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35"/>
  </p:notesMasterIdLst>
  <p:sldIdLst>
    <p:sldId id="2788" r:id="rId5"/>
    <p:sldId id="638" r:id="rId6"/>
    <p:sldId id="684" r:id="rId7"/>
    <p:sldId id="2815" r:id="rId8"/>
    <p:sldId id="506" r:id="rId9"/>
    <p:sldId id="2609" r:id="rId10"/>
    <p:sldId id="2798" r:id="rId11"/>
    <p:sldId id="2607" r:id="rId12"/>
    <p:sldId id="645" r:id="rId13"/>
    <p:sldId id="2786" r:id="rId14"/>
    <p:sldId id="2787" r:id="rId15"/>
    <p:sldId id="689" r:id="rId16"/>
    <p:sldId id="2587" r:id="rId17"/>
    <p:sldId id="2585" r:id="rId18"/>
    <p:sldId id="2807" r:id="rId19"/>
    <p:sldId id="656" r:id="rId20"/>
    <p:sldId id="2823" r:id="rId21"/>
    <p:sldId id="681" r:id="rId22"/>
    <p:sldId id="2618" r:id="rId23"/>
    <p:sldId id="2586" r:id="rId24"/>
    <p:sldId id="2814" r:id="rId25"/>
    <p:sldId id="2800" r:id="rId26"/>
    <p:sldId id="673" r:id="rId27"/>
    <p:sldId id="2789" r:id="rId28"/>
    <p:sldId id="2619" r:id="rId29"/>
    <p:sldId id="2620" r:id="rId30"/>
    <p:sldId id="2624" r:id="rId31"/>
    <p:sldId id="649" r:id="rId32"/>
    <p:sldId id="2826" r:id="rId33"/>
    <p:sldId id="2825" r:id="rId34"/>
    <p:sldId id="668" r:id="rId35"/>
    <p:sldId id="2623" r:id="rId36"/>
    <p:sldId id="2590" r:id="rId37"/>
    <p:sldId id="2591" r:id="rId38"/>
    <p:sldId id="2592" r:id="rId39"/>
    <p:sldId id="2600" r:id="rId40"/>
    <p:sldId id="657" r:id="rId41"/>
    <p:sldId id="2795" r:id="rId42"/>
    <p:sldId id="667" r:id="rId43"/>
    <p:sldId id="2790" r:id="rId44"/>
    <p:sldId id="671" r:id="rId45"/>
    <p:sldId id="2610" r:id="rId46"/>
    <p:sldId id="2801" r:id="rId47"/>
    <p:sldId id="2792" r:id="rId48"/>
    <p:sldId id="662" r:id="rId49"/>
    <p:sldId id="2793" r:id="rId50"/>
    <p:sldId id="2794" r:id="rId51"/>
    <p:sldId id="664" r:id="rId52"/>
    <p:sldId id="2778" r:id="rId53"/>
    <p:sldId id="2796" r:id="rId54"/>
    <p:sldId id="2613" r:id="rId55"/>
    <p:sldId id="663" r:id="rId56"/>
    <p:sldId id="2627" r:id="rId57"/>
    <p:sldId id="2612" r:id="rId58"/>
    <p:sldId id="2780" r:id="rId59"/>
    <p:sldId id="687" r:id="rId60"/>
    <p:sldId id="2797" r:id="rId61"/>
    <p:sldId id="2593" r:id="rId62"/>
    <p:sldId id="2802" r:id="rId63"/>
    <p:sldId id="660" r:id="rId64"/>
    <p:sldId id="2808" r:id="rId65"/>
    <p:sldId id="2628" r:id="rId66"/>
    <p:sldId id="665" r:id="rId67"/>
    <p:sldId id="2589" r:id="rId68"/>
    <p:sldId id="2818" r:id="rId69"/>
    <p:sldId id="2819" r:id="rId70"/>
    <p:sldId id="2809" r:id="rId71"/>
    <p:sldId id="2810" r:id="rId72"/>
    <p:sldId id="2803" r:id="rId73"/>
    <p:sldId id="648" r:id="rId74"/>
    <p:sldId id="2770" r:id="rId75"/>
    <p:sldId id="677" r:id="rId76"/>
    <p:sldId id="2779" r:id="rId77"/>
    <p:sldId id="2771" r:id="rId78"/>
    <p:sldId id="2811" r:id="rId79"/>
    <p:sldId id="2824" r:id="rId80"/>
    <p:sldId id="2774" r:id="rId81"/>
    <p:sldId id="2772" r:id="rId82"/>
    <p:sldId id="2781" r:id="rId83"/>
    <p:sldId id="2813" r:id="rId84"/>
    <p:sldId id="2812" r:id="rId85"/>
    <p:sldId id="2616" r:id="rId86"/>
    <p:sldId id="2629" r:id="rId87"/>
    <p:sldId id="2773" r:id="rId88"/>
    <p:sldId id="256" r:id="rId89"/>
    <p:sldId id="402" r:id="rId90"/>
    <p:sldId id="1648" r:id="rId91"/>
    <p:sldId id="691" r:id="rId92"/>
    <p:sldId id="605" r:id="rId93"/>
    <p:sldId id="1647" r:id="rId94"/>
    <p:sldId id="2776" r:id="rId95"/>
    <p:sldId id="2816" r:id="rId96"/>
    <p:sldId id="2775" r:id="rId97"/>
    <p:sldId id="2615" r:id="rId98"/>
    <p:sldId id="2804" r:id="rId99"/>
    <p:sldId id="2777" r:id="rId100"/>
    <p:sldId id="2595" r:id="rId101"/>
    <p:sldId id="2596" r:id="rId102"/>
    <p:sldId id="2782" r:id="rId103"/>
    <p:sldId id="2621" r:id="rId104"/>
    <p:sldId id="2805" r:id="rId105"/>
    <p:sldId id="647" r:id="rId106"/>
    <p:sldId id="2783" r:id="rId107"/>
    <p:sldId id="1032" r:id="rId108"/>
    <p:sldId id="1035" r:id="rId109"/>
    <p:sldId id="1036" r:id="rId110"/>
    <p:sldId id="1037" r:id="rId111"/>
    <p:sldId id="2784" r:id="rId112"/>
    <p:sldId id="1016" r:id="rId113"/>
    <p:sldId id="998" r:id="rId114"/>
    <p:sldId id="2785" r:id="rId115"/>
    <p:sldId id="633" r:id="rId116"/>
    <p:sldId id="629" r:id="rId117"/>
    <p:sldId id="274" r:id="rId118"/>
    <p:sldId id="1080" r:id="rId119"/>
    <p:sldId id="1057" r:id="rId120"/>
    <p:sldId id="2582" r:id="rId121"/>
    <p:sldId id="2583" r:id="rId122"/>
    <p:sldId id="1048" r:id="rId123"/>
    <p:sldId id="1061" r:id="rId124"/>
    <p:sldId id="1062" r:id="rId125"/>
    <p:sldId id="2822" r:id="rId126"/>
    <p:sldId id="2806" r:id="rId127"/>
    <p:sldId id="635" r:id="rId128"/>
    <p:sldId id="646" r:id="rId129"/>
    <p:sldId id="1152" r:id="rId130"/>
    <p:sldId id="1296" r:id="rId131"/>
    <p:sldId id="2820" r:id="rId132"/>
    <p:sldId id="2821" r:id="rId133"/>
    <p:sldId id="2611" r:id="rId1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CE9A5054-B9B8-4A3B-94C3-01AE91D9F982}">
          <p14:sldIdLst>
            <p14:sldId id="2788"/>
          </p14:sldIdLst>
        </p14:section>
        <p14:section name="INTRODUCTION" id="{C3938F49-CF38-44E6-8D93-C5EB6282FCBC}">
          <p14:sldIdLst>
            <p14:sldId id="638"/>
            <p14:sldId id="684"/>
            <p14:sldId id="2815"/>
            <p14:sldId id="506"/>
            <p14:sldId id="2609"/>
          </p14:sldIdLst>
        </p14:section>
        <p14:section name="TALKING ABOUT LIFE ONLINE" id="{98A4EE5B-BA72-47F6-92F0-7AF43069DAB2}">
          <p14:sldIdLst>
            <p14:sldId id="2798"/>
            <p14:sldId id="2607"/>
            <p14:sldId id="645"/>
            <p14:sldId id="2786"/>
            <p14:sldId id="2787"/>
            <p14:sldId id="689"/>
            <p14:sldId id="2587"/>
            <p14:sldId id="2585"/>
          </p14:sldIdLst>
        </p14:section>
        <p14:section name="DEVICE USE &amp; OWNERSHIP" id="{CFDF089C-5AB0-4C45-9E8A-55C7F854153E}">
          <p14:sldIdLst>
            <p14:sldId id="2807"/>
            <p14:sldId id="656"/>
            <p14:sldId id="2823"/>
            <p14:sldId id="681"/>
            <p14:sldId id="2618"/>
            <p14:sldId id="2586"/>
            <p14:sldId id="2814"/>
          </p14:sldIdLst>
        </p14:section>
        <p14:section name="SUPERVISION &amp; PARENTAL CONTROLS" id="{2A10CCB4-8B22-4824-9EFF-FF21EE6992F3}">
          <p14:sldIdLst>
            <p14:sldId id="2800"/>
            <p14:sldId id="673"/>
            <p14:sldId id="2789"/>
            <p14:sldId id="2619"/>
            <p14:sldId id="2620"/>
            <p14:sldId id="2624"/>
            <p14:sldId id="649"/>
            <p14:sldId id="2826"/>
            <p14:sldId id="2825"/>
            <p14:sldId id="668"/>
            <p14:sldId id="2623"/>
            <p14:sldId id="2590"/>
            <p14:sldId id="2591"/>
            <p14:sldId id="2592"/>
          </p14:sldIdLst>
        </p14:section>
        <p14:section name="SCREENTIME" id="{27BA8D84-94F5-4B79-9588-362F7A5D8FF0}">
          <p14:sldIdLst>
            <p14:sldId id="2600"/>
            <p14:sldId id="657"/>
            <p14:sldId id="2795"/>
            <p14:sldId id="667"/>
            <p14:sldId id="2790"/>
            <p14:sldId id="671"/>
            <p14:sldId id="2610"/>
          </p14:sldIdLst>
        </p14:section>
        <p14:section name="SOCIAL MEDIA &amp; GAMING" id="{2390CD37-8C7C-4451-88F0-02045476C4D3}">
          <p14:sldIdLst>
            <p14:sldId id="2801"/>
            <p14:sldId id="2792"/>
            <p14:sldId id="662"/>
            <p14:sldId id="2793"/>
            <p14:sldId id="2794"/>
            <p14:sldId id="664"/>
            <p14:sldId id="2778"/>
            <p14:sldId id="2796"/>
            <p14:sldId id="2613"/>
            <p14:sldId id="663"/>
            <p14:sldId id="2627"/>
            <p14:sldId id="2612"/>
            <p14:sldId id="2780"/>
            <p14:sldId id="687"/>
            <p14:sldId id="2797"/>
            <p14:sldId id="2593"/>
          </p14:sldIdLst>
        </p14:section>
        <p14:section name="AGE REQUIREMENTS" id="{B64585F9-D622-44A2-9EA5-9F38E60BB64B}">
          <p14:sldIdLst>
            <p14:sldId id="2802"/>
            <p14:sldId id="660"/>
            <p14:sldId id="2808"/>
            <p14:sldId id="2628"/>
            <p14:sldId id="665"/>
            <p14:sldId id="2589"/>
            <p14:sldId id="2818"/>
            <p14:sldId id="2819"/>
            <p14:sldId id="2809"/>
            <p14:sldId id="2810"/>
          </p14:sldIdLst>
        </p14:section>
        <p14:section name="RISKS &amp; NEGATIVE EXPERIENCES" id="{F61A3768-D020-4FFF-A43A-6B53D28E0D86}">
          <p14:sldIdLst>
            <p14:sldId id="2803"/>
            <p14:sldId id="648"/>
            <p14:sldId id="2770"/>
            <p14:sldId id="677"/>
            <p14:sldId id="2779"/>
            <p14:sldId id="2771"/>
            <p14:sldId id="2811"/>
            <p14:sldId id="2824"/>
            <p14:sldId id="2774"/>
            <p14:sldId id="2772"/>
            <p14:sldId id="2781"/>
            <p14:sldId id="2813"/>
            <p14:sldId id="2812"/>
            <p14:sldId id="2616"/>
            <p14:sldId id="2629"/>
            <p14:sldId id="2773"/>
            <p14:sldId id="256"/>
            <p14:sldId id="402"/>
            <p14:sldId id="1648"/>
            <p14:sldId id="691"/>
            <p14:sldId id="605"/>
            <p14:sldId id="1647"/>
            <p14:sldId id="2776"/>
            <p14:sldId id="2816"/>
            <p14:sldId id="2775"/>
            <p14:sldId id="2615"/>
          </p14:sldIdLst>
        </p14:section>
        <p14:section name="STAYING SAFE &amp; REPORTING" id="{AF279E4F-0107-4F00-B62C-7CCB90C79A67}">
          <p14:sldIdLst>
            <p14:sldId id="2804"/>
            <p14:sldId id="2777"/>
            <p14:sldId id="2595"/>
            <p14:sldId id="2596"/>
            <p14:sldId id="2782"/>
            <p14:sldId id="2621"/>
          </p14:sldIdLst>
        </p14:section>
        <p14:section name="CRITICAL THINKING" id="{60E160F3-D484-496F-956D-988458807AAA}">
          <p14:sldIdLst>
            <p14:sldId id="2805"/>
            <p14:sldId id="647"/>
            <p14:sldId id="2783"/>
            <p14:sldId id="1032"/>
            <p14:sldId id="1035"/>
            <p14:sldId id="1036"/>
            <p14:sldId id="1037"/>
            <p14:sldId id="2784"/>
            <p14:sldId id="1016"/>
            <p14:sldId id="998"/>
            <p14:sldId id="2785"/>
            <p14:sldId id="633"/>
            <p14:sldId id="629"/>
            <p14:sldId id="274"/>
            <p14:sldId id="1080"/>
            <p14:sldId id="1057"/>
            <p14:sldId id="2582"/>
            <p14:sldId id="2583"/>
            <p14:sldId id="1048"/>
            <p14:sldId id="1061"/>
            <p14:sldId id="1062"/>
            <p14:sldId id="2822"/>
          </p14:sldIdLst>
        </p14:section>
        <p14:section name="RESOURCES &amp; SUPPORT" id="{A0C4444C-8813-4842-91DD-C0FEC3C2348A}">
          <p14:sldIdLst>
            <p14:sldId id="2806"/>
            <p14:sldId id="635"/>
            <p14:sldId id="646"/>
            <p14:sldId id="1152"/>
            <p14:sldId id="1296"/>
            <p14:sldId id="2820"/>
            <p14:sldId id="2821"/>
            <p14:sldId id="2611"/>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D902C13-2FD4-28BD-785F-A82B4AF635D0}" name="Alex Dave" initials="AD" userId="S::Alex.Dave@lgfl.net::7419d647-714f-46ce-9a66-4049cb0aedd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1CB6"/>
    <a:srgbClr val="D026E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B1F3EEB-7BC5-4E83-8617-B006AA3503F1}" v="76" dt="2026-10-05T16:33:55.19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967" autoAdjust="0"/>
    <p:restoredTop sz="70682" autoAdjust="0"/>
  </p:normalViewPr>
  <p:slideViewPr>
    <p:cSldViewPr snapToGrid="0">
      <p:cViewPr>
        <p:scale>
          <a:sx n="54" d="100"/>
          <a:sy n="54" d="100"/>
        </p:scale>
        <p:origin x="1301" y="5"/>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25101"/>
    </p:cViewPr>
  </p:sorterViewPr>
  <p:notesViewPr>
    <p:cSldViewPr snapToGrid="0">
      <p:cViewPr varScale="1">
        <p:scale>
          <a:sx n="62" d="100"/>
          <a:sy n="62" d="100"/>
        </p:scale>
        <p:origin x="3226" y="34"/>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theme" Target="theme/theme1.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28" Type="http://schemas.openxmlformats.org/officeDocument/2006/relationships/slide" Target="slides/slide124.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slide" Target="slides/slide130.xml"/><Relationship Id="rId139" Type="http://schemas.openxmlformats.org/officeDocument/2006/relationships/tableStyles" Target="tableStyles.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notesMaster" Target="notesMasters/notesMaster1.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microsoft.com/office/2015/10/relationships/revisionInfo" Target="revisionInfo.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presProps" Target="presProp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microsoft.com/office/2018/10/relationships/authors" Target="authors.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4" Type="http://schemas.openxmlformats.org/officeDocument/2006/relationships/slideMaster" Target="slideMasters/slideMaster1.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6" Type="http://schemas.openxmlformats.org/officeDocument/2006/relationships/slide" Target="slides/slide1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 Dave" userId="7419d647-714f-46ce-9a66-4049cb0aedda" providerId="ADAL" clId="{745F7DE0-90F3-4A06-9349-783CFEB9A7BF}"/>
    <pc:docChg chg="undo custSel addSld modSld sldOrd modSection">
      <pc:chgData name="Alex Dave" userId="7419d647-714f-46ce-9a66-4049cb0aedda" providerId="ADAL" clId="{745F7DE0-90F3-4A06-9349-783CFEB9A7BF}" dt="2026-10-02T21:17:55.763" v="6789" actId="1076"/>
      <pc:docMkLst>
        <pc:docMk/>
      </pc:docMkLst>
      <pc:sldChg chg="modSp mod">
        <pc:chgData name="Alex Dave" userId="7419d647-714f-46ce-9a66-4049cb0aedda" providerId="ADAL" clId="{745F7DE0-90F3-4A06-9349-783CFEB9A7BF}" dt="2026-09-28T19:26:53.116" v="2212" actId="20577"/>
        <pc:sldMkLst>
          <pc:docMk/>
          <pc:sldMk cId="1068967536" sldId="274"/>
        </pc:sldMkLst>
        <pc:spChg chg="mod">
          <ac:chgData name="Alex Dave" userId="7419d647-714f-46ce-9a66-4049cb0aedda" providerId="ADAL" clId="{745F7DE0-90F3-4A06-9349-783CFEB9A7BF}" dt="2026-09-28T19:26:53.116" v="2212" actId="20577"/>
          <ac:spMkLst>
            <pc:docMk/>
            <pc:sldMk cId="1068967536" sldId="274"/>
            <ac:spMk id="3" creationId="{73FC415A-8A21-456B-8ABE-D2E88D1E98F8}"/>
          </ac:spMkLst>
        </pc:spChg>
      </pc:sldChg>
      <pc:sldChg chg="modNotesTx">
        <pc:chgData name="Alex Dave" userId="7419d647-714f-46ce-9a66-4049cb0aedda" providerId="ADAL" clId="{745F7DE0-90F3-4A06-9349-783CFEB9A7BF}" dt="2026-09-28T16:09:18.840" v="1292" actId="113"/>
        <pc:sldMkLst>
          <pc:docMk/>
          <pc:sldMk cId="1948901354" sldId="402"/>
        </pc:sldMkLst>
      </pc:sldChg>
      <pc:sldChg chg="modNotesTx">
        <pc:chgData name="Alex Dave" userId="7419d647-714f-46ce-9a66-4049cb0aedda" providerId="ADAL" clId="{745F7DE0-90F3-4A06-9349-783CFEB9A7BF}" dt="2026-09-28T20:21:01.372" v="3596" actId="20577"/>
        <pc:sldMkLst>
          <pc:docMk/>
          <pc:sldMk cId="4117281431" sldId="506"/>
        </pc:sldMkLst>
      </pc:sldChg>
      <pc:sldChg chg="modNotesTx">
        <pc:chgData name="Alex Dave" userId="7419d647-714f-46ce-9a66-4049cb0aedda" providerId="ADAL" clId="{745F7DE0-90F3-4A06-9349-783CFEB9A7BF}" dt="2026-10-02T21:02:55.526" v="5516" actId="313"/>
        <pc:sldMkLst>
          <pc:docMk/>
          <pc:sldMk cId="3852493848" sldId="605"/>
        </pc:sldMkLst>
      </pc:sldChg>
      <pc:sldChg chg="modNotesTx">
        <pc:chgData name="Alex Dave" userId="7419d647-714f-46ce-9a66-4049cb0aedda" providerId="ADAL" clId="{745F7DE0-90F3-4A06-9349-783CFEB9A7BF}" dt="2026-09-28T16:18:15.845" v="2084" actId="20577"/>
        <pc:sldMkLst>
          <pc:docMk/>
          <pc:sldMk cId="2516030327" sldId="647"/>
        </pc:sldMkLst>
      </pc:sldChg>
      <pc:sldChg chg="modSp mod modNotesTx">
        <pc:chgData name="Alex Dave" userId="7419d647-714f-46ce-9a66-4049cb0aedda" providerId="ADAL" clId="{745F7DE0-90F3-4A06-9349-783CFEB9A7BF}" dt="2026-09-28T15:56:26.143" v="857" actId="207"/>
        <pc:sldMkLst>
          <pc:docMk/>
          <pc:sldMk cId="442946377" sldId="657"/>
        </pc:sldMkLst>
        <pc:spChg chg="mod">
          <ac:chgData name="Alex Dave" userId="7419d647-714f-46ce-9a66-4049cb0aedda" providerId="ADAL" clId="{745F7DE0-90F3-4A06-9349-783CFEB9A7BF}" dt="2026-09-28T15:56:26.143" v="857" actId="207"/>
          <ac:spMkLst>
            <pc:docMk/>
            <pc:sldMk cId="442946377" sldId="657"/>
            <ac:spMk id="4" creationId="{12825948-F2D0-8FBF-8D3E-9D5B25FB18C7}"/>
          </ac:spMkLst>
        </pc:spChg>
      </pc:sldChg>
      <pc:sldChg chg="addSp modSp mod">
        <pc:chgData name="Alex Dave" userId="7419d647-714f-46ce-9a66-4049cb0aedda" providerId="ADAL" clId="{745F7DE0-90F3-4A06-9349-783CFEB9A7BF}" dt="2026-10-02T20:45:08.360" v="5002" actId="14100"/>
        <pc:sldMkLst>
          <pc:docMk/>
          <pc:sldMk cId="2327591103" sldId="662"/>
        </pc:sldMkLst>
        <pc:spChg chg="mod">
          <ac:chgData name="Alex Dave" userId="7419d647-714f-46ce-9a66-4049cb0aedda" providerId="ADAL" clId="{745F7DE0-90F3-4A06-9349-783CFEB9A7BF}" dt="2026-09-28T15:57:39.756" v="861" actId="1076"/>
          <ac:spMkLst>
            <pc:docMk/>
            <pc:sldMk cId="2327591103" sldId="662"/>
            <ac:spMk id="16" creationId="{B5F25AD5-75C4-3185-0F9C-8FBF0440C0DA}"/>
          </ac:spMkLst>
        </pc:spChg>
        <pc:picChg chg="add mod">
          <ac:chgData name="Alex Dave" userId="7419d647-714f-46ce-9a66-4049cb0aedda" providerId="ADAL" clId="{745F7DE0-90F3-4A06-9349-783CFEB9A7BF}" dt="2026-10-02T20:45:08.360" v="5002" actId="14100"/>
          <ac:picMkLst>
            <pc:docMk/>
            <pc:sldMk cId="2327591103" sldId="662"/>
            <ac:picMk id="6" creationId="{67943B0C-354D-2A34-AFC0-81BE5DD37B58}"/>
          </ac:picMkLst>
        </pc:picChg>
      </pc:sldChg>
      <pc:sldChg chg="modNotesTx">
        <pc:chgData name="Alex Dave" userId="7419d647-714f-46ce-9a66-4049cb0aedda" providerId="ADAL" clId="{745F7DE0-90F3-4A06-9349-783CFEB9A7BF}" dt="2026-09-28T16:00:41.237" v="896" actId="20577"/>
        <pc:sldMkLst>
          <pc:docMk/>
          <pc:sldMk cId="1776886959" sldId="663"/>
        </pc:sldMkLst>
      </pc:sldChg>
      <pc:sldChg chg="modNotesTx">
        <pc:chgData name="Alex Dave" userId="7419d647-714f-46ce-9a66-4049cb0aedda" providerId="ADAL" clId="{745F7DE0-90F3-4A06-9349-783CFEB9A7BF}" dt="2026-09-28T15:59:45.200" v="892" actId="6549"/>
        <pc:sldMkLst>
          <pc:docMk/>
          <pc:sldMk cId="610212479" sldId="664"/>
        </pc:sldMkLst>
      </pc:sldChg>
      <pc:sldChg chg="modNotesTx">
        <pc:chgData name="Alex Dave" userId="7419d647-714f-46ce-9a66-4049cb0aedda" providerId="ADAL" clId="{745F7DE0-90F3-4A06-9349-783CFEB9A7BF}" dt="2026-09-28T15:56:47.342" v="859" actId="20577"/>
        <pc:sldMkLst>
          <pc:docMk/>
          <pc:sldMk cId="3336342914" sldId="667"/>
        </pc:sldMkLst>
      </pc:sldChg>
      <pc:sldChg chg="modSp mod">
        <pc:chgData name="Alex Dave" userId="7419d647-714f-46ce-9a66-4049cb0aedda" providerId="ADAL" clId="{745F7DE0-90F3-4A06-9349-783CFEB9A7BF}" dt="2026-10-02T20:44:26.802" v="4999" actId="1076"/>
        <pc:sldMkLst>
          <pc:docMk/>
          <pc:sldMk cId="3117672922" sldId="668"/>
        </pc:sldMkLst>
        <pc:spChg chg="mod">
          <ac:chgData name="Alex Dave" userId="7419d647-714f-46ce-9a66-4049cb0aedda" providerId="ADAL" clId="{745F7DE0-90F3-4A06-9349-783CFEB9A7BF}" dt="2026-09-28T11:18:18.179" v="335" actId="207"/>
          <ac:spMkLst>
            <pc:docMk/>
            <pc:sldMk cId="3117672922" sldId="668"/>
            <ac:spMk id="13" creationId="{FC4BB3BD-492F-C737-5DA3-E2907C96E76C}"/>
          </ac:spMkLst>
        </pc:spChg>
        <pc:picChg chg="mod">
          <ac:chgData name="Alex Dave" userId="7419d647-714f-46ce-9a66-4049cb0aedda" providerId="ADAL" clId="{745F7DE0-90F3-4A06-9349-783CFEB9A7BF}" dt="2026-10-02T20:44:26.802" v="4999" actId="1076"/>
          <ac:picMkLst>
            <pc:docMk/>
            <pc:sldMk cId="3117672922" sldId="668"/>
            <ac:picMk id="1026" creationId="{1DA1CA01-F276-8B82-9EFD-F846D6F3986A}"/>
          </ac:picMkLst>
        </pc:picChg>
      </pc:sldChg>
      <pc:sldChg chg="modSp mod">
        <pc:chgData name="Alex Dave" userId="7419d647-714f-46ce-9a66-4049cb0aedda" providerId="ADAL" clId="{745F7DE0-90F3-4A06-9349-783CFEB9A7BF}" dt="2026-09-28T19:51:00.460" v="2992" actId="115"/>
        <pc:sldMkLst>
          <pc:docMk/>
          <pc:sldMk cId="540997328" sldId="671"/>
        </pc:sldMkLst>
        <pc:spChg chg="mod">
          <ac:chgData name="Alex Dave" userId="7419d647-714f-46ce-9a66-4049cb0aedda" providerId="ADAL" clId="{745F7DE0-90F3-4A06-9349-783CFEB9A7BF}" dt="2026-09-28T19:51:00.460" v="2992" actId="115"/>
          <ac:spMkLst>
            <pc:docMk/>
            <pc:sldMk cId="540997328" sldId="671"/>
            <ac:spMk id="4" creationId="{12825948-F2D0-8FBF-8D3E-9D5B25FB18C7}"/>
          </ac:spMkLst>
        </pc:spChg>
      </pc:sldChg>
      <pc:sldChg chg="modSp mod">
        <pc:chgData name="Alex Dave" userId="7419d647-714f-46ce-9a66-4049cb0aedda" providerId="ADAL" clId="{745F7DE0-90F3-4A06-9349-783CFEB9A7BF}" dt="2026-10-02T21:02:39.994" v="5511" actId="2"/>
        <pc:sldMkLst>
          <pc:docMk/>
          <pc:sldMk cId="1261550353" sldId="677"/>
        </pc:sldMkLst>
        <pc:spChg chg="mod">
          <ac:chgData name="Alex Dave" userId="7419d647-714f-46ce-9a66-4049cb0aedda" providerId="ADAL" clId="{745F7DE0-90F3-4A06-9349-783CFEB9A7BF}" dt="2026-09-28T19:35:30.562" v="2694" actId="20577"/>
          <ac:spMkLst>
            <pc:docMk/>
            <pc:sldMk cId="1261550353" sldId="677"/>
            <ac:spMk id="3" creationId="{0CA41A4B-8B35-B4C4-1D54-63CF0F31C6F9}"/>
          </ac:spMkLst>
        </pc:spChg>
        <pc:spChg chg="mod">
          <ac:chgData name="Alex Dave" userId="7419d647-714f-46ce-9a66-4049cb0aedda" providerId="ADAL" clId="{745F7DE0-90F3-4A06-9349-783CFEB9A7BF}" dt="2026-10-02T21:02:39.994" v="5511" actId="2"/>
          <ac:spMkLst>
            <pc:docMk/>
            <pc:sldMk cId="1261550353" sldId="677"/>
            <ac:spMk id="21" creationId="{3012A41F-99BA-B71B-1F60-DAABD2A879AF}"/>
          </ac:spMkLst>
        </pc:spChg>
      </pc:sldChg>
      <pc:sldChg chg="modSp mod modNotesTx">
        <pc:chgData name="Alex Dave" userId="7419d647-714f-46ce-9a66-4049cb0aedda" providerId="ADAL" clId="{745F7DE0-90F3-4A06-9349-783CFEB9A7BF}" dt="2026-09-28T20:29:04.250" v="4606" actId="20577"/>
        <pc:sldMkLst>
          <pc:docMk/>
          <pc:sldMk cId="1477482259" sldId="684"/>
        </pc:sldMkLst>
        <pc:spChg chg="mod">
          <ac:chgData name="Alex Dave" userId="7419d647-714f-46ce-9a66-4049cb0aedda" providerId="ADAL" clId="{745F7DE0-90F3-4A06-9349-783CFEB9A7BF}" dt="2026-09-28T20:22:39.109" v="3739" actId="20577"/>
          <ac:spMkLst>
            <pc:docMk/>
            <pc:sldMk cId="1477482259" sldId="684"/>
            <ac:spMk id="3" creationId="{8C4985EE-8D2F-464A-8756-C0CFB0703A84}"/>
          </ac:spMkLst>
        </pc:spChg>
        <pc:picChg chg="mod">
          <ac:chgData name="Alex Dave" userId="7419d647-714f-46ce-9a66-4049cb0aedda" providerId="ADAL" clId="{745F7DE0-90F3-4A06-9349-783CFEB9A7BF}" dt="2026-09-28T20:22:35.071" v="3733" actId="1076"/>
          <ac:picMkLst>
            <pc:docMk/>
            <pc:sldMk cId="1477482259" sldId="684"/>
            <ac:picMk id="7" creationId="{BB324C44-F44F-E894-06C1-4C83C38E9A78}"/>
          </ac:picMkLst>
        </pc:picChg>
      </pc:sldChg>
      <pc:sldChg chg="modNotesTx">
        <pc:chgData name="Alex Dave" userId="7419d647-714f-46ce-9a66-4049cb0aedda" providerId="ADAL" clId="{745F7DE0-90F3-4A06-9349-783CFEB9A7BF}" dt="2026-09-28T11:08:42.290" v="7" actId="313"/>
        <pc:sldMkLst>
          <pc:docMk/>
          <pc:sldMk cId="304545542" sldId="687"/>
        </pc:sldMkLst>
      </pc:sldChg>
      <pc:sldChg chg="modNotesTx">
        <pc:chgData name="Alex Dave" userId="7419d647-714f-46ce-9a66-4049cb0aedda" providerId="ADAL" clId="{745F7DE0-90F3-4A06-9349-783CFEB9A7BF}" dt="2026-09-28T11:12:59.862" v="197" actId="20577"/>
        <pc:sldMkLst>
          <pc:docMk/>
          <pc:sldMk cId="2638188139" sldId="689"/>
        </pc:sldMkLst>
      </pc:sldChg>
      <pc:sldChg chg="modNotesTx">
        <pc:chgData name="Alex Dave" userId="7419d647-714f-46ce-9a66-4049cb0aedda" providerId="ADAL" clId="{745F7DE0-90F3-4A06-9349-783CFEB9A7BF}" dt="2026-09-28T16:10:50.848" v="1473" actId="20577"/>
        <pc:sldMkLst>
          <pc:docMk/>
          <pc:sldMk cId="1446353699" sldId="691"/>
        </pc:sldMkLst>
      </pc:sldChg>
      <pc:sldChg chg="addSp delSp modSp mod">
        <pc:chgData name="Alex Dave" userId="7419d647-714f-46ce-9a66-4049cb0aedda" providerId="ADAL" clId="{745F7DE0-90F3-4A06-9349-783CFEB9A7BF}" dt="2026-09-28T19:29:23.904" v="2226"/>
        <pc:sldMkLst>
          <pc:docMk/>
          <pc:sldMk cId="2701184967" sldId="1032"/>
        </pc:sldMkLst>
      </pc:sldChg>
      <pc:sldChg chg="modSp mod">
        <pc:chgData name="Alex Dave" userId="7419d647-714f-46ce-9a66-4049cb0aedda" providerId="ADAL" clId="{745F7DE0-90F3-4A06-9349-783CFEB9A7BF}" dt="2026-09-28T19:26:36.709" v="2207" actId="1076"/>
        <pc:sldMkLst>
          <pc:docMk/>
          <pc:sldMk cId="91785500" sldId="1048"/>
        </pc:sldMkLst>
        <pc:spChg chg="mod">
          <ac:chgData name="Alex Dave" userId="7419d647-714f-46ce-9a66-4049cb0aedda" providerId="ADAL" clId="{745F7DE0-90F3-4A06-9349-783CFEB9A7BF}" dt="2026-09-28T19:26:36.709" v="2207" actId="1076"/>
          <ac:spMkLst>
            <pc:docMk/>
            <pc:sldMk cId="91785500" sldId="1048"/>
            <ac:spMk id="3" creationId="{73FC415A-8A21-456B-8ABE-D2E88D1E98F8}"/>
          </ac:spMkLst>
        </pc:spChg>
      </pc:sldChg>
      <pc:sldChg chg="modSp mod">
        <pc:chgData name="Alex Dave" userId="7419d647-714f-46ce-9a66-4049cb0aedda" providerId="ADAL" clId="{745F7DE0-90F3-4A06-9349-783CFEB9A7BF}" dt="2026-09-28T19:26:58.594" v="2215" actId="20577"/>
        <pc:sldMkLst>
          <pc:docMk/>
          <pc:sldMk cId="967204221" sldId="1057"/>
        </pc:sldMkLst>
        <pc:spChg chg="mod">
          <ac:chgData name="Alex Dave" userId="7419d647-714f-46ce-9a66-4049cb0aedda" providerId="ADAL" clId="{745F7DE0-90F3-4A06-9349-783CFEB9A7BF}" dt="2026-09-28T19:26:58.594" v="2215" actId="20577"/>
          <ac:spMkLst>
            <pc:docMk/>
            <pc:sldMk cId="967204221" sldId="1057"/>
            <ac:spMk id="14" creationId="{EEC67DCC-39AF-4207-9059-A1BAC4AAB7C0}"/>
          </ac:spMkLst>
        </pc:spChg>
      </pc:sldChg>
      <pc:sldChg chg="modSp mod">
        <pc:chgData name="Alex Dave" userId="7419d647-714f-46ce-9a66-4049cb0aedda" providerId="ADAL" clId="{745F7DE0-90F3-4A06-9349-783CFEB9A7BF}" dt="2026-09-28T19:27:16.317" v="2221" actId="20577"/>
        <pc:sldMkLst>
          <pc:docMk/>
          <pc:sldMk cId="4292021274" sldId="1061"/>
        </pc:sldMkLst>
        <pc:spChg chg="mod">
          <ac:chgData name="Alex Dave" userId="7419d647-714f-46ce-9a66-4049cb0aedda" providerId="ADAL" clId="{745F7DE0-90F3-4A06-9349-783CFEB9A7BF}" dt="2026-09-28T19:27:16.317" v="2221" actId="20577"/>
          <ac:spMkLst>
            <pc:docMk/>
            <pc:sldMk cId="4292021274" sldId="1061"/>
            <ac:spMk id="3" creationId="{73FC415A-8A21-456B-8ABE-D2E88D1E98F8}"/>
          </ac:spMkLst>
        </pc:spChg>
      </pc:sldChg>
      <pc:sldChg chg="modSp mod">
        <pc:chgData name="Alex Dave" userId="7419d647-714f-46ce-9a66-4049cb0aedda" providerId="ADAL" clId="{745F7DE0-90F3-4A06-9349-783CFEB9A7BF}" dt="2026-09-28T19:27:24.791" v="2223" actId="11"/>
        <pc:sldMkLst>
          <pc:docMk/>
          <pc:sldMk cId="4002020128" sldId="1062"/>
        </pc:sldMkLst>
        <pc:spChg chg="mod">
          <ac:chgData name="Alex Dave" userId="7419d647-714f-46ce-9a66-4049cb0aedda" providerId="ADAL" clId="{745F7DE0-90F3-4A06-9349-783CFEB9A7BF}" dt="2026-09-28T19:27:24.791" v="2223" actId="11"/>
          <ac:spMkLst>
            <pc:docMk/>
            <pc:sldMk cId="4002020128" sldId="1062"/>
            <ac:spMk id="3" creationId="{73FC415A-8A21-456B-8ABE-D2E88D1E98F8}"/>
          </ac:spMkLst>
        </pc:spChg>
      </pc:sldChg>
      <pc:sldChg chg="modSp mod">
        <pc:chgData name="Alex Dave" userId="7419d647-714f-46ce-9a66-4049cb0aedda" providerId="ADAL" clId="{745F7DE0-90F3-4A06-9349-783CFEB9A7BF}" dt="2026-09-28T19:25:52.636" v="2189" actId="11"/>
        <pc:sldMkLst>
          <pc:docMk/>
          <pc:sldMk cId="2011055448" sldId="1080"/>
        </pc:sldMkLst>
        <pc:spChg chg="mod">
          <ac:chgData name="Alex Dave" userId="7419d647-714f-46ce-9a66-4049cb0aedda" providerId="ADAL" clId="{745F7DE0-90F3-4A06-9349-783CFEB9A7BF}" dt="2026-09-28T19:25:52.636" v="2189" actId="11"/>
          <ac:spMkLst>
            <pc:docMk/>
            <pc:sldMk cId="2011055448" sldId="1080"/>
            <ac:spMk id="10" creationId="{98100CE4-C272-495D-B4EE-DAFEEC577957}"/>
          </ac:spMkLst>
        </pc:spChg>
      </pc:sldChg>
      <pc:sldChg chg="modNotesTx">
        <pc:chgData name="Alex Dave" userId="7419d647-714f-46ce-9a66-4049cb0aedda" providerId="ADAL" clId="{745F7DE0-90F3-4A06-9349-783CFEB9A7BF}" dt="2026-09-28T16:09:35.352" v="1293" actId="20577"/>
        <pc:sldMkLst>
          <pc:docMk/>
          <pc:sldMk cId="1162929657" sldId="1648"/>
        </pc:sldMkLst>
      </pc:sldChg>
      <pc:sldChg chg="modSp mod addAnim delAnim">
        <pc:chgData name="Alex Dave" userId="7419d647-714f-46ce-9a66-4049cb0aedda" providerId="ADAL" clId="{745F7DE0-90F3-4A06-9349-783CFEB9A7BF}" dt="2026-09-28T19:26:21.151" v="2204" actId="6549"/>
        <pc:sldMkLst>
          <pc:docMk/>
          <pc:sldMk cId="1442157929" sldId="2582"/>
        </pc:sldMkLst>
        <pc:spChg chg="mod">
          <ac:chgData name="Alex Dave" userId="7419d647-714f-46ce-9a66-4049cb0aedda" providerId="ADAL" clId="{745F7DE0-90F3-4A06-9349-783CFEB9A7BF}" dt="2026-09-28T19:26:21.151" v="2204" actId="6549"/>
          <ac:spMkLst>
            <pc:docMk/>
            <pc:sldMk cId="1442157929" sldId="2582"/>
            <ac:spMk id="3" creationId="{73FC415A-8A21-456B-8ABE-D2E88D1E98F8}"/>
          </ac:spMkLst>
        </pc:spChg>
      </pc:sldChg>
      <pc:sldChg chg="modSp mod">
        <pc:chgData name="Alex Dave" userId="7419d647-714f-46ce-9a66-4049cb0aedda" providerId="ADAL" clId="{745F7DE0-90F3-4A06-9349-783CFEB9A7BF}" dt="2026-09-28T19:27:07.591" v="2218" actId="20577"/>
        <pc:sldMkLst>
          <pc:docMk/>
          <pc:sldMk cId="400847407" sldId="2583"/>
        </pc:sldMkLst>
        <pc:spChg chg="mod">
          <ac:chgData name="Alex Dave" userId="7419d647-714f-46ce-9a66-4049cb0aedda" providerId="ADAL" clId="{745F7DE0-90F3-4A06-9349-783CFEB9A7BF}" dt="2026-09-28T19:27:07.591" v="2218" actId="20577"/>
          <ac:spMkLst>
            <pc:docMk/>
            <pc:sldMk cId="400847407" sldId="2583"/>
            <ac:spMk id="3" creationId="{73FC415A-8A21-456B-8ABE-D2E88D1E98F8}"/>
          </ac:spMkLst>
        </pc:spChg>
      </pc:sldChg>
      <pc:sldChg chg="modNotesTx">
        <pc:chgData name="Alex Dave" userId="7419d647-714f-46ce-9a66-4049cb0aedda" providerId="ADAL" clId="{745F7DE0-90F3-4A06-9349-783CFEB9A7BF}" dt="2026-09-28T11:08:18.112" v="1" actId="2"/>
        <pc:sldMkLst>
          <pc:docMk/>
          <pc:sldMk cId="1869901218" sldId="2586"/>
        </pc:sldMkLst>
      </pc:sldChg>
      <pc:sldChg chg="delSp modSp mod">
        <pc:chgData name="Alex Dave" userId="7419d647-714f-46ce-9a66-4049cb0aedda" providerId="ADAL" clId="{745F7DE0-90F3-4A06-9349-783CFEB9A7BF}" dt="2026-09-28T16:02:30.183" v="928" actId="1076"/>
        <pc:sldMkLst>
          <pc:docMk/>
          <pc:sldMk cId="2906072739" sldId="2589"/>
        </pc:sldMkLst>
        <pc:spChg chg="mod">
          <ac:chgData name="Alex Dave" userId="7419d647-714f-46ce-9a66-4049cb0aedda" providerId="ADAL" clId="{745F7DE0-90F3-4A06-9349-783CFEB9A7BF}" dt="2026-09-28T16:02:30.183" v="928" actId="1076"/>
          <ac:spMkLst>
            <pc:docMk/>
            <pc:sldMk cId="2906072739" sldId="2589"/>
            <ac:spMk id="5" creationId="{851D7FE0-04A0-1D41-F902-DC5B3578FC9D}"/>
          </ac:spMkLst>
        </pc:spChg>
      </pc:sldChg>
      <pc:sldChg chg="modSp mod modNotesTx">
        <pc:chgData name="Alex Dave" userId="7419d647-714f-46ce-9a66-4049cb0aedda" providerId="ADAL" clId="{745F7DE0-90F3-4A06-9349-783CFEB9A7BF}" dt="2026-09-28T11:19:56.794" v="640" actId="20577"/>
        <pc:sldMkLst>
          <pc:docMk/>
          <pc:sldMk cId="2402741939" sldId="2592"/>
        </pc:sldMkLst>
        <pc:spChg chg="mod">
          <ac:chgData name="Alex Dave" userId="7419d647-714f-46ce-9a66-4049cb0aedda" providerId="ADAL" clId="{745F7DE0-90F3-4A06-9349-783CFEB9A7BF}" dt="2026-09-28T11:18:39.826" v="347" actId="20577"/>
          <ac:spMkLst>
            <pc:docMk/>
            <pc:sldMk cId="2402741939" sldId="2592"/>
            <ac:spMk id="2" creationId="{60918C3E-D360-8E16-D445-F7CB84C85691}"/>
          </ac:spMkLst>
        </pc:spChg>
      </pc:sldChg>
      <pc:sldChg chg="modSp mod">
        <pc:chgData name="Alex Dave" userId="7419d647-714f-46ce-9a66-4049cb0aedda" providerId="ADAL" clId="{745F7DE0-90F3-4A06-9349-783CFEB9A7BF}" dt="2026-10-02T20:46:56.149" v="5005" actId="1076"/>
        <pc:sldMkLst>
          <pc:docMk/>
          <pc:sldMk cId="120940540" sldId="2600"/>
        </pc:sldMkLst>
        <pc:picChg chg="mod">
          <ac:chgData name="Alex Dave" userId="7419d647-714f-46ce-9a66-4049cb0aedda" providerId="ADAL" clId="{745F7DE0-90F3-4A06-9349-783CFEB9A7BF}" dt="2026-10-02T20:46:56.149" v="5005" actId="1076"/>
          <ac:picMkLst>
            <pc:docMk/>
            <pc:sldMk cId="120940540" sldId="2600"/>
            <ac:picMk id="3" creationId="{8EFC91DD-29CA-0AD9-8A7A-A1512994101F}"/>
          </ac:picMkLst>
        </pc:picChg>
      </pc:sldChg>
      <pc:sldChg chg="modNotesTx">
        <pc:chgData name="Alex Dave" userId="7419d647-714f-46ce-9a66-4049cb0aedda" providerId="ADAL" clId="{745F7DE0-90F3-4A06-9349-783CFEB9A7BF}" dt="2026-09-28T11:11:47.147" v="52" actId="20577"/>
        <pc:sldMkLst>
          <pc:docMk/>
          <pc:sldMk cId="2439378139" sldId="2607"/>
        </pc:sldMkLst>
      </pc:sldChg>
      <pc:sldChg chg="modNotesTx">
        <pc:chgData name="Alex Dave" userId="7419d647-714f-46ce-9a66-4049cb0aedda" providerId="ADAL" clId="{745F7DE0-90F3-4A06-9349-783CFEB9A7BF}" dt="2026-10-02T21:11:54.288" v="6169" actId="20577"/>
        <pc:sldMkLst>
          <pc:docMk/>
          <pc:sldMk cId="3244571516" sldId="2616"/>
        </pc:sldMkLst>
      </pc:sldChg>
      <pc:sldChg chg="modNotesTx">
        <pc:chgData name="Alex Dave" userId="7419d647-714f-46ce-9a66-4049cb0aedda" providerId="ADAL" clId="{745F7DE0-90F3-4A06-9349-783CFEB9A7BF}" dt="2026-09-28T11:08:26.689" v="3" actId="20577"/>
        <pc:sldMkLst>
          <pc:docMk/>
          <pc:sldMk cId="2482508034" sldId="2619"/>
        </pc:sldMkLst>
      </pc:sldChg>
      <pc:sldChg chg="modSp mod">
        <pc:chgData name="Alex Dave" userId="7419d647-714f-46ce-9a66-4049cb0aedda" providerId="ADAL" clId="{745F7DE0-90F3-4A06-9349-783CFEB9A7BF}" dt="2026-09-28T19:50:19.355" v="2985" actId="207"/>
        <pc:sldMkLst>
          <pc:docMk/>
          <pc:sldMk cId="3373393261" sldId="2620"/>
        </pc:sldMkLst>
        <pc:spChg chg="mod">
          <ac:chgData name="Alex Dave" userId="7419d647-714f-46ce-9a66-4049cb0aedda" providerId="ADAL" clId="{745F7DE0-90F3-4A06-9349-783CFEB9A7BF}" dt="2026-09-28T19:50:19.355" v="2985" actId="207"/>
          <ac:spMkLst>
            <pc:docMk/>
            <pc:sldMk cId="3373393261" sldId="2620"/>
            <ac:spMk id="10" creationId="{1C1C65D6-2E4D-434E-B7C4-29266B979FFC}"/>
          </ac:spMkLst>
        </pc:spChg>
      </pc:sldChg>
      <pc:sldChg chg="modSp mod">
        <pc:chgData name="Alex Dave" userId="7419d647-714f-46ce-9a66-4049cb0aedda" providerId="ADAL" clId="{745F7DE0-90F3-4A06-9349-783CFEB9A7BF}" dt="2026-09-28T16:16:57.211" v="1991" actId="20577"/>
        <pc:sldMkLst>
          <pc:docMk/>
          <pc:sldMk cId="2013853080" sldId="2621"/>
        </pc:sldMkLst>
        <pc:spChg chg="mod">
          <ac:chgData name="Alex Dave" userId="7419d647-714f-46ce-9a66-4049cb0aedda" providerId="ADAL" clId="{745F7DE0-90F3-4A06-9349-783CFEB9A7BF}" dt="2026-09-28T16:16:57.211" v="1991" actId="20577"/>
          <ac:spMkLst>
            <pc:docMk/>
            <pc:sldMk cId="2013853080" sldId="2621"/>
            <ac:spMk id="15" creationId="{360ADB3D-78A6-77D8-BB76-C48817FF5998}"/>
          </ac:spMkLst>
        </pc:spChg>
      </pc:sldChg>
      <pc:sldChg chg="modSp mod modNotesTx">
        <pc:chgData name="Alex Dave" userId="7419d647-714f-46ce-9a66-4049cb0aedda" providerId="ADAL" clId="{745F7DE0-90F3-4A06-9349-783CFEB9A7BF}" dt="2026-09-28T11:16:35.245" v="230" actId="20577"/>
        <pc:sldMkLst>
          <pc:docMk/>
          <pc:sldMk cId="323731048" sldId="2624"/>
        </pc:sldMkLst>
        <pc:spChg chg="mod">
          <ac:chgData name="Alex Dave" userId="7419d647-714f-46ce-9a66-4049cb0aedda" providerId="ADAL" clId="{745F7DE0-90F3-4A06-9349-783CFEB9A7BF}" dt="2026-09-28T11:16:35.245" v="230" actId="20577"/>
          <ac:spMkLst>
            <pc:docMk/>
            <pc:sldMk cId="323731048" sldId="2624"/>
            <ac:spMk id="3" creationId="{8E218B6D-BDAA-09CD-F2EC-9D0682E1E7F7}"/>
          </ac:spMkLst>
        </pc:spChg>
      </pc:sldChg>
      <pc:sldChg chg="modSp mod modNotesTx">
        <pc:chgData name="Alex Dave" userId="7419d647-714f-46ce-9a66-4049cb0aedda" providerId="ADAL" clId="{745F7DE0-90F3-4A06-9349-783CFEB9A7BF}" dt="2026-09-28T16:02:07.195" v="925" actId="20577"/>
        <pc:sldMkLst>
          <pc:docMk/>
          <pc:sldMk cId="3852942781" sldId="2628"/>
        </pc:sldMkLst>
        <pc:spChg chg="mod">
          <ac:chgData name="Alex Dave" userId="7419d647-714f-46ce-9a66-4049cb0aedda" providerId="ADAL" clId="{745F7DE0-90F3-4A06-9349-783CFEB9A7BF}" dt="2026-09-28T16:01:54.818" v="911" actId="403"/>
          <ac:spMkLst>
            <pc:docMk/>
            <pc:sldMk cId="3852942781" sldId="2628"/>
            <ac:spMk id="2" creationId="{E80AB2A3-BCED-D86B-A156-74DF9CDC5F58}"/>
          </ac:spMkLst>
        </pc:spChg>
      </pc:sldChg>
      <pc:sldChg chg="modSp mod">
        <pc:chgData name="Alex Dave" userId="7419d647-714f-46ce-9a66-4049cb0aedda" providerId="ADAL" clId="{745F7DE0-90F3-4A06-9349-783CFEB9A7BF}" dt="2026-09-28T19:35:39.420" v="2696" actId="20577"/>
        <pc:sldMkLst>
          <pc:docMk/>
          <pc:sldMk cId="1107789789" sldId="2770"/>
        </pc:sldMkLst>
        <pc:spChg chg="mod">
          <ac:chgData name="Alex Dave" userId="7419d647-714f-46ce-9a66-4049cb0aedda" providerId="ADAL" clId="{745F7DE0-90F3-4A06-9349-783CFEB9A7BF}" dt="2026-09-28T19:35:39.420" v="2696" actId="20577"/>
          <ac:spMkLst>
            <pc:docMk/>
            <pc:sldMk cId="1107789789" sldId="2770"/>
            <ac:spMk id="2" creationId="{AD06CA72-D068-1F47-F3F6-6F5B89A90BDA}"/>
          </ac:spMkLst>
        </pc:spChg>
      </pc:sldChg>
      <pc:sldChg chg="modSp mod modNotesTx">
        <pc:chgData name="Alex Dave" userId="7419d647-714f-46ce-9a66-4049cb0aedda" providerId="ADAL" clId="{745F7DE0-90F3-4A06-9349-783CFEB9A7BF}" dt="2026-10-02T21:02:42.906" v="5513" actId="2"/>
        <pc:sldMkLst>
          <pc:docMk/>
          <pc:sldMk cId="1085115790" sldId="2771"/>
        </pc:sldMkLst>
        <pc:spChg chg="mod">
          <ac:chgData name="Alex Dave" userId="7419d647-714f-46ce-9a66-4049cb0aedda" providerId="ADAL" clId="{745F7DE0-90F3-4A06-9349-783CFEB9A7BF}" dt="2026-09-28T16:05:47.265" v="1192" actId="1076"/>
          <ac:spMkLst>
            <pc:docMk/>
            <pc:sldMk cId="1085115790" sldId="2771"/>
            <ac:spMk id="2" creationId="{8A2D4132-4A39-E251-B9B6-CA78DF2D2144}"/>
          </ac:spMkLst>
        </pc:spChg>
        <pc:spChg chg="mod">
          <ac:chgData name="Alex Dave" userId="7419d647-714f-46ce-9a66-4049cb0aedda" providerId="ADAL" clId="{745F7DE0-90F3-4A06-9349-783CFEB9A7BF}" dt="2026-09-28T16:05:43.550" v="1191" actId="20577"/>
          <ac:spMkLst>
            <pc:docMk/>
            <pc:sldMk cId="1085115790" sldId="2771"/>
            <ac:spMk id="9" creationId="{15B4E362-AB8F-27FA-A81B-4060565C7FF1}"/>
          </ac:spMkLst>
        </pc:spChg>
      </pc:sldChg>
      <pc:sldChg chg="modSp mod ord">
        <pc:chgData name="Alex Dave" userId="7419d647-714f-46ce-9a66-4049cb0aedda" providerId="ADAL" clId="{745F7DE0-90F3-4A06-9349-783CFEB9A7BF}" dt="2026-10-02T21:02:47.085" v="5515" actId="2"/>
        <pc:sldMkLst>
          <pc:docMk/>
          <pc:sldMk cId="3057116882" sldId="2772"/>
        </pc:sldMkLst>
        <pc:spChg chg="mod">
          <ac:chgData name="Alex Dave" userId="7419d647-714f-46ce-9a66-4049cb0aedda" providerId="ADAL" clId="{745F7DE0-90F3-4A06-9349-783CFEB9A7BF}" dt="2026-09-28T19:34:47.492" v="2692" actId="207"/>
          <ac:spMkLst>
            <pc:docMk/>
            <pc:sldMk cId="3057116882" sldId="2772"/>
            <ac:spMk id="2" creationId="{8A2D4132-4A39-E251-B9B6-CA78DF2D2144}"/>
          </ac:spMkLst>
        </pc:spChg>
        <pc:spChg chg="mod">
          <ac:chgData name="Alex Dave" userId="7419d647-714f-46ce-9a66-4049cb0aedda" providerId="ADAL" clId="{745F7DE0-90F3-4A06-9349-783CFEB9A7BF}" dt="2026-10-02T21:02:47.085" v="5515" actId="2"/>
          <ac:spMkLst>
            <pc:docMk/>
            <pc:sldMk cId="3057116882" sldId="2772"/>
            <ac:spMk id="13" creationId="{097AF0AB-31F4-786D-50F5-C352BC58B186}"/>
          </ac:spMkLst>
        </pc:spChg>
      </pc:sldChg>
      <pc:sldChg chg="modSp mod modNotesTx">
        <pc:chgData name="Alex Dave" userId="7419d647-714f-46ce-9a66-4049cb0aedda" providerId="ADAL" clId="{745F7DE0-90F3-4A06-9349-783CFEB9A7BF}" dt="2026-10-02T21:02:45.599" v="5514" actId="2"/>
        <pc:sldMkLst>
          <pc:docMk/>
          <pc:sldMk cId="2518522846" sldId="2774"/>
        </pc:sldMkLst>
        <pc:spChg chg="mod">
          <ac:chgData name="Alex Dave" userId="7419d647-714f-46ce-9a66-4049cb0aedda" providerId="ADAL" clId="{745F7DE0-90F3-4A06-9349-783CFEB9A7BF}" dt="2026-09-28T19:35:16.290" v="2693" actId="20577"/>
          <ac:spMkLst>
            <pc:docMk/>
            <pc:sldMk cId="2518522846" sldId="2774"/>
            <ac:spMk id="2" creationId="{8A2D4132-4A39-E251-B9B6-CA78DF2D2144}"/>
          </ac:spMkLst>
        </pc:spChg>
      </pc:sldChg>
      <pc:sldChg chg="modNotesTx">
        <pc:chgData name="Alex Dave" userId="7419d647-714f-46ce-9a66-4049cb0aedda" providerId="ADAL" clId="{745F7DE0-90F3-4A06-9349-783CFEB9A7BF}" dt="2026-09-28T19:33:41.058" v="2691" actId="20577"/>
        <pc:sldMkLst>
          <pc:docMk/>
          <pc:sldMk cId="1124030562" sldId="2775"/>
        </pc:sldMkLst>
      </pc:sldChg>
      <pc:sldChg chg="modNotesTx">
        <pc:chgData name="Alex Dave" userId="7419d647-714f-46ce-9a66-4049cb0aedda" providerId="ADAL" clId="{745F7DE0-90F3-4A06-9349-783CFEB9A7BF}" dt="2026-09-28T16:15:20.150" v="1935" actId="20577"/>
        <pc:sldMkLst>
          <pc:docMk/>
          <pc:sldMk cId="1333723202" sldId="2776"/>
        </pc:sldMkLst>
      </pc:sldChg>
      <pc:sldChg chg="modSp mod">
        <pc:chgData name="Alex Dave" userId="7419d647-714f-46ce-9a66-4049cb0aedda" providerId="ADAL" clId="{745F7DE0-90F3-4A06-9349-783CFEB9A7BF}" dt="2026-09-28T16:05:25.419" v="1184" actId="1076"/>
        <pc:sldMkLst>
          <pc:docMk/>
          <pc:sldMk cId="2208810001" sldId="2779"/>
        </pc:sldMkLst>
        <pc:spChg chg="mod">
          <ac:chgData name="Alex Dave" userId="7419d647-714f-46ce-9a66-4049cb0aedda" providerId="ADAL" clId="{745F7DE0-90F3-4A06-9349-783CFEB9A7BF}" dt="2026-09-28T16:05:25.419" v="1184" actId="1076"/>
          <ac:spMkLst>
            <pc:docMk/>
            <pc:sldMk cId="2208810001" sldId="2779"/>
            <ac:spMk id="10" creationId="{3C15D2EF-3C0B-A291-6F18-348E4D55F8D2}"/>
          </ac:spMkLst>
        </pc:spChg>
        <pc:picChg chg="mod">
          <ac:chgData name="Alex Dave" userId="7419d647-714f-46ce-9a66-4049cb0aedda" providerId="ADAL" clId="{745F7DE0-90F3-4A06-9349-783CFEB9A7BF}" dt="2026-09-28T16:05:21.446" v="1183" actId="1036"/>
          <ac:picMkLst>
            <pc:docMk/>
            <pc:sldMk cId="2208810001" sldId="2779"/>
            <ac:picMk id="6" creationId="{2AC35E29-D7F5-71C5-D7DA-1D75991EAE09}"/>
          </ac:picMkLst>
        </pc:picChg>
        <pc:picChg chg="mod">
          <ac:chgData name="Alex Dave" userId="7419d647-714f-46ce-9a66-4049cb0aedda" providerId="ADAL" clId="{745F7DE0-90F3-4A06-9349-783CFEB9A7BF}" dt="2026-09-28T16:05:21.446" v="1183" actId="1036"/>
          <ac:picMkLst>
            <pc:docMk/>
            <pc:sldMk cId="2208810001" sldId="2779"/>
            <ac:picMk id="11" creationId="{C10AA851-7BCE-F309-28A4-901EA9471990}"/>
          </ac:picMkLst>
        </pc:picChg>
      </pc:sldChg>
      <pc:sldChg chg="modSp mod">
        <pc:chgData name="Alex Dave" userId="7419d647-714f-46ce-9a66-4049cb0aedda" providerId="ADAL" clId="{745F7DE0-90F3-4A06-9349-783CFEB9A7BF}" dt="2026-09-28T16:01:09.743" v="910" actId="1036"/>
        <pc:sldMkLst>
          <pc:docMk/>
          <pc:sldMk cId="2959750704" sldId="2780"/>
        </pc:sldMkLst>
        <pc:spChg chg="mod">
          <ac:chgData name="Alex Dave" userId="7419d647-714f-46ce-9a66-4049cb0aedda" providerId="ADAL" clId="{745F7DE0-90F3-4A06-9349-783CFEB9A7BF}" dt="2026-09-28T16:01:09.743" v="910" actId="1036"/>
          <ac:spMkLst>
            <pc:docMk/>
            <pc:sldMk cId="2959750704" sldId="2780"/>
            <ac:spMk id="10" creationId="{E1F26FEA-0A80-D09F-B03B-723C4889AB97}"/>
          </ac:spMkLst>
        </pc:spChg>
      </pc:sldChg>
      <pc:sldChg chg="modSp mod">
        <pc:chgData name="Alex Dave" userId="7419d647-714f-46ce-9a66-4049cb0aedda" providerId="ADAL" clId="{745F7DE0-90F3-4A06-9349-783CFEB9A7BF}" dt="2026-10-02T20:59:25.876" v="5510" actId="20577"/>
        <pc:sldMkLst>
          <pc:docMk/>
          <pc:sldMk cId="3021614625" sldId="2782"/>
        </pc:sldMkLst>
        <pc:spChg chg="mod">
          <ac:chgData name="Alex Dave" userId="7419d647-714f-46ce-9a66-4049cb0aedda" providerId="ADAL" clId="{745F7DE0-90F3-4A06-9349-783CFEB9A7BF}" dt="2026-10-02T20:59:25.876" v="5510" actId="20577"/>
          <ac:spMkLst>
            <pc:docMk/>
            <pc:sldMk cId="3021614625" sldId="2782"/>
            <ac:spMk id="4" creationId="{72E98600-F3C2-CBCB-4EE4-7A800E9EB13B}"/>
          </ac:spMkLst>
        </pc:spChg>
        <pc:spChg chg="mod">
          <ac:chgData name="Alex Dave" userId="7419d647-714f-46ce-9a66-4049cb0aedda" providerId="ADAL" clId="{745F7DE0-90F3-4A06-9349-783CFEB9A7BF}" dt="2026-09-28T16:16:32.692" v="1973" actId="20577"/>
          <ac:spMkLst>
            <pc:docMk/>
            <pc:sldMk cId="3021614625" sldId="2782"/>
            <ac:spMk id="11" creationId="{06EB3AC9-58DC-3420-230E-656D0CE94F0A}"/>
          </ac:spMkLst>
        </pc:spChg>
      </pc:sldChg>
      <pc:sldChg chg="addSp modSp mod modNotesTx">
        <pc:chgData name="Alex Dave" userId="7419d647-714f-46ce-9a66-4049cb0aedda" providerId="ADAL" clId="{745F7DE0-90F3-4A06-9349-783CFEB9A7BF}" dt="2026-10-02T20:46:20.144" v="5004" actId="1076"/>
        <pc:sldMkLst>
          <pc:docMk/>
          <pc:sldMk cId="3412377024" sldId="2784"/>
        </pc:sldMkLst>
        <pc:picChg chg="add mod">
          <ac:chgData name="Alex Dave" userId="7419d647-714f-46ce-9a66-4049cb0aedda" providerId="ADAL" clId="{745F7DE0-90F3-4A06-9349-783CFEB9A7BF}" dt="2026-10-02T20:46:20.144" v="5004" actId="1076"/>
          <ac:picMkLst>
            <pc:docMk/>
            <pc:sldMk cId="3412377024" sldId="2784"/>
            <ac:picMk id="5" creationId="{1964303A-EF26-A1A8-FCCB-B78146CED91B}"/>
          </ac:picMkLst>
        </pc:picChg>
      </pc:sldChg>
      <pc:sldChg chg="modSp mod">
        <pc:chgData name="Alex Dave" userId="7419d647-714f-46ce-9a66-4049cb0aedda" providerId="ADAL" clId="{745F7DE0-90F3-4A06-9349-783CFEB9A7BF}" dt="2026-09-28T16:20:10.087" v="2188" actId="1076"/>
        <pc:sldMkLst>
          <pc:docMk/>
          <pc:sldMk cId="2389846498" sldId="2785"/>
        </pc:sldMkLst>
        <pc:spChg chg="mod">
          <ac:chgData name="Alex Dave" userId="7419d647-714f-46ce-9a66-4049cb0aedda" providerId="ADAL" clId="{745F7DE0-90F3-4A06-9349-783CFEB9A7BF}" dt="2026-09-28T16:20:10.087" v="2188" actId="1076"/>
          <ac:spMkLst>
            <pc:docMk/>
            <pc:sldMk cId="2389846498" sldId="2785"/>
            <ac:spMk id="3" creationId="{255D6D2B-2F39-4641-8BC5-0B163A8C5A42}"/>
          </ac:spMkLst>
        </pc:spChg>
      </pc:sldChg>
      <pc:sldChg chg="modNotesTx">
        <pc:chgData name="Alex Dave" userId="7419d647-714f-46ce-9a66-4049cb0aedda" providerId="ADAL" clId="{745F7DE0-90F3-4A06-9349-783CFEB9A7BF}" dt="2026-09-28T20:19:42.517" v="3387" actId="20577"/>
        <pc:sldMkLst>
          <pc:docMk/>
          <pc:sldMk cId="430097344" sldId="2788"/>
        </pc:sldMkLst>
      </pc:sldChg>
      <pc:sldChg chg="modNotesTx">
        <pc:chgData name="Alex Dave" userId="7419d647-714f-46ce-9a66-4049cb0aedda" providerId="ADAL" clId="{745F7DE0-90F3-4A06-9349-783CFEB9A7BF}" dt="2026-09-28T16:00:12.623" v="895" actId="20577"/>
        <pc:sldMkLst>
          <pc:docMk/>
          <pc:sldMk cId="2423892816" sldId="2790"/>
        </pc:sldMkLst>
      </pc:sldChg>
      <pc:sldChg chg="addSp delSp modSp mod">
        <pc:chgData name="Alex Dave" userId="7419d647-714f-46ce-9a66-4049cb0aedda" providerId="ADAL" clId="{745F7DE0-90F3-4A06-9349-783CFEB9A7BF}" dt="2026-10-02T20:43:12.539" v="4998"/>
        <pc:sldMkLst>
          <pc:docMk/>
          <pc:sldMk cId="559660744" sldId="2792"/>
        </pc:sldMkLst>
      </pc:sldChg>
      <pc:sldChg chg="modSp mod">
        <pc:chgData name="Alex Dave" userId="7419d647-714f-46ce-9a66-4049cb0aedda" providerId="ADAL" clId="{745F7DE0-90F3-4A06-9349-783CFEB9A7BF}" dt="2026-09-28T15:57:53.588" v="863" actId="255"/>
        <pc:sldMkLst>
          <pc:docMk/>
          <pc:sldMk cId="2543560545" sldId="2793"/>
        </pc:sldMkLst>
        <pc:spChg chg="mod">
          <ac:chgData name="Alex Dave" userId="7419d647-714f-46ce-9a66-4049cb0aedda" providerId="ADAL" clId="{745F7DE0-90F3-4A06-9349-783CFEB9A7BF}" dt="2026-09-28T15:57:53.588" v="863" actId="255"/>
          <ac:spMkLst>
            <pc:docMk/>
            <pc:sldMk cId="2543560545" sldId="2793"/>
            <ac:spMk id="16" creationId="{A470B159-65A2-9698-642C-D038F3827EAF}"/>
          </ac:spMkLst>
        </pc:spChg>
      </pc:sldChg>
      <pc:sldChg chg="modSp mod modNotesTx">
        <pc:chgData name="Alex Dave" userId="7419d647-714f-46ce-9a66-4049cb0aedda" providerId="ADAL" clId="{745F7DE0-90F3-4A06-9349-783CFEB9A7BF}" dt="2026-09-28T15:59:52.431" v="894" actId="20577"/>
        <pc:sldMkLst>
          <pc:docMk/>
          <pc:sldMk cId="1487940606" sldId="2794"/>
        </pc:sldMkLst>
        <pc:spChg chg="mod">
          <ac:chgData name="Alex Dave" userId="7419d647-714f-46ce-9a66-4049cb0aedda" providerId="ADAL" clId="{745F7DE0-90F3-4A06-9349-783CFEB9A7BF}" dt="2026-09-28T15:58:24.608" v="868" actId="255"/>
          <ac:spMkLst>
            <pc:docMk/>
            <pc:sldMk cId="1487940606" sldId="2794"/>
            <ac:spMk id="4" creationId="{6CE9469C-8847-09BC-95C5-336D72C4D513}"/>
          </ac:spMkLst>
        </pc:spChg>
      </pc:sldChg>
      <pc:sldChg chg="modSp mod modNotesTx">
        <pc:chgData name="Alex Dave" userId="7419d647-714f-46ce-9a66-4049cb0aedda" providerId="ADAL" clId="{745F7DE0-90F3-4A06-9349-783CFEB9A7BF}" dt="2026-09-28T15:59:22.044" v="885" actId="20577"/>
        <pc:sldMkLst>
          <pc:docMk/>
          <pc:sldMk cId="1170328321" sldId="2796"/>
        </pc:sldMkLst>
        <pc:picChg chg="mod">
          <ac:chgData name="Alex Dave" userId="7419d647-714f-46ce-9a66-4049cb0aedda" providerId="ADAL" clId="{745F7DE0-90F3-4A06-9349-783CFEB9A7BF}" dt="2026-09-28T15:59:06.610" v="880" actId="1035"/>
          <ac:picMkLst>
            <pc:docMk/>
            <pc:sldMk cId="1170328321" sldId="2796"/>
            <ac:picMk id="10" creationId="{CD6367C2-C4D3-4B6B-9F4B-5F5D4F1DB9C4}"/>
          </ac:picMkLst>
        </pc:picChg>
      </pc:sldChg>
      <pc:sldChg chg="modSp mod modNotesTx">
        <pc:chgData name="Alex Dave" userId="7419d647-714f-46ce-9a66-4049cb0aedda" providerId="ADAL" clId="{745F7DE0-90F3-4A06-9349-783CFEB9A7BF}" dt="2026-09-28T20:34:57.317" v="4995" actId="20577"/>
        <pc:sldMkLst>
          <pc:docMk/>
          <pc:sldMk cId="4022387780" sldId="2807"/>
        </pc:sldMkLst>
        <pc:spChg chg="mod">
          <ac:chgData name="Alex Dave" userId="7419d647-714f-46ce-9a66-4049cb0aedda" providerId="ADAL" clId="{745F7DE0-90F3-4A06-9349-783CFEB9A7BF}" dt="2026-09-28T19:48:16.981" v="2984" actId="20577"/>
          <ac:spMkLst>
            <pc:docMk/>
            <pc:sldMk cId="4022387780" sldId="2807"/>
            <ac:spMk id="2" creationId="{65B0E652-281E-9497-64D7-D53C5902539E}"/>
          </ac:spMkLst>
        </pc:spChg>
      </pc:sldChg>
      <pc:sldChg chg="modSp mod modNotesTx">
        <pc:chgData name="Alex Dave" userId="7419d647-714f-46ce-9a66-4049cb0aedda" providerId="ADAL" clId="{745F7DE0-90F3-4A06-9349-783CFEB9A7BF}" dt="2026-09-28T16:03:11.475" v="933" actId="20577"/>
        <pc:sldMkLst>
          <pc:docMk/>
          <pc:sldMk cId="1490007669" sldId="2809"/>
        </pc:sldMkLst>
        <pc:spChg chg="mod">
          <ac:chgData name="Alex Dave" userId="7419d647-714f-46ce-9a66-4049cb0aedda" providerId="ADAL" clId="{745F7DE0-90F3-4A06-9349-783CFEB9A7BF}" dt="2026-09-28T16:02:53.581" v="930" actId="20577"/>
          <ac:spMkLst>
            <pc:docMk/>
            <pc:sldMk cId="1490007669" sldId="2809"/>
            <ac:spMk id="13" creationId="{C8F70D9B-9094-24A0-49DB-5C6CD263C010}"/>
          </ac:spMkLst>
        </pc:spChg>
      </pc:sldChg>
      <pc:sldChg chg="modNotesTx">
        <pc:chgData name="Alex Dave" userId="7419d647-714f-46ce-9a66-4049cb0aedda" providerId="ADAL" clId="{745F7DE0-90F3-4A06-9349-783CFEB9A7BF}" dt="2026-09-28T16:04:41.821" v="1170" actId="20577"/>
        <pc:sldMkLst>
          <pc:docMk/>
          <pc:sldMk cId="3637681243" sldId="2810"/>
        </pc:sldMkLst>
      </pc:sldChg>
      <pc:sldChg chg="addSp delSp modSp mod modNotesTx">
        <pc:chgData name="Alex Dave" userId="7419d647-714f-46ce-9a66-4049cb0aedda" providerId="ADAL" clId="{745F7DE0-90F3-4A06-9349-783CFEB9A7BF}" dt="2026-10-02T21:17:55.763" v="6789" actId="1076"/>
        <pc:sldMkLst>
          <pc:docMk/>
          <pc:sldMk cId="2655195774" sldId="2811"/>
        </pc:sldMkLst>
        <pc:spChg chg="add mod">
          <ac:chgData name="Alex Dave" userId="7419d647-714f-46ce-9a66-4049cb0aedda" providerId="ADAL" clId="{745F7DE0-90F3-4A06-9349-783CFEB9A7BF}" dt="2026-10-02T21:17:55.763" v="6789" actId="1076"/>
          <ac:spMkLst>
            <pc:docMk/>
            <pc:sldMk cId="2655195774" sldId="2811"/>
            <ac:spMk id="12" creationId="{95682A2B-4F74-D38F-A3DF-DDB645CCA2D0}"/>
          </ac:spMkLst>
        </pc:spChg>
        <pc:picChg chg="add mod">
          <ac:chgData name="Alex Dave" userId="7419d647-714f-46ce-9a66-4049cb0aedda" providerId="ADAL" clId="{745F7DE0-90F3-4A06-9349-783CFEB9A7BF}" dt="2026-10-02T21:13:49.666" v="6189" actId="1076"/>
          <ac:picMkLst>
            <pc:docMk/>
            <pc:sldMk cId="2655195774" sldId="2811"/>
            <ac:picMk id="5" creationId="{9209ECC9-A173-1DE2-05B8-62395B2853C4}"/>
          </ac:picMkLst>
        </pc:picChg>
      </pc:sldChg>
      <pc:sldChg chg="modSp mod">
        <pc:chgData name="Alex Dave" userId="7419d647-714f-46ce-9a66-4049cb0aedda" providerId="ADAL" clId="{745F7DE0-90F3-4A06-9349-783CFEB9A7BF}" dt="2026-09-28T11:14:47.403" v="206" actId="20577"/>
        <pc:sldMkLst>
          <pc:docMk/>
          <pc:sldMk cId="4033181759" sldId="2814"/>
        </pc:sldMkLst>
        <pc:spChg chg="mod">
          <ac:chgData name="Alex Dave" userId="7419d647-714f-46ce-9a66-4049cb0aedda" providerId="ADAL" clId="{745F7DE0-90F3-4A06-9349-783CFEB9A7BF}" dt="2026-09-28T11:14:47.403" v="206" actId="20577"/>
          <ac:spMkLst>
            <pc:docMk/>
            <pc:sldMk cId="4033181759" sldId="2814"/>
            <ac:spMk id="8" creationId="{54A9A9E3-23B8-452F-F1C0-01B255A955E7}"/>
          </ac:spMkLst>
        </pc:spChg>
      </pc:sldChg>
      <pc:sldChg chg="modSp mod modNotesTx">
        <pc:chgData name="Alex Dave" userId="7419d647-714f-46ce-9a66-4049cb0aedda" providerId="ADAL" clId="{745F7DE0-90F3-4A06-9349-783CFEB9A7BF}" dt="2026-09-28T19:58:07.908" v="3270" actId="20577"/>
        <pc:sldMkLst>
          <pc:docMk/>
          <pc:sldMk cId="1757469329" sldId="2815"/>
        </pc:sldMkLst>
        <pc:spChg chg="mod">
          <ac:chgData name="Alex Dave" userId="7419d647-714f-46ce-9a66-4049cb0aedda" providerId="ADAL" clId="{745F7DE0-90F3-4A06-9349-783CFEB9A7BF}" dt="2026-09-28T19:39:59.659" v="2971" actId="255"/>
          <ac:spMkLst>
            <pc:docMk/>
            <pc:sldMk cId="1757469329" sldId="2815"/>
            <ac:spMk id="3" creationId="{B6829B04-6C27-A770-8BFA-542F165119A1}"/>
          </ac:spMkLst>
        </pc:spChg>
      </pc:sldChg>
      <pc:sldChg chg="modNotesTx">
        <pc:chgData name="Alex Dave" userId="7419d647-714f-46ce-9a66-4049cb0aedda" providerId="ADAL" clId="{745F7DE0-90F3-4A06-9349-783CFEB9A7BF}" dt="2026-10-02T21:02:59.152" v="5517" actId="2"/>
        <pc:sldMkLst>
          <pc:docMk/>
          <pc:sldMk cId="1253698987" sldId="2816"/>
        </pc:sldMkLst>
      </pc:sldChg>
      <pc:sldChg chg="modNotesTx">
        <pc:chgData name="Alex Dave" userId="7419d647-714f-46ce-9a66-4049cb0aedda" providerId="ADAL" clId="{745F7DE0-90F3-4A06-9349-783CFEB9A7BF}" dt="2026-09-28T19:38:01.067" v="2966" actId="20577"/>
        <pc:sldMkLst>
          <pc:docMk/>
          <pc:sldMk cId="3558007712" sldId="2818"/>
        </pc:sldMkLst>
      </pc:sldChg>
      <pc:sldChg chg="modNotesTx">
        <pc:chgData name="Alex Dave" userId="7419d647-714f-46ce-9a66-4049cb0aedda" providerId="ADAL" clId="{745F7DE0-90F3-4A06-9349-783CFEB9A7BF}" dt="2026-09-28T11:08:50.087" v="8" actId="2"/>
        <pc:sldMkLst>
          <pc:docMk/>
          <pc:sldMk cId="1433054436" sldId="2819"/>
        </pc:sldMkLst>
      </pc:sldChg>
      <pc:sldChg chg="modNotesTx">
        <pc:chgData name="Alex Dave" userId="7419d647-714f-46ce-9a66-4049cb0aedda" providerId="ADAL" clId="{745F7DE0-90F3-4A06-9349-783CFEB9A7BF}" dt="2026-10-02T20:56:58.373" v="5499" actId="20577"/>
        <pc:sldMkLst>
          <pc:docMk/>
          <pc:sldMk cId="3481192111" sldId="2823"/>
        </pc:sldMkLst>
      </pc:sldChg>
      <pc:sldChg chg="add">
        <pc:chgData name="Alex Dave" userId="7419d647-714f-46ce-9a66-4049cb0aedda" providerId="ADAL" clId="{745F7DE0-90F3-4A06-9349-783CFEB9A7BF}" dt="2026-10-02T21:13:28.022" v="6183" actId="2890"/>
        <pc:sldMkLst>
          <pc:docMk/>
          <pc:sldMk cId="318576295" sldId="2824"/>
        </pc:sldMkLst>
      </pc:sldChg>
    </pc:docChg>
  </pc:docChgLst>
  <pc:docChgLst>
    <pc:chgData name="Mubina Asaria" userId="29605698-f7e7-4ed2-ae96-05f5c5209fa8" providerId="ADAL" clId="{CB1F3EEB-7BC5-4E83-8617-B006AA3503F1}"/>
    <pc:docChg chg="undo redo custSel addSld delSld modSld sldOrd addSection modSection">
      <pc:chgData name="Mubina Asaria" userId="29605698-f7e7-4ed2-ae96-05f5c5209fa8" providerId="ADAL" clId="{CB1F3EEB-7BC5-4E83-8617-B006AA3503F1}" dt="2026-10-05T16:33:55.198" v="13183" actId="20577"/>
      <pc:docMkLst>
        <pc:docMk/>
      </pc:docMkLst>
      <pc:sldChg chg="addSp delSp modSp mod modNotesTx">
        <pc:chgData name="Mubina Asaria" userId="29605698-f7e7-4ed2-ae96-05f5c5209fa8" providerId="ADAL" clId="{CB1F3EEB-7BC5-4E83-8617-B006AA3503F1}" dt="2026-09-29T12:36:56.303" v="11903" actId="404"/>
        <pc:sldMkLst>
          <pc:docMk/>
          <pc:sldMk cId="1877315181" sldId="256"/>
        </pc:sldMkLst>
        <pc:spChg chg="add mod">
          <ac:chgData name="Mubina Asaria" userId="29605698-f7e7-4ed2-ae96-05f5c5209fa8" providerId="ADAL" clId="{CB1F3EEB-7BC5-4E83-8617-B006AA3503F1}" dt="2026-09-29T12:36:56.303" v="11903" actId="404"/>
          <ac:spMkLst>
            <pc:docMk/>
            <pc:sldMk cId="1877315181" sldId="256"/>
            <ac:spMk id="4" creationId="{37CFA148-88A9-2D49-9A47-56E3D1F931D3}"/>
          </ac:spMkLst>
        </pc:spChg>
        <pc:spChg chg="add mod">
          <ac:chgData name="Mubina Asaria" userId="29605698-f7e7-4ed2-ae96-05f5c5209fa8" providerId="ADAL" clId="{CB1F3EEB-7BC5-4E83-8617-B006AA3503F1}" dt="2026-09-23T11:18:08.343" v="6463" actId="1076"/>
          <ac:spMkLst>
            <pc:docMk/>
            <pc:sldMk cId="1877315181" sldId="256"/>
            <ac:spMk id="5" creationId="{1C909C5A-E678-2281-EE61-F5CFCC905875}"/>
          </ac:spMkLst>
        </pc:spChg>
        <pc:spChg chg="mod">
          <ac:chgData name="Mubina Asaria" userId="29605698-f7e7-4ed2-ae96-05f5c5209fa8" providerId="ADAL" clId="{CB1F3EEB-7BC5-4E83-8617-B006AA3503F1}" dt="2026-09-23T11:18:20.070" v="6466" actId="1076"/>
          <ac:spMkLst>
            <pc:docMk/>
            <pc:sldMk cId="1877315181" sldId="256"/>
            <ac:spMk id="8" creationId="{5DD2A87B-D88F-DCCE-F294-CF5B895A3283}"/>
          </ac:spMkLst>
        </pc:spChg>
        <pc:picChg chg="add mod">
          <ac:chgData name="Mubina Asaria" userId="29605698-f7e7-4ed2-ae96-05f5c5209fa8" providerId="ADAL" clId="{CB1F3EEB-7BC5-4E83-8617-B006AA3503F1}" dt="2026-09-23T11:18:10.026" v="6464" actId="1076"/>
          <ac:picMkLst>
            <pc:docMk/>
            <pc:sldMk cId="1877315181" sldId="256"/>
            <ac:picMk id="3" creationId="{7D58B023-1F2B-5FC6-55C7-E9914841AB44}"/>
          </ac:picMkLst>
        </pc:picChg>
        <pc:picChg chg="add mod">
          <ac:chgData name="Mubina Asaria" userId="29605698-f7e7-4ed2-ae96-05f5c5209fa8" providerId="ADAL" clId="{CB1F3EEB-7BC5-4E83-8617-B006AA3503F1}" dt="2026-09-23T11:18:26.329" v="6467" actId="1076"/>
          <ac:picMkLst>
            <pc:docMk/>
            <pc:sldMk cId="1877315181" sldId="256"/>
            <ac:picMk id="9" creationId="{78499622-16DB-6607-EF26-392A451B470C}"/>
          </ac:picMkLst>
        </pc:picChg>
      </pc:sldChg>
      <pc:sldChg chg="addSp modSp modNotesTx">
        <pc:chgData name="Mubina Asaria" userId="29605698-f7e7-4ed2-ae96-05f5c5209fa8" providerId="ADAL" clId="{CB1F3EEB-7BC5-4E83-8617-B006AA3503F1}" dt="2026-09-29T11:11:30.846" v="11586" actId="1076"/>
        <pc:sldMkLst>
          <pc:docMk/>
          <pc:sldMk cId="1068967536" sldId="274"/>
        </pc:sldMkLst>
        <pc:picChg chg="add mod">
          <ac:chgData name="Mubina Asaria" userId="29605698-f7e7-4ed2-ae96-05f5c5209fa8" providerId="ADAL" clId="{CB1F3EEB-7BC5-4E83-8617-B006AA3503F1}" dt="2026-09-29T11:11:30.846" v="11586" actId="1076"/>
          <ac:picMkLst>
            <pc:docMk/>
            <pc:sldMk cId="1068967536" sldId="274"/>
            <ac:picMk id="2" creationId="{9D7EDB69-78A9-780E-BF58-C7194CD3E15B}"/>
          </ac:picMkLst>
        </pc:picChg>
      </pc:sldChg>
      <pc:sldChg chg="addSp delSp modSp mod modNotesTx">
        <pc:chgData name="Mubina Asaria" userId="29605698-f7e7-4ed2-ae96-05f5c5209fa8" providerId="ADAL" clId="{CB1F3EEB-7BC5-4E83-8617-B006AA3503F1}" dt="2026-09-29T12:37:20.096" v="11909" actId="14100"/>
        <pc:sldMkLst>
          <pc:docMk/>
          <pc:sldMk cId="1948901354" sldId="402"/>
        </pc:sldMkLst>
        <pc:spChg chg="mod">
          <ac:chgData name="Mubina Asaria" userId="29605698-f7e7-4ed2-ae96-05f5c5209fa8" providerId="ADAL" clId="{CB1F3EEB-7BC5-4E83-8617-B006AA3503F1}" dt="2026-09-29T12:37:20.096" v="11909" actId="14100"/>
          <ac:spMkLst>
            <pc:docMk/>
            <pc:sldMk cId="1948901354" sldId="402"/>
            <ac:spMk id="4" creationId="{00000000-0000-0000-0000-000000000000}"/>
          </ac:spMkLst>
        </pc:spChg>
        <pc:picChg chg="add mod">
          <ac:chgData name="Mubina Asaria" userId="29605698-f7e7-4ed2-ae96-05f5c5209fa8" providerId="ADAL" clId="{CB1F3EEB-7BC5-4E83-8617-B006AA3503F1}" dt="2026-09-23T16:00:47.321" v="9278" actId="1076"/>
          <ac:picMkLst>
            <pc:docMk/>
            <pc:sldMk cId="1948901354" sldId="402"/>
            <ac:picMk id="7" creationId="{DFC81D8E-3FCE-7218-47E4-69CE65702197}"/>
          </ac:picMkLst>
        </pc:picChg>
      </pc:sldChg>
      <pc:sldChg chg="addSp delSp modSp mod modNotesTx">
        <pc:chgData name="Mubina Asaria" userId="29605698-f7e7-4ed2-ae96-05f5c5209fa8" providerId="ADAL" clId="{CB1F3EEB-7BC5-4E83-8617-B006AA3503F1}" dt="2026-09-29T15:12:29.350" v="12475" actId="1036"/>
        <pc:sldMkLst>
          <pc:docMk/>
          <pc:sldMk cId="3852493848" sldId="605"/>
        </pc:sldMkLst>
        <pc:spChg chg="add mod">
          <ac:chgData name="Mubina Asaria" userId="29605698-f7e7-4ed2-ae96-05f5c5209fa8" providerId="ADAL" clId="{CB1F3EEB-7BC5-4E83-8617-B006AA3503F1}" dt="2026-09-29T15:12:29.350" v="12475" actId="1036"/>
          <ac:spMkLst>
            <pc:docMk/>
            <pc:sldMk cId="3852493848" sldId="605"/>
            <ac:spMk id="2" creationId="{F849D2C4-36C8-0946-4266-131EACEDC6CA}"/>
          </ac:spMkLst>
        </pc:spChg>
        <pc:spChg chg="add mod">
          <ac:chgData name="Mubina Asaria" userId="29605698-f7e7-4ed2-ae96-05f5c5209fa8" providerId="ADAL" clId="{CB1F3EEB-7BC5-4E83-8617-B006AA3503F1}" dt="2026-09-29T10:04:42.028" v="11086" actId="1035"/>
          <ac:spMkLst>
            <pc:docMk/>
            <pc:sldMk cId="3852493848" sldId="605"/>
            <ac:spMk id="3" creationId="{953297A9-FCBD-3E1C-1CC3-B7E0F80C1F5B}"/>
          </ac:spMkLst>
        </pc:spChg>
        <pc:spChg chg="mod ord">
          <ac:chgData name="Mubina Asaria" userId="29605698-f7e7-4ed2-ae96-05f5c5209fa8" providerId="ADAL" clId="{CB1F3EEB-7BC5-4E83-8617-B006AA3503F1}" dt="2026-09-29T15:12:29.350" v="12475" actId="1036"/>
          <ac:spMkLst>
            <pc:docMk/>
            <pc:sldMk cId="3852493848" sldId="605"/>
            <ac:spMk id="5" creationId="{DBB58035-40F4-E0DA-B962-2F9849AD3105}"/>
          </ac:spMkLst>
        </pc:spChg>
        <pc:spChg chg="mod">
          <ac:chgData name="Mubina Asaria" userId="29605698-f7e7-4ed2-ae96-05f5c5209fa8" providerId="ADAL" clId="{CB1F3EEB-7BC5-4E83-8617-B006AA3503F1}" dt="2026-09-29T15:12:29.350" v="12475" actId="1036"/>
          <ac:spMkLst>
            <pc:docMk/>
            <pc:sldMk cId="3852493848" sldId="605"/>
            <ac:spMk id="6" creationId="{87D82C08-C16C-7872-84EB-C1F8E8DB6DBB}"/>
          </ac:spMkLst>
        </pc:spChg>
        <pc:spChg chg="mod ord">
          <ac:chgData name="Mubina Asaria" userId="29605698-f7e7-4ed2-ae96-05f5c5209fa8" providerId="ADAL" clId="{CB1F3EEB-7BC5-4E83-8617-B006AA3503F1}" dt="2026-09-29T10:04:35.862" v="11076" actId="1035"/>
          <ac:spMkLst>
            <pc:docMk/>
            <pc:sldMk cId="3852493848" sldId="605"/>
            <ac:spMk id="10" creationId="{052DAD0B-FAB1-DBA6-24CF-B79E2749D240}"/>
          </ac:spMkLst>
        </pc:spChg>
        <pc:spChg chg="mod">
          <ac:chgData name="Mubina Asaria" userId="29605698-f7e7-4ed2-ae96-05f5c5209fa8" providerId="ADAL" clId="{CB1F3EEB-7BC5-4E83-8617-B006AA3503F1}" dt="2026-09-29T09:32:46.310" v="10311" actId="1076"/>
          <ac:spMkLst>
            <pc:docMk/>
            <pc:sldMk cId="3852493848" sldId="605"/>
            <ac:spMk id="12" creationId="{5B192155-F356-F985-88C9-1C6360934286}"/>
          </ac:spMkLst>
        </pc:spChg>
        <pc:spChg chg="mod">
          <ac:chgData name="Mubina Asaria" userId="29605698-f7e7-4ed2-ae96-05f5c5209fa8" providerId="ADAL" clId="{CB1F3EEB-7BC5-4E83-8617-B006AA3503F1}" dt="2026-09-29T09:32:24.957" v="10308" actId="1035"/>
          <ac:spMkLst>
            <pc:docMk/>
            <pc:sldMk cId="3852493848" sldId="605"/>
            <ac:spMk id="13" creationId="{C02DE57C-AED3-805B-E88D-1238BBCB9295}"/>
          </ac:spMkLst>
        </pc:spChg>
      </pc:sldChg>
      <pc:sldChg chg="addSp modSp mod modNotesTx">
        <pc:chgData name="Mubina Asaria" userId="29605698-f7e7-4ed2-ae96-05f5c5209fa8" providerId="ADAL" clId="{CB1F3EEB-7BC5-4E83-8617-B006AA3503F1}" dt="2026-09-29T11:07:47.550" v="11579" actId="1076"/>
        <pc:sldMkLst>
          <pc:docMk/>
          <pc:sldMk cId="669113202" sldId="629"/>
        </pc:sldMkLst>
        <pc:spChg chg="mod">
          <ac:chgData name="Mubina Asaria" userId="29605698-f7e7-4ed2-ae96-05f5c5209fa8" providerId="ADAL" clId="{CB1F3EEB-7BC5-4E83-8617-B006AA3503F1}" dt="2026-09-29T11:07:09.001" v="11563" actId="14100"/>
          <ac:spMkLst>
            <pc:docMk/>
            <pc:sldMk cId="669113202" sldId="629"/>
            <ac:spMk id="11" creationId="{8F1DCB19-17FC-4B3E-96DB-C91B6428449F}"/>
          </ac:spMkLst>
        </pc:spChg>
        <pc:picChg chg="add mod">
          <ac:chgData name="Mubina Asaria" userId="29605698-f7e7-4ed2-ae96-05f5c5209fa8" providerId="ADAL" clId="{CB1F3EEB-7BC5-4E83-8617-B006AA3503F1}" dt="2026-09-29T11:07:14.978" v="11564" actId="1076"/>
          <ac:picMkLst>
            <pc:docMk/>
            <pc:sldMk cId="669113202" sldId="629"/>
            <ac:picMk id="2" creationId="{68BA61FF-8A1D-CEC2-3DC9-109A39694327}"/>
          </ac:picMkLst>
        </pc:picChg>
        <pc:picChg chg="mod modCrop">
          <ac:chgData name="Mubina Asaria" userId="29605698-f7e7-4ed2-ae96-05f5c5209fa8" providerId="ADAL" clId="{CB1F3EEB-7BC5-4E83-8617-B006AA3503F1}" dt="2026-09-29T11:07:47.550" v="11579" actId="1076"/>
          <ac:picMkLst>
            <pc:docMk/>
            <pc:sldMk cId="669113202" sldId="629"/>
            <ac:picMk id="6" creationId="{FB5BC851-C10F-4ACF-8006-67C00A3C40AE}"/>
          </ac:picMkLst>
        </pc:picChg>
      </pc:sldChg>
      <pc:sldChg chg="addSp delSp modSp mod modNotesTx">
        <pc:chgData name="Mubina Asaria" userId="29605698-f7e7-4ed2-ae96-05f5c5209fa8" providerId="ADAL" clId="{CB1F3EEB-7BC5-4E83-8617-B006AA3503F1}" dt="2026-09-29T11:08:53.265" v="11584" actId="1076"/>
        <pc:sldMkLst>
          <pc:docMk/>
          <pc:sldMk cId="2787389653" sldId="633"/>
        </pc:sldMkLst>
        <pc:spChg chg="mod">
          <ac:chgData name="Mubina Asaria" userId="29605698-f7e7-4ed2-ae96-05f5c5209fa8" providerId="ADAL" clId="{CB1F3EEB-7BC5-4E83-8617-B006AA3503F1}" dt="2026-09-23T12:17:07.985" v="7327" actId="14100"/>
          <ac:spMkLst>
            <pc:docMk/>
            <pc:sldMk cId="2787389653" sldId="633"/>
            <ac:spMk id="3" creationId="{4CE2C07E-9C96-985B-BD49-E970EDD4685F}"/>
          </ac:spMkLst>
        </pc:spChg>
        <pc:spChg chg="mod">
          <ac:chgData name="Mubina Asaria" userId="29605698-f7e7-4ed2-ae96-05f5c5209fa8" providerId="ADAL" clId="{CB1F3EEB-7BC5-4E83-8617-B006AA3503F1}" dt="2026-09-23T12:09:14.498" v="7144" actId="1076"/>
          <ac:spMkLst>
            <pc:docMk/>
            <pc:sldMk cId="2787389653" sldId="633"/>
            <ac:spMk id="8" creationId="{D88448D5-8330-45BC-BDE6-44B12F285B00}"/>
          </ac:spMkLst>
        </pc:spChg>
        <pc:spChg chg="mod">
          <ac:chgData name="Mubina Asaria" userId="29605698-f7e7-4ed2-ae96-05f5c5209fa8" providerId="ADAL" clId="{CB1F3EEB-7BC5-4E83-8617-B006AA3503F1}" dt="2026-09-23T12:18:42.300" v="7343" actId="20577"/>
          <ac:spMkLst>
            <pc:docMk/>
            <pc:sldMk cId="2787389653" sldId="633"/>
            <ac:spMk id="9" creationId="{5E073E8C-0698-43BC-9FAB-A0BB4C61B1E5}"/>
          </ac:spMkLst>
        </pc:spChg>
        <pc:spChg chg="add mod">
          <ac:chgData name="Mubina Asaria" userId="29605698-f7e7-4ed2-ae96-05f5c5209fa8" providerId="ADAL" clId="{CB1F3EEB-7BC5-4E83-8617-B006AA3503F1}" dt="2026-09-23T12:18:24.060" v="7338" actId="1076"/>
          <ac:spMkLst>
            <pc:docMk/>
            <pc:sldMk cId="2787389653" sldId="633"/>
            <ac:spMk id="10" creationId="{3BA76B77-D150-176C-6644-57C56B7917E9}"/>
          </ac:spMkLst>
        </pc:spChg>
        <pc:picChg chg="add mod">
          <ac:chgData name="Mubina Asaria" userId="29605698-f7e7-4ed2-ae96-05f5c5209fa8" providerId="ADAL" clId="{CB1F3EEB-7BC5-4E83-8617-B006AA3503F1}" dt="2026-09-29T11:08:53.265" v="11584" actId="1076"/>
          <ac:picMkLst>
            <pc:docMk/>
            <pc:sldMk cId="2787389653" sldId="633"/>
            <ac:picMk id="2" creationId="{9147B992-A6CD-A778-49DB-0841D2FD5EB1}"/>
          </ac:picMkLst>
        </pc:picChg>
        <pc:picChg chg="mod">
          <ac:chgData name="Mubina Asaria" userId="29605698-f7e7-4ed2-ae96-05f5c5209fa8" providerId="ADAL" clId="{CB1F3EEB-7BC5-4E83-8617-B006AA3503F1}" dt="2026-09-23T12:18:26.943" v="7339" actId="1076"/>
          <ac:picMkLst>
            <pc:docMk/>
            <pc:sldMk cId="2787389653" sldId="633"/>
            <ac:picMk id="5" creationId="{F8458BE3-76E7-0467-446A-B5CB5C74DABD}"/>
          </ac:picMkLst>
        </pc:picChg>
        <pc:picChg chg="add mod">
          <ac:chgData name="Mubina Asaria" userId="29605698-f7e7-4ed2-ae96-05f5c5209fa8" providerId="ADAL" clId="{CB1F3EEB-7BC5-4E83-8617-B006AA3503F1}" dt="2026-09-23T12:21:17.610" v="7344" actId="1076"/>
          <ac:picMkLst>
            <pc:docMk/>
            <pc:sldMk cId="2787389653" sldId="633"/>
            <ac:picMk id="6" creationId="{E076F271-434B-59BC-77F1-9E16D48B6907}"/>
          </ac:picMkLst>
        </pc:picChg>
      </pc:sldChg>
      <pc:sldChg chg="addSp delSp modSp mod">
        <pc:chgData name="Mubina Asaria" userId="29605698-f7e7-4ed2-ae96-05f5c5209fa8" providerId="ADAL" clId="{CB1F3EEB-7BC5-4E83-8617-B006AA3503F1}" dt="2026-09-23T14:57:19.873" v="8285" actId="1076"/>
        <pc:sldMkLst>
          <pc:docMk/>
          <pc:sldMk cId="3540202578" sldId="638"/>
        </pc:sldMkLst>
        <pc:spChg chg="mod">
          <ac:chgData name="Mubina Asaria" userId="29605698-f7e7-4ed2-ae96-05f5c5209fa8" providerId="ADAL" clId="{CB1F3EEB-7BC5-4E83-8617-B006AA3503F1}" dt="2026-09-23T14:57:05.056" v="8284" actId="27636"/>
          <ac:spMkLst>
            <pc:docMk/>
            <pc:sldMk cId="3540202578" sldId="638"/>
            <ac:spMk id="3" creationId="{8C4985EE-8D2F-464A-8756-C0CFB0703A84}"/>
          </ac:spMkLst>
        </pc:spChg>
        <pc:picChg chg="mod">
          <ac:chgData name="Mubina Asaria" userId="29605698-f7e7-4ed2-ae96-05f5c5209fa8" providerId="ADAL" clId="{CB1F3EEB-7BC5-4E83-8617-B006AA3503F1}" dt="2026-09-23T14:54:20.798" v="8254" actId="1076"/>
          <ac:picMkLst>
            <pc:docMk/>
            <pc:sldMk cId="3540202578" sldId="638"/>
            <ac:picMk id="7" creationId="{61A07A53-DB6F-8EC5-2605-D63A1C41C351}"/>
          </ac:picMkLst>
        </pc:picChg>
        <pc:picChg chg="add mod">
          <ac:chgData name="Mubina Asaria" userId="29605698-f7e7-4ed2-ae96-05f5c5209fa8" providerId="ADAL" clId="{CB1F3EEB-7BC5-4E83-8617-B006AA3503F1}" dt="2026-09-23T14:57:19.873" v="8285" actId="1076"/>
          <ac:picMkLst>
            <pc:docMk/>
            <pc:sldMk cId="3540202578" sldId="638"/>
            <ac:picMk id="10" creationId="{BF2E2C3B-BA49-3FF6-6619-1680E5D4924B}"/>
          </ac:picMkLst>
        </pc:picChg>
      </pc:sldChg>
      <pc:sldChg chg="addSp delSp modSp mod">
        <pc:chgData name="Mubina Asaria" userId="29605698-f7e7-4ed2-ae96-05f5c5209fa8" providerId="ADAL" clId="{CB1F3EEB-7BC5-4E83-8617-B006AA3503F1}" dt="2026-09-23T13:35:37.901" v="8240"/>
        <pc:sldMkLst>
          <pc:docMk/>
          <pc:sldMk cId="673850788" sldId="646"/>
        </pc:sldMkLst>
        <pc:picChg chg="add mod">
          <ac:chgData name="Mubina Asaria" userId="29605698-f7e7-4ed2-ae96-05f5c5209fa8" providerId="ADAL" clId="{CB1F3EEB-7BC5-4E83-8617-B006AA3503F1}" dt="2026-09-23T13:31:48.338" v="8193" actId="1076"/>
          <ac:picMkLst>
            <pc:docMk/>
            <pc:sldMk cId="673850788" sldId="646"/>
            <ac:picMk id="3" creationId="{589BB5D7-D5AA-05FD-2D16-B00DEF2B7B8E}"/>
          </ac:picMkLst>
        </pc:picChg>
        <pc:picChg chg="mod">
          <ac:chgData name="Mubina Asaria" userId="29605698-f7e7-4ed2-ae96-05f5c5209fa8" providerId="ADAL" clId="{CB1F3EEB-7BC5-4E83-8617-B006AA3503F1}" dt="2026-09-23T13:32:04.915" v="8197" actId="1440"/>
          <ac:picMkLst>
            <pc:docMk/>
            <pc:sldMk cId="673850788" sldId="646"/>
            <ac:picMk id="10" creationId="{13AC3D80-F116-BC15-9ED4-F0FC9FAE92E6}"/>
          </ac:picMkLst>
        </pc:picChg>
        <pc:picChg chg="mod">
          <ac:chgData name="Mubina Asaria" userId="29605698-f7e7-4ed2-ae96-05f5c5209fa8" providerId="ADAL" clId="{CB1F3EEB-7BC5-4E83-8617-B006AA3503F1}" dt="2026-09-23T13:31:58.813" v="8196" actId="688"/>
          <ac:picMkLst>
            <pc:docMk/>
            <pc:sldMk cId="673850788" sldId="646"/>
            <ac:picMk id="13" creationId="{42932158-A43B-06FF-56D1-639C717C35A6}"/>
          </ac:picMkLst>
        </pc:picChg>
        <pc:picChg chg="mod">
          <ac:chgData name="Mubina Asaria" userId="29605698-f7e7-4ed2-ae96-05f5c5209fa8" providerId="ADAL" clId="{CB1F3EEB-7BC5-4E83-8617-B006AA3503F1}" dt="2026-09-23T13:32:08.873" v="8198" actId="14100"/>
          <ac:picMkLst>
            <pc:docMk/>
            <pc:sldMk cId="673850788" sldId="646"/>
            <ac:picMk id="14" creationId="{94CA89FE-05EC-9769-9981-8F285B3EDFEC}"/>
          </ac:picMkLst>
        </pc:picChg>
      </pc:sldChg>
      <pc:sldChg chg="addSp delSp modSp mod modNotesTx">
        <pc:chgData name="Mubina Asaria" userId="29605698-f7e7-4ed2-ae96-05f5c5209fa8" providerId="ADAL" clId="{CB1F3EEB-7BC5-4E83-8617-B006AA3503F1}" dt="2026-09-23T11:49:46.582" v="6681" actId="12"/>
        <pc:sldMkLst>
          <pc:docMk/>
          <pc:sldMk cId="2516030327" sldId="647"/>
        </pc:sldMkLst>
        <pc:spChg chg="add mod">
          <ac:chgData name="Mubina Asaria" userId="29605698-f7e7-4ed2-ae96-05f5c5209fa8" providerId="ADAL" clId="{CB1F3EEB-7BC5-4E83-8617-B006AA3503F1}" dt="2026-09-23T11:46:08.314" v="6590" actId="1076"/>
          <ac:spMkLst>
            <pc:docMk/>
            <pc:sldMk cId="2516030327" sldId="647"/>
            <ac:spMk id="6" creationId="{855A93EB-065D-5786-668D-2C74538DDD9B}"/>
          </ac:spMkLst>
        </pc:spChg>
        <pc:spChg chg="mod">
          <ac:chgData name="Mubina Asaria" userId="29605698-f7e7-4ed2-ae96-05f5c5209fa8" providerId="ADAL" clId="{CB1F3EEB-7BC5-4E83-8617-B006AA3503F1}" dt="2026-09-23T11:39:22.384" v="6572" actId="1076"/>
          <ac:spMkLst>
            <pc:docMk/>
            <pc:sldMk cId="2516030327" sldId="647"/>
            <ac:spMk id="7" creationId="{376A1898-6655-CA36-BEB2-AEE6920DB445}"/>
          </ac:spMkLst>
        </pc:spChg>
        <pc:spChg chg="mod">
          <ac:chgData name="Mubina Asaria" userId="29605698-f7e7-4ed2-ae96-05f5c5209fa8" providerId="ADAL" clId="{CB1F3EEB-7BC5-4E83-8617-B006AA3503F1}" dt="2026-09-23T11:38:49.424" v="6561" actId="1076"/>
          <ac:spMkLst>
            <pc:docMk/>
            <pc:sldMk cId="2516030327" sldId="647"/>
            <ac:spMk id="10" creationId="{8C0C8C53-366D-4AF8-9121-08C9910E0495}"/>
          </ac:spMkLst>
        </pc:spChg>
        <pc:spChg chg="mod">
          <ac:chgData name="Mubina Asaria" userId="29605698-f7e7-4ed2-ae96-05f5c5209fa8" providerId="ADAL" clId="{CB1F3EEB-7BC5-4E83-8617-B006AA3503F1}" dt="2026-09-23T11:47:48.511" v="6645" actId="403"/>
          <ac:spMkLst>
            <pc:docMk/>
            <pc:sldMk cId="2516030327" sldId="647"/>
            <ac:spMk id="13" creationId="{DB4ADBA7-89CA-FA98-36EB-2F8141D56C57}"/>
          </ac:spMkLst>
        </pc:spChg>
        <pc:picChg chg="add mod">
          <ac:chgData name="Mubina Asaria" userId="29605698-f7e7-4ed2-ae96-05f5c5209fa8" providerId="ADAL" clId="{CB1F3EEB-7BC5-4E83-8617-B006AA3503F1}" dt="2026-09-23T11:39:32.097" v="6575" actId="1076"/>
          <ac:picMkLst>
            <pc:docMk/>
            <pc:sldMk cId="2516030327" sldId="647"/>
            <ac:picMk id="12" creationId="{62B4ED8D-171D-C5E6-0841-DA6CC6FB855D}"/>
          </ac:picMkLst>
        </pc:picChg>
      </pc:sldChg>
      <pc:sldChg chg="addSp delSp modSp mod">
        <pc:chgData name="Mubina Asaria" userId="29605698-f7e7-4ed2-ae96-05f5c5209fa8" providerId="ADAL" clId="{CB1F3EEB-7BC5-4E83-8617-B006AA3503F1}" dt="2026-09-23T15:55:46.348" v="9246" actId="1440"/>
        <pc:sldMkLst>
          <pc:docMk/>
          <pc:sldMk cId="2067054606" sldId="648"/>
        </pc:sldMkLst>
        <pc:spChg chg="mod">
          <ac:chgData name="Mubina Asaria" userId="29605698-f7e7-4ed2-ae96-05f5c5209fa8" providerId="ADAL" clId="{CB1F3EEB-7BC5-4E83-8617-B006AA3503F1}" dt="2026-09-23T15:55:32.970" v="9240" actId="1076"/>
          <ac:spMkLst>
            <pc:docMk/>
            <pc:sldMk cId="2067054606" sldId="648"/>
            <ac:spMk id="11" creationId="{C70960D5-4732-B599-3ADF-2CC68F540699}"/>
          </ac:spMkLst>
        </pc:spChg>
        <pc:picChg chg="mod ord">
          <ac:chgData name="Mubina Asaria" userId="29605698-f7e7-4ed2-ae96-05f5c5209fa8" providerId="ADAL" clId="{CB1F3EEB-7BC5-4E83-8617-B006AA3503F1}" dt="2026-09-23T15:55:43.717" v="9245" actId="1440"/>
          <ac:picMkLst>
            <pc:docMk/>
            <pc:sldMk cId="2067054606" sldId="648"/>
            <ac:picMk id="3" creationId="{5AD4AB67-40F3-0C8C-B57B-C288CECA149E}"/>
          </ac:picMkLst>
        </pc:picChg>
        <pc:picChg chg="add mod ord">
          <ac:chgData name="Mubina Asaria" userId="29605698-f7e7-4ed2-ae96-05f5c5209fa8" providerId="ADAL" clId="{CB1F3EEB-7BC5-4E83-8617-B006AA3503F1}" dt="2026-09-23T15:55:46.348" v="9246" actId="1440"/>
          <ac:picMkLst>
            <pc:docMk/>
            <pc:sldMk cId="2067054606" sldId="648"/>
            <ac:picMk id="7" creationId="{53FBD9B5-A2A4-B426-1E54-2B808FF0357D}"/>
          </ac:picMkLst>
        </pc:picChg>
      </pc:sldChg>
      <pc:sldChg chg="addSp delSp modSp mod modNotesTx">
        <pc:chgData name="Mubina Asaria" userId="29605698-f7e7-4ed2-ae96-05f5c5209fa8" providerId="ADAL" clId="{CB1F3EEB-7BC5-4E83-8617-B006AA3503F1}" dt="2026-10-05T16:17:01.553" v="12949" actId="1076"/>
        <pc:sldMkLst>
          <pc:docMk/>
          <pc:sldMk cId="691539825" sldId="649"/>
        </pc:sldMkLst>
        <pc:spChg chg="del">
          <ac:chgData name="Mubina Asaria" userId="29605698-f7e7-4ed2-ae96-05f5c5209fa8" providerId="ADAL" clId="{CB1F3EEB-7BC5-4E83-8617-B006AA3503F1}" dt="2026-10-05T16:04:01.967" v="12670" actId="478"/>
          <ac:spMkLst>
            <pc:docMk/>
            <pc:sldMk cId="691539825" sldId="649"/>
            <ac:spMk id="5" creationId="{C42D2087-C368-F87E-262F-DD7425960597}"/>
          </ac:spMkLst>
        </pc:spChg>
        <pc:spChg chg="del mod">
          <ac:chgData name="Mubina Asaria" userId="29605698-f7e7-4ed2-ae96-05f5c5209fa8" providerId="ADAL" clId="{CB1F3EEB-7BC5-4E83-8617-B006AA3503F1}" dt="2026-10-05T16:03:24.548" v="12667"/>
          <ac:spMkLst>
            <pc:docMk/>
            <pc:sldMk cId="691539825" sldId="649"/>
            <ac:spMk id="6" creationId="{194C1BD7-FF25-4C12-86BF-C0C40ECA0B16}"/>
          </ac:spMkLst>
        </pc:spChg>
        <pc:spChg chg="add mod">
          <ac:chgData name="Mubina Asaria" userId="29605698-f7e7-4ed2-ae96-05f5c5209fa8" providerId="ADAL" clId="{CB1F3EEB-7BC5-4E83-8617-B006AA3503F1}" dt="2026-10-05T16:15:27.502" v="12895" actId="21"/>
          <ac:spMkLst>
            <pc:docMk/>
            <pc:sldMk cId="691539825" sldId="649"/>
            <ac:spMk id="13" creationId="{506C3891-8E6B-F43C-E93A-FAA9F5B863DC}"/>
          </ac:spMkLst>
        </pc:spChg>
        <pc:spChg chg="add mod">
          <ac:chgData name="Mubina Asaria" userId="29605698-f7e7-4ed2-ae96-05f5c5209fa8" providerId="ADAL" clId="{CB1F3EEB-7BC5-4E83-8617-B006AA3503F1}" dt="2026-10-05T16:16:56.450" v="12948" actId="20577"/>
          <ac:spMkLst>
            <pc:docMk/>
            <pc:sldMk cId="691539825" sldId="649"/>
            <ac:spMk id="16" creationId="{31FE0A32-84AE-BC63-9D36-2171BB5F3DDA}"/>
          </ac:spMkLst>
        </pc:spChg>
        <pc:picChg chg="del">
          <ac:chgData name="Mubina Asaria" userId="29605698-f7e7-4ed2-ae96-05f5c5209fa8" providerId="ADAL" clId="{CB1F3EEB-7BC5-4E83-8617-B006AA3503F1}" dt="2026-10-05T16:03:06.804" v="12662" actId="478"/>
          <ac:picMkLst>
            <pc:docMk/>
            <pc:sldMk cId="691539825" sldId="649"/>
            <ac:picMk id="8" creationId="{741C1780-E2AA-47A6-D158-6F20E8E852DE}"/>
          </ac:picMkLst>
        </pc:picChg>
        <pc:picChg chg="del mod">
          <ac:chgData name="Mubina Asaria" userId="29605698-f7e7-4ed2-ae96-05f5c5209fa8" providerId="ADAL" clId="{CB1F3EEB-7BC5-4E83-8617-B006AA3503F1}" dt="2026-10-05T16:03:09.144" v="12663" actId="478"/>
          <ac:picMkLst>
            <pc:docMk/>
            <pc:sldMk cId="691539825" sldId="649"/>
            <ac:picMk id="9" creationId="{A8DE69FA-7954-21C0-3E8D-EB6D1B212A5E}"/>
          </ac:picMkLst>
        </pc:picChg>
        <pc:picChg chg="add mod">
          <ac:chgData name="Mubina Asaria" userId="29605698-f7e7-4ed2-ae96-05f5c5209fa8" providerId="ADAL" clId="{CB1F3EEB-7BC5-4E83-8617-B006AA3503F1}" dt="2026-10-05T16:04:57.726" v="12676" actId="1440"/>
          <ac:picMkLst>
            <pc:docMk/>
            <pc:sldMk cId="691539825" sldId="649"/>
            <ac:picMk id="10" creationId="{122B4C8A-7CB1-F57E-1A21-E80828D673D4}"/>
          </ac:picMkLst>
        </pc:picChg>
        <pc:picChg chg="add del mod">
          <ac:chgData name="Mubina Asaria" userId="29605698-f7e7-4ed2-ae96-05f5c5209fa8" providerId="ADAL" clId="{CB1F3EEB-7BC5-4E83-8617-B006AA3503F1}" dt="2026-10-05T16:09:56.195" v="12847" actId="478"/>
          <ac:picMkLst>
            <pc:docMk/>
            <pc:sldMk cId="691539825" sldId="649"/>
            <ac:picMk id="11" creationId="{E4229EF8-5FD1-0002-4471-73259CED9964}"/>
          </ac:picMkLst>
        </pc:picChg>
        <pc:picChg chg="add mod">
          <ac:chgData name="Mubina Asaria" userId="29605698-f7e7-4ed2-ae96-05f5c5209fa8" providerId="ADAL" clId="{CB1F3EEB-7BC5-4E83-8617-B006AA3503F1}" dt="2026-10-05T16:17:01.553" v="12949" actId="1076"/>
          <ac:picMkLst>
            <pc:docMk/>
            <pc:sldMk cId="691539825" sldId="649"/>
            <ac:picMk id="14" creationId="{E7AA5694-5AC6-1078-A116-7324BC1EF5E3}"/>
          </ac:picMkLst>
        </pc:picChg>
      </pc:sldChg>
      <pc:sldChg chg="modNotesTx">
        <pc:chgData name="Mubina Asaria" userId="29605698-f7e7-4ed2-ae96-05f5c5209fa8" providerId="ADAL" clId="{CB1F3EEB-7BC5-4E83-8617-B006AA3503F1}" dt="2026-09-29T13:19:35.609" v="11958" actId="20577"/>
        <pc:sldMkLst>
          <pc:docMk/>
          <pc:sldMk cId="3066559569" sldId="656"/>
        </pc:sldMkLst>
      </pc:sldChg>
      <pc:sldChg chg="modSp mod modNotesTx">
        <pc:chgData name="Mubina Asaria" userId="29605698-f7e7-4ed2-ae96-05f5c5209fa8" providerId="ADAL" clId="{CB1F3EEB-7BC5-4E83-8617-B006AA3503F1}" dt="2026-09-29T12:20:08.145" v="11801" actId="1076"/>
        <pc:sldMkLst>
          <pc:docMk/>
          <pc:sldMk cId="442946377" sldId="657"/>
        </pc:sldMkLst>
        <pc:spChg chg="mod">
          <ac:chgData name="Mubina Asaria" userId="29605698-f7e7-4ed2-ae96-05f5c5209fa8" providerId="ADAL" clId="{CB1F3EEB-7BC5-4E83-8617-B006AA3503F1}" dt="2026-09-29T12:19:49.625" v="11798" actId="1076"/>
          <ac:spMkLst>
            <pc:docMk/>
            <pc:sldMk cId="442946377" sldId="657"/>
            <ac:spMk id="4" creationId="{12825948-F2D0-8FBF-8D3E-9D5B25FB18C7}"/>
          </ac:spMkLst>
        </pc:spChg>
        <pc:spChg chg="mod">
          <ac:chgData name="Mubina Asaria" userId="29605698-f7e7-4ed2-ae96-05f5c5209fa8" providerId="ADAL" clId="{CB1F3EEB-7BC5-4E83-8617-B006AA3503F1}" dt="2026-09-29T12:20:04.848" v="11800" actId="1076"/>
          <ac:spMkLst>
            <pc:docMk/>
            <pc:sldMk cId="442946377" sldId="657"/>
            <ac:spMk id="5" creationId="{851D7FE0-04A0-1D41-F902-DC5B3578FC9D}"/>
          </ac:spMkLst>
        </pc:spChg>
        <pc:spChg chg="mod">
          <ac:chgData name="Mubina Asaria" userId="29605698-f7e7-4ed2-ae96-05f5c5209fa8" providerId="ADAL" clId="{CB1F3EEB-7BC5-4E83-8617-B006AA3503F1}" dt="2026-09-29T12:20:08.145" v="11801" actId="1076"/>
          <ac:spMkLst>
            <pc:docMk/>
            <pc:sldMk cId="442946377" sldId="657"/>
            <ac:spMk id="12" creationId="{DDCD331B-AAD0-E9D2-EE41-E46DE75C66A2}"/>
          </ac:spMkLst>
        </pc:spChg>
      </pc:sldChg>
      <pc:sldChg chg="addSp delSp modSp mod modNotesTx">
        <pc:chgData name="Mubina Asaria" userId="29605698-f7e7-4ed2-ae96-05f5c5209fa8" providerId="ADAL" clId="{CB1F3EEB-7BC5-4E83-8617-B006AA3503F1}" dt="2026-09-16T09:52:12.713" v="1587" actId="1076"/>
        <pc:sldMkLst>
          <pc:docMk/>
          <pc:sldMk cId="1273189157" sldId="660"/>
        </pc:sldMkLst>
        <pc:spChg chg="mod">
          <ac:chgData name="Mubina Asaria" userId="29605698-f7e7-4ed2-ae96-05f5c5209fa8" providerId="ADAL" clId="{CB1F3EEB-7BC5-4E83-8617-B006AA3503F1}" dt="2026-09-16T09:26:57.345" v="1496" actId="20577"/>
          <ac:spMkLst>
            <pc:docMk/>
            <pc:sldMk cId="1273189157" sldId="660"/>
            <ac:spMk id="7" creationId="{2131E8D3-708B-2890-C39E-F01A91AB0E31}"/>
          </ac:spMkLst>
        </pc:spChg>
        <pc:picChg chg="add mod">
          <ac:chgData name="Mubina Asaria" userId="29605698-f7e7-4ed2-ae96-05f5c5209fa8" providerId="ADAL" clId="{CB1F3EEB-7BC5-4E83-8617-B006AA3503F1}" dt="2026-09-16T09:52:08.402" v="1586" actId="1076"/>
          <ac:picMkLst>
            <pc:docMk/>
            <pc:sldMk cId="1273189157" sldId="660"/>
            <ac:picMk id="12" creationId="{8BD37300-2A18-525E-8FD8-01F402448201}"/>
          </ac:picMkLst>
        </pc:picChg>
        <pc:picChg chg="add mod">
          <ac:chgData name="Mubina Asaria" userId="29605698-f7e7-4ed2-ae96-05f5c5209fa8" providerId="ADAL" clId="{CB1F3EEB-7BC5-4E83-8617-B006AA3503F1}" dt="2026-09-16T09:52:12.713" v="1587" actId="1076"/>
          <ac:picMkLst>
            <pc:docMk/>
            <pc:sldMk cId="1273189157" sldId="660"/>
            <ac:picMk id="13" creationId="{CA809CD5-D132-C32A-3DE6-87863C63E6B3}"/>
          </ac:picMkLst>
        </pc:picChg>
      </pc:sldChg>
      <pc:sldChg chg="modSp mod">
        <pc:chgData name="Mubina Asaria" userId="29605698-f7e7-4ed2-ae96-05f5c5209fa8" providerId="ADAL" clId="{CB1F3EEB-7BC5-4E83-8617-B006AA3503F1}" dt="2026-09-29T12:27:29.016" v="11844" actId="20577"/>
        <pc:sldMkLst>
          <pc:docMk/>
          <pc:sldMk cId="2327591103" sldId="662"/>
        </pc:sldMkLst>
        <pc:spChg chg="mod">
          <ac:chgData name="Mubina Asaria" userId="29605698-f7e7-4ed2-ae96-05f5c5209fa8" providerId="ADAL" clId="{CB1F3EEB-7BC5-4E83-8617-B006AA3503F1}" dt="2026-09-29T12:27:29.016" v="11844" actId="20577"/>
          <ac:spMkLst>
            <pc:docMk/>
            <pc:sldMk cId="2327591103" sldId="662"/>
            <ac:spMk id="16" creationId="{B5F25AD5-75C4-3185-0F9C-8FBF0440C0DA}"/>
          </ac:spMkLst>
        </pc:spChg>
        <pc:picChg chg="mod">
          <ac:chgData name="Mubina Asaria" userId="29605698-f7e7-4ed2-ae96-05f5c5209fa8" providerId="ADAL" clId="{CB1F3EEB-7BC5-4E83-8617-B006AA3503F1}" dt="2026-09-08T14:33:45.184" v="451" actId="1076"/>
          <ac:picMkLst>
            <pc:docMk/>
            <pc:sldMk cId="2327591103" sldId="662"/>
            <ac:picMk id="5" creationId="{ABFD2997-24C8-B569-EBDC-EBABCD6557DD}"/>
          </ac:picMkLst>
        </pc:picChg>
        <pc:picChg chg="mod">
          <ac:chgData name="Mubina Asaria" userId="29605698-f7e7-4ed2-ae96-05f5c5209fa8" providerId="ADAL" clId="{CB1F3EEB-7BC5-4E83-8617-B006AA3503F1}" dt="2026-09-29T12:27:26.962" v="11843" actId="1076"/>
          <ac:picMkLst>
            <pc:docMk/>
            <pc:sldMk cId="2327591103" sldId="662"/>
            <ac:picMk id="17" creationId="{3CDFE0FC-1994-D9FD-7946-6762FAB24DD0}"/>
          </ac:picMkLst>
        </pc:picChg>
      </pc:sldChg>
      <pc:sldChg chg="modSp mod">
        <pc:chgData name="Mubina Asaria" userId="29605698-f7e7-4ed2-ae96-05f5c5209fa8" providerId="ADAL" clId="{CB1F3EEB-7BC5-4E83-8617-B006AA3503F1}" dt="2026-09-29T12:32:43.989" v="11878" actId="1076"/>
        <pc:sldMkLst>
          <pc:docMk/>
          <pc:sldMk cId="1776886959" sldId="663"/>
        </pc:sldMkLst>
        <pc:spChg chg="mod">
          <ac:chgData name="Mubina Asaria" userId="29605698-f7e7-4ed2-ae96-05f5c5209fa8" providerId="ADAL" clId="{CB1F3EEB-7BC5-4E83-8617-B006AA3503F1}" dt="2026-09-29T12:32:43.989" v="11878" actId="1076"/>
          <ac:spMkLst>
            <pc:docMk/>
            <pc:sldMk cId="1776886959" sldId="663"/>
            <ac:spMk id="15" creationId="{0ED4B726-26AD-AA80-EF5B-EE41F8E71A05}"/>
          </ac:spMkLst>
        </pc:spChg>
        <pc:picChg chg="mod">
          <ac:chgData name="Mubina Asaria" userId="29605698-f7e7-4ed2-ae96-05f5c5209fa8" providerId="ADAL" clId="{CB1F3EEB-7BC5-4E83-8617-B006AA3503F1}" dt="2026-09-08T12:57:43.061" v="231" actId="1440"/>
          <ac:picMkLst>
            <pc:docMk/>
            <pc:sldMk cId="1776886959" sldId="663"/>
            <ac:picMk id="6" creationId="{91045128-5059-9B33-46E0-4B84BF397D0A}"/>
          </ac:picMkLst>
        </pc:picChg>
        <pc:picChg chg="mod">
          <ac:chgData name="Mubina Asaria" userId="29605698-f7e7-4ed2-ae96-05f5c5209fa8" providerId="ADAL" clId="{CB1F3EEB-7BC5-4E83-8617-B006AA3503F1}" dt="2026-09-08T13:02:26.464" v="247" actId="1076"/>
          <ac:picMkLst>
            <pc:docMk/>
            <pc:sldMk cId="1776886959" sldId="663"/>
            <ac:picMk id="7" creationId="{2D5F3851-86DE-7934-FA9F-AA383540EDD1}"/>
          </ac:picMkLst>
        </pc:picChg>
      </pc:sldChg>
      <pc:sldChg chg="addSp delSp modSp mod modNotesTx">
        <pc:chgData name="Mubina Asaria" userId="29605698-f7e7-4ed2-ae96-05f5c5209fa8" providerId="ADAL" clId="{CB1F3EEB-7BC5-4E83-8617-B006AA3503F1}" dt="2026-09-23T13:23:02.911" v="8116" actId="20577"/>
        <pc:sldMkLst>
          <pc:docMk/>
          <pc:sldMk cId="610212479" sldId="664"/>
        </pc:sldMkLst>
        <pc:spChg chg="mod">
          <ac:chgData name="Mubina Asaria" userId="29605698-f7e7-4ed2-ae96-05f5c5209fa8" providerId="ADAL" clId="{CB1F3EEB-7BC5-4E83-8617-B006AA3503F1}" dt="2026-09-08T12:42:31.172" v="210" actId="14100"/>
          <ac:spMkLst>
            <pc:docMk/>
            <pc:sldMk cId="610212479" sldId="664"/>
            <ac:spMk id="3" creationId="{15A05104-042F-58D6-5C32-B7B7DB58329F}"/>
          </ac:spMkLst>
        </pc:spChg>
        <pc:spChg chg="mod">
          <ac:chgData name="Mubina Asaria" userId="29605698-f7e7-4ed2-ae96-05f5c5209fa8" providerId="ADAL" clId="{CB1F3EEB-7BC5-4E83-8617-B006AA3503F1}" dt="2026-09-08T11:48:37.898" v="204" actId="113"/>
          <ac:spMkLst>
            <pc:docMk/>
            <pc:sldMk cId="610212479" sldId="664"/>
            <ac:spMk id="4" creationId="{78A40CE8-18B5-E232-BAAF-D2C566E1E770}"/>
          </ac:spMkLst>
        </pc:spChg>
        <pc:spChg chg="mod">
          <ac:chgData name="Mubina Asaria" userId="29605698-f7e7-4ed2-ae96-05f5c5209fa8" providerId="ADAL" clId="{CB1F3EEB-7BC5-4E83-8617-B006AA3503F1}" dt="2026-09-08T11:47:40.472" v="195" actId="208"/>
          <ac:spMkLst>
            <pc:docMk/>
            <pc:sldMk cId="610212479" sldId="664"/>
            <ac:spMk id="6" creationId="{AA44B4D5-E425-6AEA-A02C-FEA096F6529B}"/>
          </ac:spMkLst>
        </pc:spChg>
        <pc:spChg chg="mod">
          <ac:chgData name="Mubina Asaria" userId="29605698-f7e7-4ed2-ae96-05f5c5209fa8" providerId="ADAL" clId="{CB1F3EEB-7BC5-4E83-8617-B006AA3503F1}" dt="2026-09-23T13:22:47.141" v="8113" actId="20577"/>
          <ac:spMkLst>
            <pc:docMk/>
            <pc:sldMk cId="610212479" sldId="664"/>
            <ac:spMk id="7" creationId="{2131E8D3-708B-2890-C39E-F01A91AB0E31}"/>
          </ac:spMkLst>
        </pc:spChg>
        <pc:spChg chg="mod">
          <ac:chgData name="Mubina Asaria" userId="29605698-f7e7-4ed2-ae96-05f5c5209fa8" providerId="ADAL" clId="{CB1F3EEB-7BC5-4E83-8617-B006AA3503F1}" dt="2026-09-08T11:48:05.403" v="197" actId="208"/>
          <ac:spMkLst>
            <pc:docMk/>
            <pc:sldMk cId="610212479" sldId="664"/>
            <ac:spMk id="11" creationId="{F0174EF8-3A72-1D4E-2EE3-EA704980334C}"/>
          </ac:spMkLst>
        </pc:spChg>
        <pc:picChg chg="add mod">
          <ac:chgData name="Mubina Asaria" userId="29605698-f7e7-4ed2-ae96-05f5c5209fa8" providerId="ADAL" clId="{CB1F3EEB-7BC5-4E83-8617-B006AA3503F1}" dt="2026-09-08T16:14:42.046" v="817" actId="1440"/>
          <ac:picMkLst>
            <pc:docMk/>
            <pc:sldMk cId="610212479" sldId="664"/>
            <ac:picMk id="2050" creationId="{66E28680-10E3-6380-7735-0F20BB745F4C}"/>
          </ac:picMkLst>
        </pc:picChg>
      </pc:sldChg>
      <pc:sldChg chg="addSp delSp modSp mod modNotesTx">
        <pc:chgData name="Mubina Asaria" userId="29605698-f7e7-4ed2-ae96-05f5c5209fa8" providerId="ADAL" clId="{CB1F3EEB-7BC5-4E83-8617-B006AA3503F1}" dt="2026-09-23T12:36:41.162" v="7487" actId="113"/>
        <pc:sldMkLst>
          <pc:docMk/>
          <pc:sldMk cId="2956888733" sldId="665"/>
        </pc:sldMkLst>
        <pc:spChg chg="mod">
          <ac:chgData name="Mubina Asaria" userId="29605698-f7e7-4ed2-ae96-05f5c5209fa8" providerId="ADAL" clId="{CB1F3EEB-7BC5-4E83-8617-B006AA3503F1}" dt="2026-09-16T10:18:09.619" v="1794" actId="1076"/>
          <ac:spMkLst>
            <pc:docMk/>
            <pc:sldMk cId="2956888733" sldId="665"/>
            <ac:spMk id="8" creationId="{96408336-F9FC-9756-18F2-0CCDCA61BC43}"/>
          </ac:spMkLst>
        </pc:spChg>
        <pc:spChg chg="mod">
          <ac:chgData name="Mubina Asaria" userId="29605698-f7e7-4ed2-ae96-05f5c5209fa8" providerId="ADAL" clId="{CB1F3EEB-7BC5-4E83-8617-B006AA3503F1}" dt="2026-09-23T12:36:41.162" v="7487" actId="113"/>
          <ac:spMkLst>
            <pc:docMk/>
            <pc:sldMk cId="2956888733" sldId="665"/>
            <ac:spMk id="13" creationId="{DFA6FDE1-C344-E65A-53A7-0BB5BADFF700}"/>
          </ac:spMkLst>
        </pc:spChg>
        <pc:picChg chg="add mod">
          <ac:chgData name="Mubina Asaria" userId="29605698-f7e7-4ed2-ae96-05f5c5209fa8" providerId="ADAL" clId="{CB1F3EEB-7BC5-4E83-8617-B006AA3503F1}" dt="2026-09-16T10:19:45.762" v="1803" actId="1076"/>
          <ac:picMkLst>
            <pc:docMk/>
            <pc:sldMk cId="2956888733" sldId="665"/>
            <ac:picMk id="5" creationId="{073022AE-B55E-A403-3453-EFEE0E623088}"/>
          </ac:picMkLst>
        </pc:picChg>
        <pc:picChg chg="mod">
          <ac:chgData name="Mubina Asaria" userId="29605698-f7e7-4ed2-ae96-05f5c5209fa8" providerId="ADAL" clId="{CB1F3EEB-7BC5-4E83-8617-B006AA3503F1}" dt="2026-09-16T10:18:01.358" v="1792" actId="1076"/>
          <ac:picMkLst>
            <pc:docMk/>
            <pc:sldMk cId="2956888733" sldId="665"/>
            <ac:picMk id="6" creationId="{94AA4DCE-44C6-6C00-E592-3E6EAFA856B5}"/>
          </ac:picMkLst>
        </pc:picChg>
      </pc:sldChg>
      <pc:sldChg chg="modSp mod modNotesTx">
        <pc:chgData name="Mubina Asaria" userId="29605698-f7e7-4ed2-ae96-05f5c5209fa8" providerId="ADAL" clId="{CB1F3EEB-7BC5-4E83-8617-B006AA3503F1}" dt="2026-09-29T12:24:57.835" v="11826" actId="20577"/>
        <pc:sldMkLst>
          <pc:docMk/>
          <pc:sldMk cId="3336342914" sldId="667"/>
        </pc:sldMkLst>
        <pc:spChg chg="mod">
          <ac:chgData name="Mubina Asaria" userId="29605698-f7e7-4ed2-ae96-05f5c5209fa8" providerId="ADAL" clId="{CB1F3EEB-7BC5-4E83-8617-B006AA3503F1}" dt="2026-09-29T12:24:57.835" v="11826" actId="20577"/>
          <ac:spMkLst>
            <pc:docMk/>
            <pc:sldMk cId="3336342914" sldId="667"/>
            <ac:spMk id="7" creationId="{74363F0C-EAB5-F830-9D85-754357761590}"/>
          </ac:spMkLst>
        </pc:spChg>
        <pc:picChg chg="mod">
          <ac:chgData name="Mubina Asaria" userId="29605698-f7e7-4ed2-ae96-05f5c5209fa8" providerId="ADAL" clId="{CB1F3EEB-7BC5-4E83-8617-B006AA3503F1}" dt="2026-09-29T12:21:57.085" v="11812" actId="1076"/>
          <ac:picMkLst>
            <pc:docMk/>
            <pc:sldMk cId="3336342914" sldId="667"/>
            <ac:picMk id="4" creationId="{97F132BB-9395-282A-5B19-842A53F78C2D}"/>
          </ac:picMkLst>
        </pc:picChg>
        <pc:picChg chg="mod">
          <ac:chgData name="Mubina Asaria" userId="29605698-f7e7-4ed2-ae96-05f5c5209fa8" providerId="ADAL" clId="{CB1F3EEB-7BC5-4E83-8617-B006AA3503F1}" dt="2026-09-08T13:00:07.493" v="242" actId="1076"/>
          <ac:picMkLst>
            <pc:docMk/>
            <pc:sldMk cId="3336342914" sldId="667"/>
            <ac:picMk id="9" creationId="{94E47A1E-9F17-B40E-B2C5-F34E8C522FB5}"/>
          </ac:picMkLst>
        </pc:picChg>
      </pc:sldChg>
      <pc:sldChg chg="addSp delSp modSp mod">
        <pc:chgData name="Mubina Asaria" userId="29605698-f7e7-4ed2-ae96-05f5c5209fa8" providerId="ADAL" clId="{CB1F3EEB-7BC5-4E83-8617-B006AA3503F1}" dt="2026-09-21T13:46:56.347" v="3428" actId="20577"/>
        <pc:sldMkLst>
          <pc:docMk/>
          <pc:sldMk cId="3117672922" sldId="668"/>
        </pc:sldMkLst>
        <pc:spChg chg="mod">
          <ac:chgData name="Mubina Asaria" userId="29605698-f7e7-4ed2-ae96-05f5c5209fa8" providerId="ADAL" clId="{CB1F3EEB-7BC5-4E83-8617-B006AA3503F1}" dt="2026-09-21T13:46:56.347" v="3428" actId="20577"/>
          <ac:spMkLst>
            <pc:docMk/>
            <pc:sldMk cId="3117672922" sldId="668"/>
            <ac:spMk id="2" creationId="{C3602D2F-5FB5-44A5-A787-4DEBD7FC7BE6}"/>
          </ac:spMkLst>
        </pc:spChg>
        <pc:spChg chg="mod ord">
          <ac:chgData name="Mubina Asaria" userId="29605698-f7e7-4ed2-ae96-05f5c5209fa8" providerId="ADAL" clId="{CB1F3EEB-7BC5-4E83-8617-B006AA3503F1}" dt="2026-09-08T15:40:54.710" v="787" actId="1076"/>
          <ac:spMkLst>
            <pc:docMk/>
            <pc:sldMk cId="3117672922" sldId="668"/>
            <ac:spMk id="13" creationId="{FC4BB3BD-492F-C737-5DA3-E2907C96E76C}"/>
          </ac:spMkLst>
        </pc:spChg>
        <pc:picChg chg="add mod">
          <ac:chgData name="Mubina Asaria" userId="29605698-f7e7-4ed2-ae96-05f5c5209fa8" providerId="ADAL" clId="{CB1F3EEB-7BC5-4E83-8617-B006AA3503F1}" dt="2026-09-08T15:40:58.883" v="788" actId="1076"/>
          <ac:picMkLst>
            <pc:docMk/>
            <pc:sldMk cId="3117672922" sldId="668"/>
            <ac:picMk id="3" creationId="{CAD7E0A6-2A54-484A-FABD-338AAAF78E29}"/>
          </ac:picMkLst>
        </pc:picChg>
        <pc:picChg chg="mod">
          <ac:chgData name="Mubina Asaria" userId="29605698-f7e7-4ed2-ae96-05f5c5209fa8" providerId="ADAL" clId="{CB1F3EEB-7BC5-4E83-8617-B006AA3503F1}" dt="2026-09-08T15:41:03.985" v="789" actId="1076"/>
          <ac:picMkLst>
            <pc:docMk/>
            <pc:sldMk cId="3117672922" sldId="668"/>
            <ac:picMk id="5" creationId="{065380B7-20F6-DCD5-C201-08464F9C351E}"/>
          </ac:picMkLst>
        </pc:picChg>
        <pc:picChg chg="mod">
          <ac:chgData name="Mubina Asaria" userId="29605698-f7e7-4ed2-ae96-05f5c5209fa8" providerId="ADAL" clId="{CB1F3EEB-7BC5-4E83-8617-B006AA3503F1}" dt="2026-09-08T11:29:25.216" v="80" actId="14100"/>
          <ac:picMkLst>
            <pc:docMk/>
            <pc:sldMk cId="3117672922" sldId="668"/>
            <ac:picMk id="1026" creationId="{1DA1CA01-F276-8B82-9EFD-F846D6F3986A}"/>
          </ac:picMkLst>
        </pc:picChg>
      </pc:sldChg>
      <pc:sldChg chg="modSp mod modNotesTx">
        <pc:chgData name="Mubina Asaria" userId="29605698-f7e7-4ed2-ae96-05f5c5209fa8" providerId="ADAL" clId="{CB1F3EEB-7BC5-4E83-8617-B006AA3503F1}" dt="2026-09-29T12:25:31.105" v="11827" actId="403"/>
        <pc:sldMkLst>
          <pc:docMk/>
          <pc:sldMk cId="540997328" sldId="671"/>
        </pc:sldMkLst>
        <pc:spChg chg="mod">
          <ac:chgData name="Mubina Asaria" userId="29605698-f7e7-4ed2-ae96-05f5c5209fa8" providerId="ADAL" clId="{CB1F3EEB-7BC5-4E83-8617-B006AA3503F1}" dt="2026-09-29T12:25:31.105" v="11827" actId="403"/>
          <ac:spMkLst>
            <pc:docMk/>
            <pc:sldMk cId="540997328" sldId="671"/>
            <ac:spMk id="4" creationId="{12825948-F2D0-8FBF-8D3E-9D5B25FB18C7}"/>
          </ac:spMkLst>
        </pc:spChg>
        <pc:spChg chg="mod">
          <ac:chgData name="Mubina Asaria" userId="29605698-f7e7-4ed2-ae96-05f5c5209fa8" providerId="ADAL" clId="{CB1F3EEB-7BC5-4E83-8617-B006AA3503F1}" dt="2026-09-23T13:22:27.313" v="8109" actId="20577"/>
          <ac:spMkLst>
            <pc:docMk/>
            <pc:sldMk cId="540997328" sldId="671"/>
            <ac:spMk id="7" creationId="{2131E8D3-708B-2890-C39E-F01A91AB0E31}"/>
          </ac:spMkLst>
        </pc:spChg>
      </pc:sldChg>
      <pc:sldChg chg="addSp delSp modSp mod">
        <pc:chgData name="Mubina Asaria" userId="29605698-f7e7-4ed2-ae96-05f5c5209fa8" providerId="ADAL" clId="{CB1F3EEB-7BC5-4E83-8617-B006AA3503F1}" dt="2026-09-28T14:31:32.237" v="10148" actId="2"/>
        <pc:sldMkLst>
          <pc:docMk/>
          <pc:sldMk cId="1261550353" sldId="677"/>
        </pc:sldMkLst>
        <pc:spChg chg="add mod">
          <ac:chgData name="Mubina Asaria" userId="29605698-f7e7-4ed2-ae96-05f5c5209fa8" providerId="ADAL" clId="{CB1F3EEB-7BC5-4E83-8617-B006AA3503F1}" dt="2026-09-16T13:46:21.366" v="2565"/>
          <ac:spMkLst>
            <pc:docMk/>
            <pc:sldMk cId="1261550353" sldId="677"/>
            <ac:spMk id="13" creationId="{7BB9FDDC-4485-4A89-DB7C-44424A56D4A0}"/>
          </ac:spMkLst>
        </pc:spChg>
        <pc:spChg chg="add mod">
          <ac:chgData name="Mubina Asaria" userId="29605698-f7e7-4ed2-ae96-05f5c5209fa8" providerId="ADAL" clId="{CB1F3EEB-7BC5-4E83-8617-B006AA3503F1}" dt="2026-09-16T13:46:21.366" v="2565"/>
          <ac:spMkLst>
            <pc:docMk/>
            <pc:sldMk cId="1261550353" sldId="677"/>
            <ac:spMk id="15" creationId="{E9A1960B-D707-D2BE-C1D7-C4A2E40FB91C}"/>
          </ac:spMkLst>
        </pc:spChg>
        <pc:spChg chg="add mod">
          <ac:chgData name="Mubina Asaria" userId="29605698-f7e7-4ed2-ae96-05f5c5209fa8" providerId="ADAL" clId="{CB1F3EEB-7BC5-4E83-8617-B006AA3503F1}" dt="2026-09-16T13:46:21.366" v="2565"/>
          <ac:spMkLst>
            <pc:docMk/>
            <pc:sldMk cId="1261550353" sldId="677"/>
            <ac:spMk id="16" creationId="{03421F12-D029-3C23-439A-72313B0502FB}"/>
          </ac:spMkLst>
        </pc:spChg>
        <pc:spChg chg="add mod">
          <ac:chgData name="Mubina Asaria" userId="29605698-f7e7-4ed2-ae96-05f5c5209fa8" providerId="ADAL" clId="{CB1F3EEB-7BC5-4E83-8617-B006AA3503F1}" dt="2026-09-16T13:46:21.366" v="2565"/>
          <ac:spMkLst>
            <pc:docMk/>
            <pc:sldMk cId="1261550353" sldId="677"/>
            <ac:spMk id="17" creationId="{C29972F6-B5C9-7E3F-F39C-C006332895F7}"/>
          </ac:spMkLst>
        </pc:spChg>
        <pc:spChg chg="add mod">
          <ac:chgData name="Mubina Asaria" userId="29605698-f7e7-4ed2-ae96-05f5c5209fa8" providerId="ADAL" clId="{CB1F3EEB-7BC5-4E83-8617-B006AA3503F1}" dt="2026-09-16T13:46:21.366" v="2565"/>
          <ac:spMkLst>
            <pc:docMk/>
            <pc:sldMk cId="1261550353" sldId="677"/>
            <ac:spMk id="19" creationId="{B0159C10-AE43-679F-07DB-856B162D50FE}"/>
          </ac:spMkLst>
        </pc:spChg>
        <pc:spChg chg="add mod">
          <ac:chgData name="Mubina Asaria" userId="29605698-f7e7-4ed2-ae96-05f5c5209fa8" providerId="ADAL" clId="{CB1F3EEB-7BC5-4E83-8617-B006AA3503F1}" dt="2026-09-16T13:46:21.366" v="2565"/>
          <ac:spMkLst>
            <pc:docMk/>
            <pc:sldMk cId="1261550353" sldId="677"/>
            <ac:spMk id="20" creationId="{467633F6-6FA5-B8E1-FCD4-B3668779C26F}"/>
          </ac:spMkLst>
        </pc:spChg>
        <pc:spChg chg="add mod">
          <ac:chgData name="Mubina Asaria" userId="29605698-f7e7-4ed2-ae96-05f5c5209fa8" providerId="ADAL" clId="{CB1F3EEB-7BC5-4E83-8617-B006AA3503F1}" dt="2026-09-28T14:31:32.237" v="10148" actId="2"/>
          <ac:spMkLst>
            <pc:docMk/>
            <pc:sldMk cId="1261550353" sldId="677"/>
            <ac:spMk id="21" creationId="{3012A41F-99BA-B71B-1F60-DAABD2A879AF}"/>
          </ac:spMkLst>
        </pc:spChg>
        <pc:spChg chg="add mod">
          <ac:chgData name="Mubina Asaria" userId="29605698-f7e7-4ed2-ae96-05f5c5209fa8" providerId="ADAL" clId="{CB1F3EEB-7BC5-4E83-8617-B006AA3503F1}" dt="2026-09-16T13:46:21.366" v="2565"/>
          <ac:spMkLst>
            <pc:docMk/>
            <pc:sldMk cId="1261550353" sldId="677"/>
            <ac:spMk id="26" creationId="{D90411B7-5F68-A756-FE3E-0694AAD57372}"/>
          </ac:spMkLst>
        </pc:spChg>
        <pc:spChg chg="add mod">
          <ac:chgData name="Mubina Asaria" userId="29605698-f7e7-4ed2-ae96-05f5c5209fa8" providerId="ADAL" clId="{CB1F3EEB-7BC5-4E83-8617-B006AA3503F1}" dt="2026-09-16T13:46:21.366" v="2565"/>
          <ac:spMkLst>
            <pc:docMk/>
            <pc:sldMk cId="1261550353" sldId="677"/>
            <ac:spMk id="28" creationId="{F2E15288-62C4-2011-2038-3D34A1DF1A6B}"/>
          </ac:spMkLst>
        </pc:spChg>
        <pc:spChg chg="add mod">
          <ac:chgData name="Mubina Asaria" userId="29605698-f7e7-4ed2-ae96-05f5c5209fa8" providerId="ADAL" clId="{CB1F3EEB-7BC5-4E83-8617-B006AA3503F1}" dt="2026-09-16T13:46:21.366" v="2565"/>
          <ac:spMkLst>
            <pc:docMk/>
            <pc:sldMk cId="1261550353" sldId="677"/>
            <ac:spMk id="30" creationId="{95EDCECA-DFD1-FBD1-BAAA-71EDC3E520A8}"/>
          </ac:spMkLst>
        </pc:spChg>
        <pc:picChg chg="mod">
          <ac:chgData name="Mubina Asaria" userId="29605698-f7e7-4ed2-ae96-05f5c5209fa8" providerId="ADAL" clId="{CB1F3EEB-7BC5-4E83-8617-B006AA3503F1}" dt="2026-09-23T15:58:57.936" v="9253" actId="1076"/>
          <ac:picMkLst>
            <pc:docMk/>
            <pc:sldMk cId="1261550353" sldId="677"/>
            <ac:picMk id="11" creationId="{BF7D6F5E-37AF-4A64-4861-BAA26CBB906B}"/>
          </ac:picMkLst>
        </pc:picChg>
      </pc:sldChg>
      <pc:sldChg chg="addSp delSp modSp mod modNotesTx">
        <pc:chgData name="Mubina Asaria" userId="29605698-f7e7-4ed2-ae96-05f5c5209fa8" providerId="ADAL" clId="{CB1F3EEB-7BC5-4E83-8617-B006AA3503F1}" dt="2026-09-23T16:54:16.369" v="10144" actId="1076"/>
        <pc:sldMkLst>
          <pc:docMk/>
          <pc:sldMk cId="1477482259" sldId="684"/>
        </pc:sldMkLst>
        <pc:spChg chg="mod">
          <ac:chgData name="Mubina Asaria" userId="29605698-f7e7-4ed2-ae96-05f5c5209fa8" providerId="ADAL" clId="{CB1F3EEB-7BC5-4E83-8617-B006AA3503F1}" dt="2026-09-22T10:36:59.618" v="4754" actId="20577"/>
          <ac:spMkLst>
            <pc:docMk/>
            <pc:sldMk cId="1477482259" sldId="684"/>
            <ac:spMk id="2" creationId="{E8362BC3-72B3-4F37-AB37-66C8A9085112}"/>
          </ac:spMkLst>
        </pc:spChg>
        <pc:spChg chg="mod">
          <ac:chgData name="Mubina Asaria" userId="29605698-f7e7-4ed2-ae96-05f5c5209fa8" providerId="ADAL" clId="{CB1F3EEB-7BC5-4E83-8617-B006AA3503F1}" dt="2026-09-23T16:52:52.097" v="10125" actId="1076"/>
          <ac:spMkLst>
            <pc:docMk/>
            <pc:sldMk cId="1477482259" sldId="684"/>
            <ac:spMk id="3" creationId="{8C4985EE-8D2F-464A-8756-C0CFB0703A84}"/>
          </ac:spMkLst>
        </pc:spChg>
        <pc:spChg chg="mod">
          <ac:chgData name="Mubina Asaria" userId="29605698-f7e7-4ed2-ae96-05f5c5209fa8" providerId="ADAL" clId="{CB1F3EEB-7BC5-4E83-8617-B006AA3503F1}" dt="2026-09-23T16:54:16.369" v="10144" actId="1076"/>
          <ac:spMkLst>
            <pc:docMk/>
            <pc:sldMk cId="1477482259" sldId="684"/>
            <ac:spMk id="4" creationId="{7AB0304B-B56D-B597-A92E-6CD055854E41}"/>
          </ac:spMkLst>
        </pc:spChg>
        <pc:spChg chg="mod">
          <ac:chgData name="Mubina Asaria" userId="29605698-f7e7-4ed2-ae96-05f5c5209fa8" providerId="ADAL" clId="{CB1F3EEB-7BC5-4E83-8617-B006AA3503F1}" dt="2026-09-23T16:53:02.976" v="10132" actId="1038"/>
          <ac:spMkLst>
            <pc:docMk/>
            <pc:sldMk cId="1477482259" sldId="684"/>
            <ac:spMk id="5" creationId="{B247C862-8955-EEFE-00D2-749757EACFCF}"/>
          </ac:spMkLst>
        </pc:spChg>
        <pc:picChg chg="add del mod">
          <ac:chgData name="Mubina Asaria" userId="29605698-f7e7-4ed2-ae96-05f5c5209fa8" providerId="ADAL" clId="{CB1F3EEB-7BC5-4E83-8617-B006AA3503F1}" dt="2026-09-23T16:53:08.492" v="10134" actId="14100"/>
          <ac:picMkLst>
            <pc:docMk/>
            <pc:sldMk cId="1477482259" sldId="684"/>
            <ac:picMk id="7" creationId="{BB324C44-F44F-E894-06C1-4C83C38E9A78}"/>
          </ac:picMkLst>
        </pc:picChg>
        <pc:picChg chg="mod">
          <ac:chgData name="Mubina Asaria" userId="29605698-f7e7-4ed2-ae96-05f5c5209fa8" providerId="ADAL" clId="{CB1F3EEB-7BC5-4E83-8617-B006AA3503F1}" dt="2026-09-23T15:36:58.746" v="8800" actId="1076"/>
          <ac:picMkLst>
            <pc:docMk/>
            <pc:sldMk cId="1477482259" sldId="684"/>
            <ac:picMk id="9" creationId="{BA74E64E-F899-642F-5ABA-AEE0D313964E}"/>
          </ac:picMkLst>
        </pc:picChg>
      </pc:sldChg>
      <pc:sldChg chg="addSp delSp modSp mod modNotesTx">
        <pc:chgData name="Mubina Asaria" userId="29605698-f7e7-4ed2-ae96-05f5c5209fa8" providerId="ADAL" clId="{CB1F3EEB-7BC5-4E83-8617-B006AA3503F1}" dt="2026-09-28T14:30:27.784" v="10145" actId="313"/>
        <pc:sldMkLst>
          <pc:docMk/>
          <pc:sldMk cId="304545542" sldId="687"/>
        </pc:sldMkLst>
        <pc:spChg chg="mod">
          <ac:chgData name="Mubina Asaria" userId="29605698-f7e7-4ed2-ae96-05f5c5209fa8" providerId="ADAL" clId="{CB1F3EEB-7BC5-4E83-8617-B006AA3503F1}" dt="2026-09-08T14:52:33.858" v="557" actId="1076"/>
          <ac:spMkLst>
            <pc:docMk/>
            <pc:sldMk cId="304545542" sldId="687"/>
            <ac:spMk id="12" creationId="{37CF9CC3-700C-42AA-A736-CF685CD1DE66}"/>
          </ac:spMkLst>
        </pc:spChg>
        <pc:picChg chg="mod">
          <ac:chgData name="Mubina Asaria" userId="29605698-f7e7-4ed2-ae96-05f5c5209fa8" providerId="ADAL" clId="{CB1F3EEB-7BC5-4E83-8617-B006AA3503F1}" dt="2026-09-08T14:51:07.866" v="536" actId="1076"/>
          <ac:picMkLst>
            <pc:docMk/>
            <pc:sldMk cId="304545542" sldId="687"/>
            <ac:picMk id="3" creationId="{47F27E71-B4B1-AE28-7E6A-6702745D13F0}"/>
          </ac:picMkLst>
        </pc:picChg>
        <pc:picChg chg="add mod">
          <ac:chgData name="Mubina Asaria" userId="29605698-f7e7-4ed2-ae96-05f5c5209fa8" providerId="ADAL" clId="{CB1F3EEB-7BC5-4E83-8617-B006AA3503F1}" dt="2026-09-08T14:53:00.692" v="559" actId="14100"/>
          <ac:picMkLst>
            <pc:docMk/>
            <pc:sldMk cId="304545542" sldId="687"/>
            <ac:picMk id="6" creationId="{82DED48A-6F73-3322-63AB-B7A1D78C45FA}"/>
          </ac:picMkLst>
        </pc:picChg>
        <pc:picChg chg="add mod">
          <ac:chgData name="Mubina Asaria" userId="29605698-f7e7-4ed2-ae96-05f5c5209fa8" providerId="ADAL" clId="{CB1F3EEB-7BC5-4E83-8617-B006AA3503F1}" dt="2026-09-08T16:08:41.572" v="813" actId="1440"/>
          <ac:picMkLst>
            <pc:docMk/>
            <pc:sldMk cId="304545542" sldId="687"/>
            <ac:picMk id="9" creationId="{5B1960AD-E9C8-7233-904C-F7BEEA5581AF}"/>
          </ac:picMkLst>
        </pc:picChg>
      </pc:sldChg>
      <pc:sldChg chg="modSp mod modNotesTx">
        <pc:chgData name="Mubina Asaria" userId="29605698-f7e7-4ed2-ae96-05f5c5209fa8" providerId="ADAL" clId="{CB1F3EEB-7BC5-4E83-8617-B006AA3503F1}" dt="2026-09-29T12:37:48.664" v="11912" actId="404"/>
        <pc:sldMkLst>
          <pc:docMk/>
          <pc:sldMk cId="1446353699" sldId="691"/>
        </pc:sldMkLst>
        <pc:spChg chg="mod">
          <ac:chgData name="Mubina Asaria" userId="29605698-f7e7-4ed2-ae96-05f5c5209fa8" providerId="ADAL" clId="{CB1F3EEB-7BC5-4E83-8617-B006AA3503F1}" dt="2026-09-23T13:19:59.475" v="8092" actId="1076"/>
          <ac:spMkLst>
            <pc:docMk/>
            <pc:sldMk cId="1446353699" sldId="691"/>
            <ac:spMk id="3" creationId="{F3EAB797-E53C-FCCE-7EE3-059AF37D4610}"/>
          </ac:spMkLst>
        </pc:spChg>
        <pc:spChg chg="mod">
          <ac:chgData name="Mubina Asaria" userId="29605698-f7e7-4ed2-ae96-05f5c5209fa8" providerId="ADAL" clId="{CB1F3EEB-7BC5-4E83-8617-B006AA3503F1}" dt="2026-09-22T15:10:43.825" v="5920" actId="20577"/>
          <ac:spMkLst>
            <pc:docMk/>
            <pc:sldMk cId="1446353699" sldId="691"/>
            <ac:spMk id="6" creationId="{194C1BD7-FF25-4C12-86BF-C0C40ECA0B16}"/>
          </ac:spMkLst>
        </pc:spChg>
        <pc:spChg chg="mod">
          <ac:chgData name="Mubina Asaria" userId="29605698-f7e7-4ed2-ae96-05f5c5209fa8" providerId="ADAL" clId="{CB1F3EEB-7BC5-4E83-8617-B006AA3503F1}" dt="2026-09-23T16:02:02.024" v="9350" actId="403"/>
          <ac:spMkLst>
            <pc:docMk/>
            <pc:sldMk cId="1446353699" sldId="691"/>
            <ac:spMk id="8" creationId="{EE4BEA6A-D137-6D9F-1BC4-44E736B70468}"/>
          </ac:spMkLst>
        </pc:spChg>
        <pc:spChg chg="mod">
          <ac:chgData name="Mubina Asaria" userId="29605698-f7e7-4ed2-ae96-05f5c5209fa8" providerId="ADAL" clId="{CB1F3EEB-7BC5-4E83-8617-B006AA3503F1}" dt="2026-09-23T16:02:05.745" v="9352" actId="403"/>
          <ac:spMkLst>
            <pc:docMk/>
            <pc:sldMk cId="1446353699" sldId="691"/>
            <ac:spMk id="9" creationId="{A5A533BB-BDD8-C6C3-E12A-58953D5BDC5A}"/>
          </ac:spMkLst>
        </pc:spChg>
        <pc:spChg chg="mod">
          <ac:chgData name="Mubina Asaria" userId="29605698-f7e7-4ed2-ae96-05f5c5209fa8" providerId="ADAL" clId="{CB1F3EEB-7BC5-4E83-8617-B006AA3503F1}" dt="2026-09-29T12:37:48.664" v="11912" actId="404"/>
          <ac:spMkLst>
            <pc:docMk/>
            <pc:sldMk cId="1446353699" sldId="691"/>
            <ac:spMk id="11" creationId="{C70960D5-4732-B599-3ADF-2CC68F540699}"/>
          </ac:spMkLst>
        </pc:spChg>
      </pc:sldChg>
      <pc:sldChg chg="addSp modSp mod modClrScheme chgLayout">
        <pc:chgData name="Mubina Asaria" userId="29605698-f7e7-4ed2-ae96-05f5c5209fa8" providerId="ADAL" clId="{CB1F3EEB-7BC5-4E83-8617-B006AA3503F1}" dt="2026-09-29T10:58:50.646" v="11430" actId="1036"/>
        <pc:sldMkLst>
          <pc:docMk/>
          <pc:sldMk cId="3593986860" sldId="998"/>
        </pc:sldMkLst>
        <pc:picChg chg="add mod">
          <ac:chgData name="Mubina Asaria" userId="29605698-f7e7-4ed2-ae96-05f5c5209fa8" providerId="ADAL" clId="{CB1F3EEB-7BC5-4E83-8617-B006AA3503F1}" dt="2026-09-29T10:58:21.354" v="11402"/>
          <ac:picMkLst>
            <pc:docMk/>
            <pc:sldMk cId="3593986860" sldId="998"/>
            <ac:picMk id="2" creationId="{14BB7EA2-1601-E75F-DB29-AF2FB3452DF7}"/>
          </ac:picMkLst>
        </pc:picChg>
        <pc:picChg chg="mod">
          <ac:chgData name="Mubina Asaria" userId="29605698-f7e7-4ed2-ae96-05f5c5209fa8" providerId="ADAL" clId="{CB1F3EEB-7BC5-4E83-8617-B006AA3503F1}" dt="2026-09-29T10:58:50.646" v="11430" actId="1036"/>
          <ac:picMkLst>
            <pc:docMk/>
            <pc:sldMk cId="3593986860" sldId="998"/>
            <ac:picMk id="5" creationId="{59A5A1B1-C416-4EA6-AA0E-2A9629A847B5}"/>
          </ac:picMkLst>
        </pc:picChg>
      </pc:sldChg>
      <pc:sldChg chg="addSp delSp modSp mod modClrScheme chgLayout modNotesTx">
        <pc:chgData name="Mubina Asaria" userId="29605698-f7e7-4ed2-ae96-05f5c5209fa8" providerId="ADAL" clId="{CB1F3EEB-7BC5-4E83-8617-B006AA3503F1}" dt="2026-09-29T10:58:40.476" v="11422" actId="1035"/>
        <pc:sldMkLst>
          <pc:docMk/>
          <pc:sldMk cId="2907548529" sldId="1016"/>
        </pc:sldMkLst>
        <pc:picChg chg="add mod">
          <ac:chgData name="Mubina Asaria" userId="29605698-f7e7-4ed2-ae96-05f5c5209fa8" providerId="ADAL" clId="{CB1F3EEB-7BC5-4E83-8617-B006AA3503F1}" dt="2026-09-29T10:57:42.565" v="11390"/>
          <ac:picMkLst>
            <pc:docMk/>
            <pc:sldMk cId="2907548529" sldId="1016"/>
            <ac:picMk id="4" creationId="{ECD6A700-EEAE-BDA4-4F8E-54AA067B8DE7}"/>
          </ac:picMkLst>
        </pc:picChg>
        <pc:picChg chg="mod">
          <ac:chgData name="Mubina Asaria" userId="29605698-f7e7-4ed2-ae96-05f5c5209fa8" providerId="ADAL" clId="{CB1F3EEB-7BC5-4E83-8617-B006AA3503F1}" dt="2026-09-29T10:58:40.476" v="11422" actId="1035"/>
          <ac:picMkLst>
            <pc:docMk/>
            <pc:sldMk cId="2907548529" sldId="1016"/>
            <ac:picMk id="8" creationId="{0811998C-8C54-4C1A-A67F-E6A604AB5BC1}"/>
          </ac:picMkLst>
        </pc:picChg>
      </pc:sldChg>
      <pc:sldChg chg="addSp delSp modSp mod modClrScheme chgLayout modNotesTx">
        <pc:chgData name="Mubina Asaria" userId="29605698-f7e7-4ed2-ae96-05f5c5209fa8" providerId="ADAL" clId="{CB1F3EEB-7BC5-4E83-8617-B006AA3503F1}" dt="2026-09-29T11:02:23.570" v="11477" actId="1038"/>
        <pc:sldMkLst>
          <pc:docMk/>
          <pc:sldMk cId="2701184967" sldId="1032"/>
        </pc:sldMkLst>
        <pc:spChg chg="mod ord">
          <ac:chgData name="Mubina Asaria" userId="29605698-f7e7-4ed2-ae96-05f5c5209fa8" providerId="ADAL" clId="{CB1F3EEB-7BC5-4E83-8617-B006AA3503F1}" dt="2026-09-29T11:02:23.570" v="11477" actId="1038"/>
          <ac:spMkLst>
            <pc:docMk/>
            <pc:sldMk cId="2701184967" sldId="1032"/>
            <ac:spMk id="4" creationId="{4688AD35-C7A8-4851-9733-92708D2BF5C7}"/>
          </ac:spMkLst>
        </pc:spChg>
        <pc:spChg chg="mod ord">
          <ac:chgData name="Mubina Asaria" userId="29605698-f7e7-4ed2-ae96-05f5c5209fa8" providerId="ADAL" clId="{CB1F3EEB-7BC5-4E83-8617-B006AA3503F1}" dt="2026-09-29T10:49:16.695" v="11299" actId="700"/>
          <ac:spMkLst>
            <pc:docMk/>
            <pc:sldMk cId="2701184967" sldId="1032"/>
            <ac:spMk id="5" creationId="{C92F3195-4453-4B0C-90D2-69B346E4B83B}"/>
          </ac:spMkLst>
        </pc:spChg>
        <pc:picChg chg="add mod">
          <ac:chgData name="Mubina Asaria" userId="29605698-f7e7-4ed2-ae96-05f5c5209fa8" providerId="ADAL" clId="{CB1F3EEB-7BC5-4E83-8617-B006AA3503F1}" dt="2026-09-29T10:50:31.092" v="11307" actId="14100"/>
          <ac:picMkLst>
            <pc:docMk/>
            <pc:sldMk cId="2701184967" sldId="1032"/>
            <ac:picMk id="7" creationId="{F16A5CD0-C26E-2F77-233C-A5416771A57C}"/>
          </ac:picMkLst>
        </pc:picChg>
      </pc:sldChg>
      <pc:sldChg chg="addSp delSp modSp mod modClrScheme chgLayout modNotesTx">
        <pc:chgData name="Mubina Asaria" userId="29605698-f7e7-4ed2-ae96-05f5c5209fa8" providerId="ADAL" clId="{CB1F3EEB-7BC5-4E83-8617-B006AA3503F1}" dt="2026-09-29T10:56:46.003" v="11383" actId="20577"/>
        <pc:sldMkLst>
          <pc:docMk/>
          <pc:sldMk cId="741250378" sldId="1035"/>
        </pc:sldMkLst>
        <pc:spChg chg="mod ord">
          <ac:chgData name="Mubina Asaria" userId="29605698-f7e7-4ed2-ae96-05f5c5209fa8" providerId="ADAL" clId="{CB1F3EEB-7BC5-4E83-8617-B006AA3503F1}" dt="2026-09-29T10:52:04.613" v="11311" actId="700"/>
          <ac:spMkLst>
            <pc:docMk/>
            <pc:sldMk cId="741250378" sldId="1035"/>
            <ac:spMk id="5" creationId="{C92F3195-4453-4B0C-90D2-69B346E4B83B}"/>
          </ac:spMkLst>
        </pc:spChg>
        <pc:picChg chg="add mod">
          <ac:chgData name="Mubina Asaria" userId="29605698-f7e7-4ed2-ae96-05f5c5209fa8" providerId="ADAL" clId="{CB1F3EEB-7BC5-4E83-8617-B006AA3503F1}" dt="2026-09-29T10:52:28.624" v="11316"/>
          <ac:picMkLst>
            <pc:docMk/>
            <pc:sldMk cId="741250378" sldId="1035"/>
            <ac:picMk id="8" creationId="{E21B6F30-7CF7-AABC-BF66-EF236412529D}"/>
          </ac:picMkLst>
        </pc:picChg>
      </pc:sldChg>
      <pc:sldChg chg="addSp modSp mod modClrScheme chgLayout">
        <pc:chgData name="Mubina Asaria" userId="29605698-f7e7-4ed2-ae96-05f5c5209fa8" providerId="ADAL" clId="{CB1F3EEB-7BC5-4E83-8617-B006AA3503F1}" dt="2026-09-29T10:55:34.292" v="11359" actId="1036"/>
        <pc:sldMkLst>
          <pc:docMk/>
          <pc:sldMk cId="1338334348" sldId="1036"/>
        </pc:sldMkLst>
        <pc:spChg chg="mod ord">
          <ac:chgData name="Mubina Asaria" userId="29605698-f7e7-4ed2-ae96-05f5c5209fa8" providerId="ADAL" clId="{CB1F3EEB-7BC5-4E83-8617-B006AA3503F1}" dt="2026-09-29T10:55:34.292" v="11359" actId="1036"/>
          <ac:spMkLst>
            <pc:docMk/>
            <pc:sldMk cId="1338334348" sldId="1036"/>
            <ac:spMk id="4" creationId="{4688AD35-C7A8-4851-9733-92708D2BF5C7}"/>
          </ac:spMkLst>
        </pc:spChg>
        <pc:spChg chg="mod ord">
          <ac:chgData name="Mubina Asaria" userId="29605698-f7e7-4ed2-ae96-05f5c5209fa8" providerId="ADAL" clId="{CB1F3EEB-7BC5-4E83-8617-B006AA3503F1}" dt="2026-09-29T10:54:57.185" v="11326" actId="1035"/>
          <ac:spMkLst>
            <pc:docMk/>
            <pc:sldMk cId="1338334348" sldId="1036"/>
            <ac:spMk id="5" creationId="{C92F3195-4453-4B0C-90D2-69B346E4B83B}"/>
          </ac:spMkLst>
        </pc:spChg>
        <pc:picChg chg="add mod">
          <ac:chgData name="Mubina Asaria" userId="29605698-f7e7-4ed2-ae96-05f5c5209fa8" providerId="ADAL" clId="{CB1F3EEB-7BC5-4E83-8617-B006AA3503F1}" dt="2026-09-29T10:55:28.611" v="11355"/>
          <ac:picMkLst>
            <pc:docMk/>
            <pc:sldMk cId="1338334348" sldId="1036"/>
            <ac:picMk id="2" creationId="{2778F954-B2E9-16DA-CDE4-6877676A08A1}"/>
          </ac:picMkLst>
        </pc:picChg>
      </pc:sldChg>
      <pc:sldChg chg="addSp modSp mod modClrScheme chgLayout modNotesTx">
        <pc:chgData name="Mubina Asaria" userId="29605698-f7e7-4ed2-ae96-05f5c5209fa8" providerId="ADAL" clId="{CB1F3EEB-7BC5-4E83-8617-B006AA3503F1}" dt="2026-09-29T11:02:49.103" v="11511" actId="1038"/>
        <pc:sldMkLst>
          <pc:docMk/>
          <pc:sldMk cId="449316495" sldId="1037"/>
        </pc:sldMkLst>
        <pc:spChg chg="mod ord">
          <ac:chgData name="Mubina Asaria" userId="29605698-f7e7-4ed2-ae96-05f5c5209fa8" providerId="ADAL" clId="{CB1F3EEB-7BC5-4E83-8617-B006AA3503F1}" dt="2026-09-29T11:02:49.103" v="11511" actId="1038"/>
          <ac:spMkLst>
            <pc:docMk/>
            <pc:sldMk cId="449316495" sldId="1037"/>
            <ac:spMk id="5" creationId="{C92F3195-4453-4B0C-90D2-69B346E4B83B}"/>
          </ac:spMkLst>
        </pc:spChg>
        <pc:picChg chg="add mod">
          <ac:chgData name="Mubina Asaria" userId="29605698-f7e7-4ed2-ae96-05f5c5209fa8" providerId="ADAL" clId="{CB1F3EEB-7BC5-4E83-8617-B006AA3503F1}" dt="2026-09-29T10:55:57.916" v="11361"/>
          <ac:picMkLst>
            <pc:docMk/>
            <pc:sldMk cId="449316495" sldId="1037"/>
            <ac:picMk id="2" creationId="{1FE9695B-7671-1A2D-4E7C-36DD4522641A}"/>
          </ac:picMkLst>
        </pc:picChg>
      </pc:sldChg>
      <pc:sldChg chg="modNotesTx">
        <pc:chgData name="Mubina Asaria" userId="29605698-f7e7-4ed2-ae96-05f5c5209fa8" providerId="ADAL" clId="{CB1F3EEB-7BC5-4E83-8617-B006AA3503F1}" dt="2026-09-29T11:18:30.827" v="11741" actId="20577"/>
        <pc:sldMkLst>
          <pc:docMk/>
          <pc:sldMk cId="91785500" sldId="1048"/>
        </pc:sldMkLst>
      </pc:sldChg>
      <pc:sldChg chg="addSp modSp mod">
        <pc:chgData name="Mubina Asaria" userId="29605698-f7e7-4ed2-ae96-05f5c5209fa8" providerId="ADAL" clId="{CB1F3EEB-7BC5-4E83-8617-B006AA3503F1}" dt="2026-09-29T11:12:03.719" v="11602" actId="1076"/>
        <pc:sldMkLst>
          <pc:docMk/>
          <pc:sldMk cId="967204221" sldId="1057"/>
        </pc:sldMkLst>
        <pc:spChg chg="mod">
          <ac:chgData name="Mubina Asaria" userId="29605698-f7e7-4ed2-ae96-05f5c5209fa8" providerId="ADAL" clId="{CB1F3EEB-7BC5-4E83-8617-B006AA3503F1}" dt="2026-09-29T11:11:57.117" v="11601" actId="1036"/>
          <ac:spMkLst>
            <pc:docMk/>
            <pc:sldMk cId="967204221" sldId="1057"/>
            <ac:spMk id="14" creationId="{EEC67DCC-39AF-4207-9059-A1BAC4AAB7C0}"/>
          </ac:spMkLst>
        </pc:spChg>
        <pc:picChg chg="add mod">
          <ac:chgData name="Mubina Asaria" userId="29605698-f7e7-4ed2-ae96-05f5c5209fa8" providerId="ADAL" clId="{CB1F3EEB-7BC5-4E83-8617-B006AA3503F1}" dt="2026-09-29T11:12:03.719" v="11602" actId="1076"/>
          <ac:picMkLst>
            <pc:docMk/>
            <pc:sldMk cId="967204221" sldId="1057"/>
            <ac:picMk id="3" creationId="{AD3EB470-587A-463D-2A36-8B49E9A59566}"/>
          </ac:picMkLst>
        </pc:picChg>
      </pc:sldChg>
      <pc:sldChg chg="addSp modSp">
        <pc:chgData name="Mubina Asaria" userId="29605698-f7e7-4ed2-ae96-05f5c5209fa8" providerId="ADAL" clId="{CB1F3EEB-7BC5-4E83-8617-B006AA3503F1}" dt="2026-09-29T11:12:21.186" v="11606" actId="1076"/>
        <pc:sldMkLst>
          <pc:docMk/>
          <pc:sldMk cId="4292021274" sldId="1061"/>
        </pc:sldMkLst>
        <pc:picChg chg="add mod">
          <ac:chgData name="Mubina Asaria" userId="29605698-f7e7-4ed2-ae96-05f5c5209fa8" providerId="ADAL" clId="{CB1F3EEB-7BC5-4E83-8617-B006AA3503F1}" dt="2026-09-29T11:12:21.186" v="11606" actId="1076"/>
          <ac:picMkLst>
            <pc:docMk/>
            <pc:sldMk cId="4292021274" sldId="1061"/>
            <ac:picMk id="4" creationId="{397F21F4-6B2E-92D3-B2AE-51225F786BCB}"/>
          </ac:picMkLst>
        </pc:picChg>
      </pc:sldChg>
      <pc:sldChg chg="addSp modSp modNotesTx">
        <pc:chgData name="Mubina Asaria" userId="29605698-f7e7-4ed2-ae96-05f5c5209fa8" providerId="ADAL" clId="{CB1F3EEB-7BC5-4E83-8617-B006AA3503F1}" dt="2026-09-29T11:19:15.156" v="11791" actId="20577"/>
        <pc:sldMkLst>
          <pc:docMk/>
          <pc:sldMk cId="4002020128" sldId="1062"/>
        </pc:sldMkLst>
      </pc:sldChg>
      <pc:sldChg chg="modNotesTx">
        <pc:chgData name="Mubina Asaria" userId="29605698-f7e7-4ed2-ae96-05f5c5209fa8" providerId="ADAL" clId="{CB1F3EEB-7BC5-4E83-8617-B006AA3503F1}" dt="2026-09-29T11:14:11.141" v="11637" actId="20577"/>
        <pc:sldMkLst>
          <pc:docMk/>
          <pc:sldMk cId="2011055448" sldId="1080"/>
        </pc:sldMkLst>
      </pc:sldChg>
      <pc:sldChg chg="addSp modSp mod">
        <pc:chgData name="Mubina Asaria" userId="29605698-f7e7-4ed2-ae96-05f5c5209fa8" providerId="ADAL" clId="{CB1F3EEB-7BC5-4E83-8617-B006AA3503F1}" dt="2026-09-29T15:17:22.520" v="12579" actId="20577"/>
        <pc:sldMkLst>
          <pc:docMk/>
          <pc:sldMk cId="3094188498" sldId="1152"/>
        </pc:sldMkLst>
        <pc:spChg chg="add mod">
          <ac:chgData name="Mubina Asaria" userId="29605698-f7e7-4ed2-ae96-05f5c5209fa8" providerId="ADAL" clId="{CB1F3EEB-7BC5-4E83-8617-B006AA3503F1}" dt="2026-09-29T15:17:22.520" v="12579" actId="20577"/>
          <ac:spMkLst>
            <pc:docMk/>
            <pc:sldMk cId="3094188498" sldId="1152"/>
            <ac:spMk id="3" creationId="{A3FA5731-9CF8-8746-20F9-C4AB1F057181}"/>
          </ac:spMkLst>
        </pc:spChg>
        <pc:picChg chg="add mod">
          <ac:chgData name="Mubina Asaria" userId="29605698-f7e7-4ed2-ae96-05f5c5209fa8" providerId="ADAL" clId="{CB1F3EEB-7BC5-4E83-8617-B006AA3503F1}" dt="2026-09-29T15:14:45.293" v="12499"/>
          <ac:picMkLst>
            <pc:docMk/>
            <pc:sldMk cId="3094188498" sldId="1152"/>
            <ac:picMk id="2" creationId="{E8B9E7C9-D181-849A-F90E-5C0511C4FAC2}"/>
          </ac:picMkLst>
        </pc:picChg>
        <pc:picChg chg="mod">
          <ac:chgData name="Mubina Asaria" userId="29605698-f7e7-4ed2-ae96-05f5c5209fa8" providerId="ADAL" clId="{CB1F3EEB-7BC5-4E83-8617-B006AA3503F1}" dt="2026-09-23T13:35:09.966" v="8237" actId="1076"/>
          <ac:picMkLst>
            <pc:docMk/>
            <pc:sldMk cId="3094188498" sldId="1152"/>
            <ac:picMk id="4" creationId="{3FB8B55B-953C-C6F9-AAEE-6A2BBCEDADF7}"/>
          </ac:picMkLst>
        </pc:picChg>
      </pc:sldChg>
      <pc:sldChg chg="addSp delSp modSp mod">
        <pc:chgData name="Mubina Asaria" userId="29605698-f7e7-4ed2-ae96-05f5c5209fa8" providerId="ADAL" clId="{CB1F3EEB-7BC5-4E83-8617-B006AA3503F1}" dt="2026-09-29T15:18:13.170" v="12647" actId="20577"/>
        <pc:sldMkLst>
          <pc:docMk/>
          <pc:sldMk cId="1572538085" sldId="1296"/>
        </pc:sldMkLst>
        <pc:spChg chg="add mod">
          <ac:chgData name="Mubina Asaria" userId="29605698-f7e7-4ed2-ae96-05f5c5209fa8" providerId="ADAL" clId="{CB1F3EEB-7BC5-4E83-8617-B006AA3503F1}" dt="2026-09-29T15:18:13.170" v="12647" actId="20577"/>
          <ac:spMkLst>
            <pc:docMk/>
            <pc:sldMk cId="1572538085" sldId="1296"/>
            <ac:spMk id="5" creationId="{349B0118-3070-5534-4D75-4F8C08EFE989}"/>
          </ac:spMkLst>
        </pc:spChg>
        <pc:picChg chg="add mod">
          <ac:chgData name="Mubina Asaria" userId="29605698-f7e7-4ed2-ae96-05f5c5209fa8" providerId="ADAL" clId="{CB1F3EEB-7BC5-4E83-8617-B006AA3503F1}" dt="2026-09-29T15:14:40.646" v="12498" actId="1076"/>
          <ac:picMkLst>
            <pc:docMk/>
            <pc:sldMk cId="1572538085" sldId="1296"/>
            <ac:picMk id="2" creationId="{270700B4-C544-C296-78C7-92ADDE45D562}"/>
          </ac:picMkLst>
        </pc:picChg>
        <pc:picChg chg="mod">
          <ac:chgData name="Mubina Asaria" userId="29605698-f7e7-4ed2-ae96-05f5c5209fa8" providerId="ADAL" clId="{CB1F3EEB-7BC5-4E83-8617-B006AA3503F1}" dt="2026-09-29T15:15:44.339" v="12503" actId="1076"/>
          <ac:picMkLst>
            <pc:docMk/>
            <pc:sldMk cId="1572538085" sldId="1296"/>
            <ac:picMk id="3" creationId="{D9EAD834-3052-45B9-85A4-D67973ED7D24}"/>
          </ac:picMkLst>
        </pc:picChg>
      </pc:sldChg>
      <pc:sldChg chg="addSp delSp modSp mod modNotesTx">
        <pc:chgData name="Mubina Asaria" userId="29605698-f7e7-4ed2-ae96-05f5c5209fa8" providerId="ADAL" clId="{CB1F3EEB-7BC5-4E83-8617-B006AA3503F1}" dt="2026-09-29T12:38:23.346" v="11914"/>
        <pc:sldMkLst>
          <pc:docMk/>
          <pc:sldMk cId="2008497573" sldId="1647"/>
        </pc:sldMkLst>
        <pc:spChg chg="mod">
          <ac:chgData name="Mubina Asaria" userId="29605698-f7e7-4ed2-ae96-05f5c5209fa8" providerId="ADAL" clId="{CB1F3EEB-7BC5-4E83-8617-B006AA3503F1}" dt="2026-09-29T12:38:03.663" v="11913" actId="403"/>
          <ac:spMkLst>
            <pc:docMk/>
            <pc:sldMk cId="2008497573" sldId="1647"/>
            <ac:spMk id="3" creationId="{0CA41A4B-8B35-B4C4-1D54-63CF0F31C6F9}"/>
          </ac:spMkLst>
        </pc:spChg>
        <pc:spChg chg="mod">
          <ac:chgData name="Mubina Asaria" userId="29605698-f7e7-4ed2-ae96-05f5c5209fa8" providerId="ADAL" clId="{CB1F3EEB-7BC5-4E83-8617-B006AA3503F1}" dt="2026-09-23T16:08:59.468" v="9482" actId="14100"/>
          <ac:spMkLst>
            <pc:docMk/>
            <pc:sldMk cId="2008497573" sldId="1647"/>
            <ac:spMk id="10" creationId="{01A09C44-BAAE-BB4E-5B65-012C5B546349}"/>
          </ac:spMkLst>
        </pc:spChg>
        <pc:grpChg chg="mod">
          <ac:chgData name="Mubina Asaria" userId="29605698-f7e7-4ed2-ae96-05f5c5209fa8" providerId="ADAL" clId="{CB1F3EEB-7BC5-4E83-8617-B006AA3503F1}" dt="2026-09-23T15:57:54.721" v="9251" actId="1440"/>
          <ac:grpSpMkLst>
            <pc:docMk/>
            <pc:sldMk cId="2008497573" sldId="1647"/>
            <ac:grpSpMk id="4" creationId="{BE9079A5-5DDF-E5C6-F8A0-43857471AD8C}"/>
          </ac:grpSpMkLst>
        </pc:grpChg>
        <pc:picChg chg="mod">
          <ac:chgData name="Mubina Asaria" userId="29605698-f7e7-4ed2-ae96-05f5c5209fa8" providerId="ADAL" clId="{CB1F3EEB-7BC5-4E83-8617-B006AA3503F1}" dt="2026-09-23T15:57:48.609" v="9250" actId="1076"/>
          <ac:picMkLst>
            <pc:docMk/>
            <pc:sldMk cId="2008497573" sldId="1647"/>
            <ac:picMk id="5" creationId="{C2E20B0D-4FEB-1D4C-6085-FA2D2B35AFD8}"/>
          </ac:picMkLst>
        </pc:picChg>
        <pc:picChg chg="add mod">
          <ac:chgData name="Mubina Asaria" userId="29605698-f7e7-4ed2-ae96-05f5c5209fa8" providerId="ADAL" clId="{CB1F3EEB-7BC5-4E83-8617-B006AA3503F1}" dt="2026-09-29T12:38:23.346" v="11914"/>
          <ac:picMkLst>
            <pc:docMk/>
            <pc:sldMk cId="2008497573" sldId="1647"/>
            <ac:picMk id="6" creationId="{ACBFF875-B791-BD8D-4C66-48902C9F030D}"/>
          </ac:picMkLst>
        </pc:picChg>
        <pc:picChg chg="mod">
          <ac:chgData name="Mubina Asaria" userId="29605698-f7e7-4ed2-ae96-05f5c5209fa8" providerId="ADAL" clId="{CB1F3EEB-7BC5-4E83-8617-B006AA3503F1}" dt="2026-09-23T15:57:48.609" v="9250" actId="1076"/>
          <ac:picMkLst>
            <pc:docMk/>
            <pc:sldMk cId="2008497573" sldId="1647"/>
            <ac:picMk id="8" creationId="{05C3C7F5-EE5F-6117-6EC2-7AA82C582975}"/>
          </ac:picMkLst>
        </pc:picChg>
        <pc:picChg chg="mod">
          <ac:chgData name="Mubina Asaria" userId="29605698-f7e7-4ed2-ae96-05f5c5209fa8" providerId="ADAL" clId="{CB1F3EEB-7BC5-4E83-8617-B006AA3503F1}" dt="2026-09-23T15:57:48.609" v="9250" actId="1076"/>
          <ac:picMkLst>
            <pc:docMk/>
            <pc:sldMk cId="2008497573" sldId="1647"/>
            <ac:picMk id="11" creationId="{A0D0F407-601D-EB7F-9B18-E025FB284262}"/>
          </ac:picMkLst>
        </pc:picChg>
        <pc:picChg chg="mod">
          <ac:chgData name="Mubina Asaria" userId="29605698-f7e7-4ed2-ae96-05f5c5209fa8" providerId="ADAL" clId="{CB1F3EEB-7BC5-4E83-8617-B006AA3503F1}" dt="2026-09-23T15:57:48.609" v="9250" actId="1076"/>
          <ac:picMkLst>
            <pc:docMk/>
            <pc:sldMk cId="2008497573" sldId="1647"/>
            <ac:picMk id="13" creationId="{87593D83-0A87-D95F-2342-530D85225EF4}"/>
          </ac:picMkLst>
        </pc:picChg>
      </pc:sldChg>
      <pc:sldChg chg="modSp mod">
        <pc:chgData name="Mubina Asaria" userId="29605698-f7e7-4ed2-ae96-05f5c5209fa8" providerId="ADAL" clId="{CB1F3EEB-7BC5-4E83-8617-B006AA3503F1}" dt="2026-09-29T12:37:37.791" v="11910" actId="403"/>
        <pc:sldMkLst>
          <pc:docMk/>
          <pc:sldMk cId="1162929657" sldId="1648"/>
        </pc:sldMkLst>
        <pc:spChg chg="mod">
          <ac:chgData name="Mubina Asaria" userId="29605698-f7e7-4ed2-ae96-05f5c5209fa8" providerId="ADAL" clId="{CB1F3EEB-7BC5-4E83-8617-B006AA3503F1}" dt="2026-09-29T12:37:37.791" v="11910" actId="403"/>
          <ac:spMkLst>
            <pc:docMk/>
            <pc:sldMk cId="1162929657" sldId="1648"/>
            <ac:spMk id="3" creationId="{0CA41A4B-8B35-B4C4-1D54-63CF0F31C6F9}"/>
          </ac:spMkLst>
        </pc:spChg>
      </pc:sldChg>
      <pc:sldChg chg="modNotesTx">
        <pc:chgData name="Mubina Asaria" userId="29605698-f7e7-4ed2-ae96-05f5c5209fa8" providerId="ADAL" clId="{CB1F3EEB-7BC5-4E83-8617-B006AA3503F1}" dt="2026-09-29T11:16:35.669" v="11702" actId="20577"/>
        <pc:sldMkLst>
          <pc:docMk/>
          <pc:sldMk cId="1442157929" sldId="2582"/>
        </pc:sldMkLst>
      </pc:sldChg>
      <pc:sldChg chg="addSp modSp">
        <pc:chgData name="Mubina Asaria" userId="29605698-f7e7-4ed2-ae96-05f5c5209fa8" providerId="ADAL" clId="{CB1F3EEB-7BC5-4E83-8617-B006AA3503F1}" dt="2026-09-29T11:12:12.855" v="11604" actId="1076"/>
        <pc:sldMkLst>
          <pc:docMk/>
          <pc:sldMk cId="400847407" sldId="2583"/>
        </pc:sldMkLst>
        <pc:picChg chg="add mod">
          <ac:chgData name="Mubina Asaria" userId="29605698-f7e7-4ed2-ae96-05f5c5209fa8" providerId="ADAL" clId="{CB1F3EEB-7BC5-4E83-8617-B006AA3503F1}" dt="2026-09-29T11:12:12.855" v="11604" actId="1076"/>
          <ac:picMkLst>
            <pc:docMk/>
            <pc:sldMk cId="400847407" sldId="2583"/>
            <ac:picMk id="4" creationId="{1412E5D5-00A2-C82D-3A5D-095E0BAE000E}"/>
          </ac:picMkLst>
        </pc:picChg>
      </pc:sldChg>
      <pc:sldChg chg="addSp delSp modSp mod modNotesTx">
        <pc:chgData name="Mubina Asaria" userId="29605698-f7e7-4ed2-ae96-05f5c5209fa8" providerId="ADAL" clId="{CB1F3EEB-7BC5-4E83-8617-B006AA3503F1}" dt="2026-09-23T15:26:06.688" v="8682" actId="14100"/>
        <pc:sldMkLst>
          <pc:docMk/>
          <pc:sldMk cId="1869901218" sldId="2586"/>
        </pc:sldMkLst>
        <pc:spChg chg="mod">
          <ac:chgData name="Mubina Asaria" userId="29605698-f7e7-4ed2-ae96-05f5c5209fa8" providerId="ADAL" clId="{CB1F3EEB-7BC5-4E83-8617-B006AA3503F1}" dt="2026-09-23T15:25:52.364" v="8677" actId="1076"/>
          <ac:spMkLst>
            <pc:docMk/>
            <pc:sldMk cId="1869901218" sldId="2586"/>
            <ac:spMk id="8" creationId="{92F10CD4-0EBE-6451-85EF-9C350880E17D}"/>
          </ac:spMkLst>
        </pc:spChg>
        <pc:picChg chg="mod">
          <ac:chgData name="Mubina Asaria" userId="29605698-f7e7-4ed2-ae96-05f5c5209fa8" providerId="ADAL" clId="{CB1F3EEB-7BC5-4E83-8617-B006AA3503F1}" dt="2026-09-23T15:20:51.496" v="8593" actId="1076"/>
          <ac:picMkLst>
            <pc:docMk/>
            <pc:sldMk cId="1869901218" sldId="2586"/>
            <ac:picMk id="4" creationId="{0F0FAB85-DD05-4290-EE5E-DB0FE0085015}"/>
          </ac:picMkLst>
        </pc:picChg>
        <pc:picChg chg="mod">
          <ac:chgData name="Mubina Asaria" userId="29605698-f7e7-4ed2-ae96-05f5c5209fa8" providerId="ADAL" clId="{CB1F3EEB-7BC5-4E83-8617-B006AA3503F1}" dt="2026-09-23T15:25:26.113" v="8675" actId="14100"/>
          <ac:picMkLst>
            <pc:docMk/>
            <pc:sldMk cId="1869901218" sldId="2586"/>
            <ac:picMk id="6" creationId="{EBC33A8A-F7E3-877A-F110-F08055E099C8}"/>
          </ac:picMkLst>
        </pc:picChg>
        <pc:picChg chg="add mod">
          <ac:chgData name="Mubina Asaria" userId="29605698-f7e7-4ed2-ae96-05f5c5209fa8" providerId="ADAL" clId="{CB1F3EEB-7BC5-4E83-8617-B006AA3503F1}" dt="2026-09-23T15:26:06.688" v="8682" actId="14100"/>
          <ac:picMkLst>
            <pc:docMk/>
            <pc:sldMk cId="1869901218" sldId="2586"/>
            <ac:picMk id="7" creationId="{7521002D-2F47-7499-C9F3-707EF0562487}"/>
          </ac:picMkLst>
        </pc:picChg>
      </pc:sldChg>
      <pc:sldChg chg="modSp mod ord modNotesTx">
        <pc:chgData name="Mubina Asaria" userId="29605698-f7e7-4ed2-ae96-05f5c5209fa8" providerId="ADAL" clId="{CB1F3EEB-7BC5-4E83-8617-B006AA3503F1}" dt="2026-09-23T13:25:17.393" v="8153" actId="20577"/>
        <pc:sldMkLst>
          <pc:docMk/>
          <pc:sldMk cId="2906072739" sldId="2589"/>
        </pc:sldMkLst>
        <pc:spChg chg="mod">
          <ac:chgData name="Mubina Asaria" userId="29605698-f7e7-4ed2-ae96-05f5c5209fa8" providerId="ADAL" clId="{CB1F3EEB-7BC5-4E83-8617-B006AA3503F1}" dt="2026-09-23T13:14:59.344" v="8030" actId="1076"/>
          <ac:spMkLst>
            <pc:docMk/>
            <pc:sldMk cId="2906072739" sldId="2589"/>
            <ac:spMk id="5" creationId="{851D7FE0-04A0-1D41-F902-DC5B3578FC9D}"/>
          </ac:spMkLst>
        </pc:spChg>
        <pc:spChg chg="mod">
          <ac:chgData name="Mubina Asaria" userId="29605698-f7e7-4ed2-ae96-05f5c5209fa8" providerId="ADAL" clId="{CB1F3EEB-7BC5-4E83-8617-B006AA3503F1}" dt="2026-09-23T12:37:25.356" v="7497" actId="20577"/>
          <ac:spMkLst>
            <pc:docMk/>
            <pc:sldMk cId="2906072739" sldId="2589"/>
            <ac:spMk id="10" creationId="{5B5E17DE-50F6-A3B3-7C7E-1C64D84DF54A}"/>
          </ac:spMkLst>
        </pc:spChg>
        <pc:picChg chg="mod">
          <ac:chgData name="Mubina Asaria" userId="29605698-f7e7-4ed2-ae96-05f5c5209fa8" providerId="ADAL" clId="{CB1F3EEB-7BC5-4E83-8617-B006AA3503F1}" dt="2026-09-23T13:15:01.901" v="8031" actId="1076"/>
          <ac:picMkLst>
            <pc:docMk/>
            <pc:sldMk cId="2906072739" sldId="2589"/>
            <ac:picMk id="9" creationId="{5AB731A0-E389-C73E-2EBD-B8522B60B009}"/>
          </ac:picMkLst>
        </pc:picChg>
      </pc:sldChg>
      <pc:sldChg chg="modSp mod">
        <pc:chgData name="Mubina Asaria" userId="29605698-f7e7-4ed2-ae96-05f5c5209fa8" providerId="ADAL" clId="{CB1F3EEB-7BC5-4E83-8617-B006AA3503F1}" dt="2026-09-29T12:18:38.912" v="11795" actId="403"/>
        <pc:sldMkLst>
          <pc:docMk/>
          <pc:sldMk cId="3907008515" sldId="2591"/>
        </pc:sldMkLst>
        <pc:spChg chg="mod">
          <ac:chgData name="Mubina Asaria" userId="29605698-f7e7-4ed2-ae96-05f5c5209fa8" providerId="ADAL" clId="{CB1F3EEB-7BC5-4E83-8617-B006AA3503F1}" dt="2026-09-29T12:18:38.912" v="11795" actId="403"/>
          <ac:spMkLst>
            <pc:docMk/>
            <pc:sldMk cId="3907008515" sldId="2591"/>
            <ac:spMk id="11" creationId="{BC5BE6D5-ADBA-739A-1843-E75FEC4DA518}"/>
          </ac:spMkLst>
        </pc:spChg>
      </pc:sldChg>
      <pc:sldChg chg="modSp mod modNotesTx">
        <pc:chgData name="Mubina Asaria" userId="29605698-f7e7-4ed2-ae96-05f5c5209fa8" providerId="ADAL" clId="{CB1F3EEB-7BC5-4E83-8617-B006AA3503F1}" dt="2026-09-29T12:19:13.292" v="11796" actId="2711"/>
        <pc:sldMkLst>
          <pc:docMk/>
          <pc:sldMk cId="2402741939" sldId="2592"/>
        </pc:sldMkLst>
        <pc:spChg chg="mod">
          <ac:chgData name="Mubina Asaria" userId="29605698-f7e7-4ed2-ae96-05f5c5209fa8" providerId="ADAL" clId="{CB1F3EEB-7BC5-4E83-8617-B006AA3503F1}" dt="2026-09-29T12:19:13.292" v="11796" actId="2711"/>
          <ac:spMkLst>
            <pc:docMk/>
            <pc:sldMk cId="2402741939" sldId="2592"/>
            <ac:spMk id="3" creationId="{3053529C-8E40-C3E1-7112-8F54707FDC00}"/>
          </ac:spMkLst>
        </pc:spChg>
      </pc:sldChg>
      <pc:sldChg chg="modSp mod modNotesTx">
        <pc:chgData name="Mubina Asaria" userId="29605698-f7e7-4ed2-ae96-05f5c5209fa8" providerId="ADAL" clId="{CB1F3EEB-7BC5-4E83-8617-B006AA3503F1}" dt="2026-09-16T09:17:21.860" v="1476" actId="12"/>
        <pc:sldMkLst>
          <pc:docMk/>
          <pc:sldMk cId="1368670073" sldId="2593"/>
        </pc:sldMkLst>
        <pc:spChg chg="mod">
          <ac:chgData name="Mubina Asaria" userId="29605698-f7e7-4ed2-ae96-05f5c5209fa8" providerId="ADAL" clId="{CB1F3EEB-7BC5-4E83-8617-B006AA3503F1}" dt="2026-09-16T09:16:30.572" v="1463" actId="20577"/>
          <ac:spMkLst>
            <pc:docMk/>
            <pc:sldMk cId="1368670073" sldId="2593"/>
            <ac:spMk id="15" creationId="{0ED4B726-26AD-AA80-EF5B-EE41F8E71A05}"/>
          </ac:spMkLst>
        </pc:spChg>
      </pc:sldChg>
      <pc:sldChg chg="modSp mod">
        <pc:chgData name="Mubina Asaria" userId="29605698-f7e7-4ed2-ae96-05f5c5209fa8" providerId="ADAL" clId="{CB1F3EEB-7BC5-4E83-8617-B006AA3503F1}" dt="2026-09-29T12:39:22.371" v="11917" actId="403"/>
        <pc:sldMkLst>
          <pc:docMk/>
          <pc:sldMk cId="4061782576" sldId="2595"/>
        </pc:sldMkLst>
        <pc:spChg chg="mod">
          <ac:chgData name="Mubina Asaria" userId="29605698-f7e7-4ed2-ae96-05f5c5209fa8" providerId="ADAL" clId="{CB1F3EEB-7BC5-4E83-8617-B006AA3503F1}" dt="2026-09-29T12:39:22.371" v="11917" actId="403"/>
          <ac:spMkLst>
            <pc:docMk/>
            <pc:sldMk cId="4061782576" sldId="2595"/>
            <ac:spMk id="2" creationId="{41798443-7EB3-4698-9C45-EA843368FDE3}"/>
          </ac:spMkLst>
        </pc:spChg>
      </pc:sldChg>
      <pc:sldChg chg="modSp mod">
        <pc:chgData name="Mubina Asaria" userId="29605698-f7e7-4ed2-ae96-05f5c5209fa8" providerId="ADAL" clId="{CB1F3EEB-7BC5-4E83-8617-B006AA3503F1}" dt="2026-09-29T10:07:07.466" v="11170" actId="403"/>
        <pc:sldMkLst>
          <pc:docMk/>
          <pc:sldMk cId="2934148188" sldId="2596"/>
        </pc:sldMkLst>
        <pc:spChg chg="mod">
          <ac:chgData name="Mubina Asaria" userId="29605698-f7e7-4ed2-ae96-05f5c5209fa8" providerId="ADAL" clId="{CB1F3EEB-7BC5-4E83-8617-B006AA3503F1}" dt="2026-09-29T10:07:07.466" v="11170" actId="403"/>
          <ac:spMkLst>
            <pc:docMk/>
            <pc:sldMk cId="2934148188" sldId="2596"/>
            <ac:spMk id="8" creationId="{D88448D5-8330-45BC-BDE6-44B12F285B00}"/>
          </ac:spMkLst>
        </pc:spChg>
      </pc:sldChg>
      <pc:sldChg chg="addSp delSp modSp mod">
        <pc:chgData name="Mubina Asaria" userId="29605698-f7e7-4ed2-ae96-05f5c5209fa8" providerId="ADAL" clId="{CB1F3EEB-7BC5-4E83-8617-B006AA3503F1}" dt="2026-09-22T09:23:26.962" v="4090" actId="1076"/>
        <pc:sldMkLst>
          <pc:docMk/>
          <pc:sldMk cId="120940540" sldId="2600"/>
        </pc:sldMkLst>
        <pc:spChg chg="mod">
          <ac:chgData name="Mubina Asaria" userId="29605698-f7e7-4ed2-ae96-05f5c5209fa8" providerId="ADAL" clId="{CB1F3EEB-7BC5-4E83-8617-B006AA3503F1}" dt="2026-09-22T09:23:26.962" v="4090" actId="1076"/>
          <ac:spMkLst>
            <pc:docMk/>
            <pc:sldMk cId="120940540" sldId="2600"/>
            <ac:spMk id="7" creationId="{BFCA01B6-E455-528E-5324-61FD84C53325}"/>
          </ac:spMkLst>
        </pc:spChg>
        <pc:picChg chg="add mod ord">
          <ac:chgData name="Mubina Asaria" userId="29605698-f7e7-4ed2-ae96-05f5c5209fa8" providerId="ADAL" clId="{CB1F3EEB-7BC5-4E83-8617-B006AA3503F1}" dt="2026-09-22T09:22:55.739" v="4088" actId="167"/>
          <ac:picMkLst>
            <pc:docMk/>
            <pc:sldMk cId="120940540" sldId="2600"/>
            <ac:picMk id="5" creationId="{8D0110E2-7A69-259F-E37B-1F3AAB468AD1}"/>
          </ac:picMkLst>
        </pc:picChg>
      </pc:sldChg>
      <pc:sldChg chg="modSp">
        <pc:chgData name="Mubina Asaria" userId="29605698-f7e7-4ed2-ae96-05f5c5209fa8" providerId="ADAL" clId="{CB1F3EEB-7BC5-4E83-8617-B006AA3503F1}" dt="2026-10-05T16:33:55.198" v="13183" actId="20577"/>
        <pc:sldMkLst>
          <pc:docMk/>
          <pc:sldMk cId="916043920" sldId="2609"/>
        </pc:sldMkLst>
        <pc:graphicFrameChg chg="mod">
          <ac:chgData name="Mubina Asaria" userId="29605698-f7e7-4ed2-ae96-05f5c5209fa8" providerId="ADAL" clId="{CB1F3EEB-7BC5-4E83-8617-B006AA3503F1}" dt="2026-10-05T16:33:55.198" v="13183" actId="20577"/>
          <ac:graphicFrameMkLst>
            <pc:docMk/>
            <pc:sldMk cId="916043920" sldId="2609"/>
            <ac:graphicFrameMk id="6" creationId="{421C81D6-8F4D-F257-A616-96233414E0CD}"/>
          </ac:graphicFrameMkLst>
        </pc:graphicFrameChg>
      </pc:sldChg>
      <pc:sldChg chg="modSp mod">
        <pc:chgData name="Mubina Asaria" userId="29605698-f7e7-4ed2-ae96-05f5c5209fa8" providerId="ADAL" clId="{CB1F3EEB-7BC5-4E83-8617-B006AA3503F1}" dt="2026-09-23T13:16:35.633" v="8089" actId="14100"/>
        <pc:sldMkLst>
          <pc:docMk/>
          <pc:sldMk cId="1260738360" sldId="2611"/>
        </pc:sldMkLst>
        <pc:spChg chg="mod">
          <ac:chgData name="Mubina Asaria" userId="29605698-f7e7-4ed2-ae96-05f5c5209fa8" providerId="ADAL" clId="{CB1F3EEB-7BC5-4E83-8617-B006AA3503F1}" dt="2026-09-23T13:16:35.633" v="8089" actId="14100"/>
          <ac:spMkLst>
            <pc:docMk/>
            <pc:sldMk cId="1260738360" sldId="2611"/>
            <ac:spMk id="5" creationId="{7033F306-00F9-944A-F6C8-9430CEAA5F1F}"/>
          </ac:spMkLst>
        </pc:spChg>
      </pc:sldChg>
      <pc:sldChg chg="modSp mod">
        <pc:chgData name="Mubina Asaria" userId="29605698-f7e7-4ed2-ae96-05f5c5209fa8" providerId="ADAL" clId="{CB1F3EEB-7BC5-4E83-8617-B006AA3503F1}" dt="2026-09-08T16:15:28.416" v="837" actId="1035"/>
        <pc:sldMkLst>
          <pc:docMk/>
          <pc:sldMk cId="2686310096" sldId="2612"/>
        </pc:sldMkLst>
        <pc:spChg chg="mod">
          <ac:chgData name="Mubina Asaria" userId="29605698-f7e7-4ed2-ae96-05f5c5209fa8" providerId="ADAL" clId="{CB1F3EEB-7BC5-4E83-8617-B006AA3503F1}" dt="2026-09-08T16:15:28.416" v="837" actId="1035"/>
          <ac:spMkLst>
            <pc:docMk/>
            <pc:sldMk cId="2686310096" sldId="2612"/>
            <ac:spMk id="22" creationId="{8E029F84-52D9-A9AC-E5BA-A18E2D8E92E1}"/>
          </ac:spMkLst>
        </pc:spChg>
        <pc:picChg chg="mod">
          <ac:chgData name="Mubina Asaria" userId="29605698-f7e7-4ed2-ae96-05f5c5209fa8" providerId="ADAL" clId="{CB1F3EEB-7BC5-4E83-8617-B006AA3503F1}" dt="2026-09-08T16:15:23.354" v="826" actId="1036"/>
          <ac:picMkLst>
            <pc:docMk/>
            <pc:sldMk cId="2686310096" sldId="2612"/>
            <ac:picMk id="18" creationId="{3F41162E-22C5-A276-876A-0A3A9222113F}"/>
          </ac:picMkLst>
        </pc:picChg>
      </pc:sldChg>
      <pc:sldChg chg="modSp mod">
        <pc:chgData name="Mubina Asaria" userId="29605698-f7e7-4ed2-ae96-05f5c5209fa8" providerId="ADAL" clId="{CB1F3EEB-7BC5-4E83-8617-B006AA3503F1}" dt="2026-09-08T15:42:28.993" v="808" actId="20577"/>
        <pc:sldMkLst>
          <pc:docMk/>
          <pc:sldMk cId="3756051780" sldId="2613"/>
        </pc:sldMkLst>
        <pc:spChg chg="mod">
          <ac:chgData name="Mubina Asaria" userId="29605698-f7e7-4ed2-ae96-05f5c5209fa8" providerId="ADAL" clId="{CB1F3EEB-7BC5-4E83-8617-B006AA3503F1}" dt="2026-09-08T15:42:28.993" v="808" actId="20577"/>
          <ac:spMkLst>
            <pc:docMk/>
            <pc:sldMk cId="3756051780" sldId="2613"/>
            <ac:spMk id="5" creationId="{F634618F-B00C-A034-FB2C-933970C15598}"/>
          </ac:spMkLst>
        </pc:spChg>
        <pc:picChg chg="mod">
          <ac:chgData name="Mubina Asaria" userId="29605698-f7e7-4ed2-ae96-05f5c5209fa8" providerId="ADAL" clId="{CB1F3EEB-7BC5-4E83-8617-B006AA3503F1}" dt="2026-09-08T12:57:12.824" v="230" actId="14100"/>
          <ac:picMkLst>
            <pc:docMk/>
            <pc:sldMk cId="3756051780" sldId="2613"/>
            <ac:picMk id="13" creationId="{0D6DF512-EA9D-EB32-A683-1D771E6ABD3B}"/>
          </ac:picMkLst>
        </pc:picChg>
      </pc:sldChg>
      <pc:sldChg chg="modSp mod modNotesTx">
        <pc:chgData name="Mubina Asaria" userId="29605698-f7e7-4ed2-ae96-05f5c5209fa8" providerId="ADAL" clId="{CB1F3EEB-7BC5-4E83-8617-B006AA3503F1}" dt="2026-09-23T15:57:07.525" v="9248" actId="1440"/>
        <pc:sldMkLst>
          <pc:docMk/>
          <pc:sldMk cId="3244571516" sldId="2616"/>
        </pc:sldMkLst>
        <pc:picChg chg="mod">
          <ac:chgData name="Mubina Asaria" userId="29605698-f7e7-4ed2-ae96-05f5c5209fa8" providerId="ADAL" clId="{CB1F3EEB-7BC5-4E83-8617-B006AA3503F1}" dt="2026-09-23T15:57:04.846" v="9247" actId="1440"/>
          <ac:picMkLst>
            <pc:docMk/>
            <pc:sldMk cId="3244571516" sldId="2616"/>
            <ac:picMk id="13" creationId="{B71606F7-38D8-EE87-D261-A0DF0CFFB157}"/>
          </ac:picMkLst>
        </pc:picChg>
        <pc:picChg chg="mod">
          <ac:chgData name="Mubina Asaria" userId="29605698-f7e7-4ed2-ae96-05f5c5209fa8" providerId="ADAL" clId="{CB1F3EEB-7BC5-4E83-8617-B006AA3503F1}" dt="2026-09-23T15:57:07.525" v="9248" actId="1440"/>
          <ac:picMkLst>
            <pc:docMk/>
            <pc:sldMk cId="3244571516" sldId="2616"/>
            <ac:picMk id="17" creationId="{134F70B9-8F3F-A4C0-5A54-4ADF2CF8ADD1}"/>
          </ac:picMkLst>
        </pc:picChg>
      </pc:sldChg>
      <pc:sldChg chg="modSp mod modNotesTx">
        <pc:chgData name="Mubina Asaria" userId="29605698-f7e7-4ed2-ae96-05f5c5209fa8" providerId="ADAL" clId="{CB1F3EEB-7BC5-4E83-8617-B006AA3503F1}" dt="2026-09-29T12:17:45.137" v="11794" actId="403"/>
        <pc:sldMkLst>
          <pc:docMk/>
          <pc:sldMk cId="2482508034" sldId="2619"/>
        </pc:sldMkLst>
        <pc:spChg chg="mod">
          <ac:chgData name="Mubina Asaria" userId="29605698-f7e7-4ed2-ae96-05f5c5209fa8" providerId="ADAL" clId="{CB1F3EEB-7BC5-4E83-8617-B006AA3503F1}" dt="2026-09-29T12:17:45.137" v="11794" actId="403"/>
          <ac:spMkLst>
            <pc:docMk/>
            <pc:sldMk cId="2482508034" sldId="2619"/>
            <ac:spMk id="2" creationId="{41798443-7EB3-4698-9C45-EA843368FDE3}"/>
          </ac:spMkLst>
        </pc:spChg>
      </pc:sldChg>
      <pc:sldChg chg="modNotesTx">
        <pc:chgData name="Mubina Asaria" userId="29605698-f7e7-4ed2-ae96-05f5c5209fa8" providerId="ADAL" clId="{CB1F3EEB-7BC5-4E83-8617-B006AA3503F1}" dt="2026-09-21T13:50:39.978" v="3463"/>
        <pc:sldMkLst>
          <pc:docMk/>
          <pc:sldMk cId="3373393261" sldId="2620"/>
        </pc:sldMkLst>
      </pc:sldChg>
      <pc:sldChg chg="modSp mod">
        <pc:chgData name="Mubina Asaria" userId="29605698-f7e7-4ed2-ae96-05f5c5209fa8" providerId="ADAL" clId="{CB1F3EEB-7BC5-4E83-8617-B006AA3503F1}" dt="2026-09-23T13:21:56.234" v="8105" actId="20577"/>
        <pc:sldMkLst>
          <pc:docMk/>
          <pc:sldMk cId="1327058344" sldId="2623"/>
        </pc:sldMkLst>
        <pc:spChg chg="mod">
          <ac:chgData name="Mubina Asaria" userId="29605698-f7e7-4ed2-ae96-05f5c5209fa8" providerId="ADAL" clId="{CB1F3EEB-7BC5-4E83-8617-B006AA3503F1}" dt="2026-09-23T13:21:56.234" v="8105" actId="20577"/>
          <ac:spMkLst>
            <pc:docMk/>
            <pc:sldMk cId="1327058344" sldId="2623"/>
            <ac:spMk id="6" creationId="{AB75A9DA-5794-47DE-8EC5-3EC37C0E7912}"/>
          </ac:spMkLst>
        </pc:spChg>
      </pc:sldChg>
      <pc:sldChg chg="modSp mod modNotesTx">
        <pc:chgData name="Mubina Asaria" userId="29605698-f7e7-4ed2-ae96-05f5c5209fa8" providerId="ADAL" clId="{CB1F3EEB-7BC5-4E83-8617-B006AA3503F1}" dt="2026-09-28T14:35:49.890" v="10155" actId="2711"/>
        <pc:sldMkLst>
          <pc:docMk/>
          <pc:sldMk cId="323731048" sldId="2624"/>
        </pc:sldMkLst>
        <pc:spChg chg="mod">
          <ac:chgData name="Mubina Asaria" userId="29605698-f7e7-4ed2-ae96-05f5c5209fa8" providerId="ADAL" clId="{CB1F3EEB-7BC5-4E83-8617-B006AA3503F1}" dt="2026-09-08T15:40:10.678" v="784" actId="20577"/>
          <ac:spMkLst>
            <pc:docMk/>
            <pc:sldMk cId="323731048" sldId="2624"/>
            <ac:spMk id="3" creationId="{8E218B6D-BDAA-09CD-F2EC-9D0682E1E7F7}"/>
          </ac:spMkLst>
        </pc:spChg>
        <pc:spChg chg="mod">
          <ac:chgData name="Mubina Asaria" userId="29605698-f7e7-4ed2-ae96-05f5c5209fa8" providerId="ADAL" clId="{CB1F3EEB-7BC5-4E83-8617-B006AA3503F1}" dt="2026-09-08T15:40:07.349" v="782" actId="1076"/>
          <ac:spMkLst>
            <pc:docMk/>
            <pc:sldMk cId="323731048" sldId="2624"/>
            <ac:spMk id="7" creationId="{636336A3-6AD4-95B6-00FC-46C62788829B}"/>
          </ac:spMkLst>
        </pc:spChg>
      </pc:sldChg>
      <pc:sldChg chg="modSp ord modNotesTx">
        <pc:chgData name="Mubina Asaria" userId="29605698-f7e7-4ed2-ae96-05f5c5209fa8" providerId="ADAL" clId="{CB1F3EEB-7BC5-4E83-8617-B006AA3503F1}" dt="2026-09-08T14:35:44.080" v="494" actId="20577"/>
        <pc:sldMkLst>
          <pc:docMk/>
          <pc:sldMk cId="2120397652" sldId="2627"/>
        </pc:sldMkLst>
        <pc:picChg chg="mod">
          <ac:chgData name="Mubina Asaria" userId="29605698-f7e7-4ed2-ae96-05f5c5209fa8" providerId="ADAL" clId="{CB1F3EEB-7BC5-4E83-8617-B006AA3503F1}" dt="2026-09-08T13:03:30.635" v="248" actId="1076"/>
          <ac:picMkLst>
            <pc:docMk/>
            <pc:sldMk cId="2120397652" sldId="2627"/>
            <ac:picMk id="6" creationId="{E3598353-0E8F-D7BE-BBD0-C12D13175920}"/>
          </ac:picMkLst>
        </pc:picChg>
      </pc:sldChg>
      <pc:sldChg chg="modSp mod ord modNotesTx">
        <pc:chgData name="Mubina Asaria" userId="29605698-f7e7-4ed2-ae96-05f5c5209fa8" providerId="ADAL" clId="{CB1F3EEB-7BC5-4E83-8617-B006AA3503F1}" dt="2026-09-29T12:33:32.021" v="11888" actId="207"/>
        <pc:sldMkLst>
          <pc:docMk/>
          <pc:sldMk cId="3852942781" sldId="2628"/>
        </pc:sldMkLst>
        <pc:spChg chg="mod">
          <ac:chgData name="Mubina Asaria" userId="29605698-f7e7-4ed2-ae96-05f5c5209fa8" providerId="ADAL" clId="{CB1F3EEB-7BC5-4E83-8617-B006AA3503F1}" dt="2026-09-29T12:33:32.021" v="11888" actId="207"/>
          <ac:spMkLst>
            <pc:docMk/>
            <pc:sldMk cId="3852942781" sldId="2628"/>
            <ac:spMk id="2" creationId="{E80AB2A3-BCED-D86B-A156-74DF9CDC5F58}"/>
          </ac:spMkLst>
        </pc:spChg>
        <pc:spChg chg="mod">
          <ac:chgData name="Mubina Asaria" userId="29605698-f7e7-4ed2-ae96-05f5c5209fa8" providerId="ADAL" clId="{CB1F3EEB-7BC5-4E83-8617-B006AA3503F1}" dt="2026-09-23T13:24:06.722" v="8117" actId="20577"/>
          <ac:spMkLst>
            <pc:docMk/>
            <pc:sldMk cId="3852942781" sldId="2628"/>
            <ac:spMk id="9" creationId="{4EE55531-A880-C23E-8381-9A3B4D79E861}"/>
          </ac:spMkLst>
        </pc:spChg>
        <pc:spChg chg="mod">
          <ac:chgData name="Mubina Asaria" userId="29605698-f7e7-4ed2-ae96-05f5c5209fa8" providerId="ADAL" clId="{CB1F3EEB-7BC5-4E83-8617-B006AA3503F1}" dt="2026-09-16T10:20:00.667" v="1804" actId="1076"/>
          <ac:spMkLst>
            <pc:docMk/>
            <pc:sldMk cId="3852942781" sldId="2628"/>
            <ac:spMk id="10" creationId="{08C5FB44-BD40-4F25-79F3-5701A32070C1}"/>
          </ac:spMkLst>
        </pc:spChg>
        <pc:picChg chg="mod">
          <ac:chgData name="Mubina Asaria" userId="29605698-f7e7-4ed2-ae96-05f5c5209fa8" providerId="ADAL" clId="{CB1F3EEB-7BC5-4E83-8617-B006AA3503F1}" dt="2026-09-16T10:20:03.331" v="1805" actId="1076"/>
          <ac:picMkLst>
            <pc:docMk/>
            <pc:sldMk cId="3852942781" sldId="2628"/>
            <ac:picMk id="4" creationId="{4F02C365-D482-F830-00B2-BB2620957EAE}"/>
          </ac:picMkLst>
        </pc:picChg>
      </pc:sldChg>
      <pc:sldChg chg="modNotesTx">
        <pc:chgData name="Mubina Asaria" userId="29605698-f7e7-4ed2-ae96-05f5c5209fa8" providerId="ADAL" clId="{CB1F3EEB-7BC5-4E83-8617-B006AA3503F1}" dt="2026-09-28T14:41:06.485" v="10173" actId="12"/>
        <pc:sldMkLst>
          <pc:docMk/>
          <pc:sldMk cId="921394387" sldId="2629"/>
        </pc:sldMkLst>
      </pc:sldChg>
      <pc:sldChg chg="addSp delSp modSp mod modNotesTx">
        <pc:chgData name="Mubina Asaria" userId="29605698-f7e7-4ed2-ae96-05f5c5209fa8" providerId="ADAL" clId="{CB1F3EEB-7BC5-4E83-8617-B006AA3503F1}" dt="2026-09-29T12:35:03.601" v="11893" actId="404"/>
        <pc:sldMkLst>
          <pc:docMk/>
          <pc:sldMk cId="1085115790" sldId="2771"/>
        </pc:sldMkLst>
        <pc:spChg chg="mod">
          <ac:chgData name="Mubina Asaria" userId="29605698-f7e7-4ed2-ae96-05f5c5209fa8" providerId="ADAL" clId="{CB1F3EEB-7BC5-4E83-8617-B006AA3503F1}" dt="2026-09-22T14:52:44.848" v="5742" actId="1076"/>
          <ac:spMkLst>
            <pc:docMk/>
            <pc:sldMk cId="1085115790" sldId="2771"/>
            <ac:spMk id="2" creationId="{8A2D4132-4A39-E251-B9B6-CA78DF2D2144}"/>
          </ac:spMkLst>
        </pc:spChg>
        <pc:spChg chg="mod">
          <ac:chgData name="Mubina Asaria" userId="29605698-f7e7-4ed2-ae96-05f5c5209fa8" providerId="ADAL" clId="{CB1F3EEB-7BC5-4E83-8617-B006AA3503F1}" dt="2026-09-21T10:51:27.641" v="2628" actId="20577"/>
          <ac:spMkLst>
            <pc:docMk/>
            <pc:sldMk cId="1085115790" sldId="2771"/>
            <ac:spMk id="7" creationId="{1E92DAB1-F6EB-C0E1-73CB-BDE553C31640}"/>
          </ac:spMkLst>
        </pc:spChg>
        <pc:spChg chg="add mod">
          <ac:chgData name="Mubina Asaria" userId="29605698-f7e7-4ed2-ae96-05f5c5209fa8" providerId="ADAL" clId="{CB1F3EEB-7BC5-4E83-8617-B006AA3503F1}" dt="2026-09-29T12:35:03.601" v="11893" actId="404"/>
          <ac:spMkLst>
            <pc:docMk/>
            <pc:sldMk cId="1085115790" sldId="2771"/>
            <ac:spMk id="9" creationId="{15B4E362-AB8F-27FA-A81B-4060565C7FF1}"/>
          </ac:spMkLst>
        </pc:spChg>
        <pc:picChg chg="add mod">
          <ac:chgData name="Mubina Asaria" userId="29605698-f7e7-4ed2-ae96-05f5c5209fa8" providerId="ADAL" clId="{CB1F3EEB-7BC5-4E83-8617-B006AA3503F1}" dt="2026-09-21T11:11:58.123" v="2755" actId="1440"/>
          <ac:picMkLst>
            <pc:docMk/>
            <pc:sldMk cId="1085115790" sldId="2771"/>
            <ac:picMk id="5" creationId="{39E14E19-ECFE-70E9-87E6-EE0817EBA789}"/>
          </ac:picMkLst>
        </pc:picChg>
        <pc:picChg chg="add mod">
          <ac:chgData name="Mubina Asaria" userId="29605698-f7e7-4ed2-ae96-05f5c5209fa8" providerId="ADAL" clId="{CB1F3EEB-7BC5-4E83-8617-B006AA3503F1}" dt="2026-09-21T11:11:51.783" v="2753" actId="1076"/>
          <ac:picMkLst>
            <pc:docMk/>
            <pc:sldMk cId="1085115790" sldId="2771"/>
            <ac:picMk id="6" creationId="{C127C464-A4E9-5EE1-E400-9197318992B2}"/>
          </ac:picMkLst>
        </pc:picChg>
        <pc:picChg chg="add mod">
          <ac:chgData name="Mubina Asaria" userId="29605698-f7e7-4ed2-ae96-05f5c5209fa8" providerId="ADAL" clId="{CB1F3EEB-7BC5-4E83-8617-B006AA3503F1}" dt="2026-09-21T10:49:18.744" v="2584"/>
          <ac:picMkLst>
            <pc:docMk/>
            <pc:sldMk cId="1085115790" sldId="2771"/>
            <ac:picMk id="8" creationId="{25F2AFB8-385B-C039-B042-A6178D4EAAF3}"/>
          </ac:picMkLst>
        </pc:picChg>
      </pc:sldChg>
      <pc:sldChg chg="addSp delSp modSp mod modNotesTx">
        <pc:chgData name="Mubina Asaria" userId="29605698-f7e7-4ed2-ae96-05f5c5209fa8" providerId="ADAL" clId="{CB1F3EEB-7BC5-4E83-8617-B006AA3503F1}" dt="2026-09-29T12:36:41.118" v="11902" actId="404"/>
        <pc:sldMkLst>
          <pc:docMk/>
          <pc:sldMk cId="3122530351" sldId="2773"/>
        </pc:sldMkLst>
        <pc:spChg chg="mod">
          <ac:chgData name="Mubina Asaria" userId="29605698-f7e7-4ed2-ae96-05f5c5209fa8" providerId="ADAL" clId="{CB1F3EEB-7BC5-4E83-8617-B006AA3503F1}" dt="2026-09-23T11:04:34.072" v="6353" actId="1076"/>
          <ac:spMkLst>
            <pc:docMk/>
            <pc:sldMk cId="3122530351" sldId="2773"/>
            <ac:spMk id="2" creationId="{D2A08690-F101-96B7-1BB6-C1895C9DDF14}"/>
          </ac:spMkLst>
        </pc:spChg>
        <pc:spChg chg="mod">
          <ac:chgData name="Mubina Asaria" userId="29605698-f7e7-4ed2-ae96-05f5c5209fa8" providerId="ADAL" clId="{CB1F3EEB-7BC5-4E83-8617-B006AA3503F1}" dt="2026-09-29T12:36:35.129" v="11900" actId="404"/>
          <ac:spMkLst>
            <pc:docMk/>
            <pc:sldMk cId="3122530351" sldId="2773"/>
            <ac:spMk id="8" creationId="{00E63CE1-CA08-6584-F722-53F7B30B2D2C}"/>
          </ac:spMkLst>
        </pc:spChg>
        <pc:spChg chg="mod">
          <ac:chgData name="Mubina Asaria" userId="29605698-f7e7-4ed2-ae96-05f5c5209fa8" providerId="ADAL" clId="{CB1F3EEB-7BC5-4E83-8617-B006AA3503F1}" dt="2026-09-29T12:36:41.118" v="11902" actId="404"/>
          <ac:spMkLst>
            <pc:docMk/>
            <pc:sldMk cId="3122530351" sldId="2773"/>
            <ac:spMk id="10" creationId="{E01AAEB8-5CFF-AC72-2A4B-3C59052B3499}"/>
          </ac:spMkLst>
        </pc:spChg>
        <pc:spChg chg="add mod">
          <ac:chgData name="Mubina Asaria" userId="29605698-f7e7-4ed2-ae96-05f5c5209fa8" providerId="ADAL" clId="{CB1F3EEB-7BC5-4E83-8617-B006AA3503F1}" dt="2026-09-23T15:57:15.796" v="9249" actId="1076"/>
          <ac:spMkLst>
            <pc:docMk/>
            <pc:sldMk cId="3122530351" sldId="2773"/>
            <ac:spMk id="12" creationId="{39320715-8FC0-4AD1-4DF3-E494804E8D8C}"/>
          </ac:spMkLst>
        </pc:spChg>
        <pc:picChg chg="mod">
          <ac:chgData name="Mubina Asaria" userId="29605698-f7e7-4ed2-ae96-05f5c5209fa8" providerId="ADAL" clId="{CB1F3EEB-7BC5-4E83-8617-B006AA3503F1}" dt="2026-09-23T11:08:42.124" v="6386" actId="1076"/>
          <ac:picMkLst>
            <pc:docMk/>
            <pc:sldMk cId="3122530351" sldId="2773"/>
            <ac:picMk id="3" creationId="{F1894116-0EAC-EAF2-CC32-2C6D24254E0D}"/>
          </ac:picMkLst>
        </pc:picChg>
        <pc:picChg chg="mod">
          <ac:chgData name="Mubina Asaria" userId="29605698-f7e7-4ed2-ae96-05f5c5209fa8" providerId="ADAL" clId="{CB1F3EEB-7BC5-4E83-8617-B006AA3503F1}" dt="2026-09-23T11:10:40.921" v="6401" actId="1076"/>
          <ac:picMkLst>
            <pc:docMk/>
            <pc:sldMk cId="3122530351" sldId="2773"/>
            <ac:picMk id="11" creationId="{64340FA1-5DDC-DD4E-7D2F-2CD0CFA59019}"/>
          </ac:picMkLst>
        </pc:picChg>
      </pc:sldChg>
      <pc:sldChg chg="modSp mod">
        <pc:chgData name="Mubina Asaria" userId="29605698-f7e7-4ed2-ae96-05f5c5209fa8" providerId="ADAL" clId="{CB1F3EEB-7BC5-4E83-8617-B006AA3503F1}" dt="2026-09-29T12:35:18.889" v="11897" actId="404"/>
        <pc:sldMkLst>
          <pc:docMk/>
          <pc:sldMk cId="2518522846" sldId="2774"/>
        </pc:sldMkLst>
        <pc:spChg chg="mod">
          <ac:chgData name="Mubina Asaria" userId="29605698-f7e7-4ed2-ae96-05f5c5209fa8" providerId="ADAL" clId="{CB1F3EEB-7BC5-4E83-8617-B006AA3503F1}" dt="2026-09-29T12:35:18.889" v="11897" actId="404"/>
          <ac:spMkLst>
            <pc:docMk/>
            <pc:sldMk cId="2518522846" sldId="2774"/>
            <ac:spMk id="2" creationId="{8A2D4132-4A39-E251-B9B6-CA78DF2D2144}"/>
          </ac:spMkLst>
        </pc:spChg>
      </pc:sldChg>
      <pc:sldChg chg="modSp mod">
        <pc:chgData name="Mubina Asaria" userId="29605698-f7e7-4ed2-ae96-05f5c5209fa8" providerId="ADAL" clId="{CB1F3EEB-7BC5-4E83-8617-B006AA3503F1}" dt="2026-09-29T12:38:52.552" v="11915" actId="404"/>
        <pc:sldMkLst>
          <pc:docMk/>
          <pc:sldMk cId="1124030562" sldId="2775"/>
        </pc:sldMkLst>
        <pc:spChg chg="mod">
          <ac:chgData name="Mubina Asaria" userId="29605698-f7e7-4ed2-ae96-05f5c5209fa8" providerId="ADAL" clId="{CB1F3EEB-7BC5-4E83-8617-B006AA3503F1}" dt="2026-09-29T12:38:52.552" v="11915" actId="404"/>
          <ac:spMkLst>
            <pc:docMk/>
            <pc:sldMk cId="1124030562" sldId="2775"/>
            <ac:spMk id="8" creationId="{2A2BBE2C-49B7-ADFD-2A9F-01D1D198D7BC}"/>
          </ac:spMkLst>
        </pc:spChg>
      </pc:sldChg>
      <pc:sldChg chg="addSp delSp modSp mod modNotesTx">
        <pc:chgData name="Mubina Asaria" userId="29605698-f7e7-4ed2-ae96-05f5c5209fa8" providerId="ADAL" clId="{CB1F3EEB-7BC5-4E83-8617-B006AA3503F1}" dt="2026-09-28T14:41:39.249" v="10175" actId="113"/>
        <pc:sldMkLst>
          <pc:docMk/>
          <pc:sldMk cId="1333723202" sldId="2776"/>
        </pc:sldMkLst>
        <pc:spChg chg="mod">
          <ac:chgData name="Mubina Asaria" userId="29605698-f7e7-4ed2-ae96-05f5c5209fa8" providerId="ADAL" clId="{CB1F3EEB-7BC5-4E83-8617-B006AA3503F1}" dt="2026-09-22T14:50:54.852" v="5704" actId="1076"/>
          <ac:spMkLst>
            <pc:docMk/>
            <pc:sldMk cId="1333723202" sldId="2776"/>
            <ac:spMk id="6" creationId="{894815C6-CD51-8487-038C-9AFFE7DFBCB4}"/>
          </ac:spMkLst>
        </pc:spChg>
        <pc:spChg chg="add mod">
          <ac:chgData name="Mubina Asaria" userId="29605698-f7e7-4ed2-ae96-05f5c5209fa8" providerId="ADAL" clId="{CB1F3EEB-7BC5-4E83-8617-B006AA3503F1}" dt="2026-09-22T15:06:46.718" v="5900" actId="1076"/>
          <ac:spMkLst>
            <pc:docMk/>
            <pc:sldMk cId="1333723202" sldId="2776"/>
            <ac:spMk id="8" creationId="{769A6089-A44C-D4F5-298C-CDFC7C0A46B0}"/>
          </ac:spMkLst>
        </pc:spChg>
        <pc:graphicFrameChg chg="mod modGraphic">
          <ac:chgData name="Mubina Asaria" userId="29605698-f7e7-4ed2-ae96-05f5c5209fa8" providerId="ADAL" clId="{CB1F3EEB-7BC5-4E83-8617-B006AA3503F1}" dt="2026-09-22T14:50:59.376" v="5705" actId="1076"/>
          <ac:graphicFrameMkLst>
            <pc:docMk/>
            <pc:sldMk cId="1333723202" sldId="2776"/>
            <ac:graphicFrameMk id="10" creationId="{AF826194-6895-B209-E9A2-A0443016F498}"/>
          </ac:graphicFrameMkLst>
        </pc:graphicFrameChg>
        <pc:picChg chg="mod">
          <ac:chgData name="Mubina Asaria" userId="29605698-f7e7-4ed2-ae96-05f5c5209fa8" providerId="ADAL" clId="{CB1F3EEB-7BC5-4E83-8617-B006AA3503F1}" dt="2026-09-22T15:07:01.856" v="5904" actId="1076"/>
          <ac:picMkLst>
            <pc:docMk/>
            <pc:sldMk cId="1333723202" sldId="2776"/>
            <ac:picMk id="4" creationId="{02978B77-8012-7798-24F6-48A824A7EAFE}"/>
          </ac:picMkLst>
        </pc:picChg>
        <pc:picChg chg="mod">
          <ac:chgData name="Mubina Asaria" userId="29605698-f7e7-4ed2-ae96-05f5c5209fa8" providerId="ADAL" clId="{CB1F3EEB-7BC5-4E83-8617-B006AA3503F1}" dt="2026-09-22T15:07:22.755" v="5905" actId="1076"/>
          <ac:picMkLst>
            <pc:docMk/>
            <pc:sldMk cId="1333723202" sldId="2776"/>
            <ac:picMk id="5" creationId="{835A8751-C278-F8C5-0BEB-350B3271F824}"/>
          </ac:picMkLst>
        </pc:picChg>
        <pc:picChg chg="mod">
          <ac:chgData name="Mubina Asaria" userId="29605698-f7e7-4ed2-ae96-05f5c5209fa8" providerId="ADAL" clId="{CB1F3EEB-7BC5-4E83-8617-B006AA3503F1}" dt="2026-09-22T14:51:09.239" v="5707" actId="1076"/>
          <ac:picMkLst>
            <pc:docMk/>
            <pc:sldMk cId="1333723202" sldId="2776"/>
            <ac:picMk id="14" creationId="{65EF01F6-0C12-B4B7-DF75-CFD5E96FDAAD}"/>
          </ac:picMkLst>
        </pc:picChg>
      </pc:sldChg>
      <pc:sldChg chg="modSp mod">
        <pc:chgData name="Mubina Asaria" userId="29605698-f7e7-4ed2-ae96-05f5c5209fa8" providerId="ADAL" clId="{CB1F3EEB-7BC5-4E83-8617-B006AA3503F1}" dt="2026-09-29T12:39:05.311" v="11916" actId="403"/>
        <pc:sldMkLst>
          <pc:docMk/>
          <pc:sldMk cId="563794957" sldId="2777"/>
        </pc:sldMkLst>
        <pc:spChg chg="mod">
          <ac:chgData name="Mubina Asaria" userId="29605698-f7e7-4ed2-ae96-05f5c5209fa8" providerId="ADAL" clId="{CB1F3EEB-7BC5-4E83-8617-B006AA3503F1}" dt="2026-09-29T12:39:05.311" v="11916" actId="403"/>
          <ac:spMkLst>
            <pc:docMk/>
            <pc:sldMk cId="563794957" sldId="2777"/>
            <ac:spMk id="2" creationId="{6F76F05B-A00F-620A-46F9-B521EF7DD906}"/>
          </ac:spMkLst>
        </pc:spChg>
        <pc:spChg chg="mod">
          <ac:chgData name="Mubina Asaria" userId="29605698-f7e7-4ed2-ae96-05f5c5209fa8" providerId="ADAL" clId="{CB1F3EEB-7BC5-4E83-8617-B006AA3503F1}" dt="2026-09-23T11:20:28.829" v="6471" actId="20577"/>
          <ac:spMkLst>
            <pc:docMk/>
            <pc:sldMk cId="563794957" sldId="2777"/>
            <ac:spMk id="9" creationId="{1E2B5070-B0F7-995F-90A2-C82C005FCDD9}"/>
          </ac:spMkLst>
        </pc:spChg>
      </pc:sldChg>
      <pc:sldChg chg="modSp mod">
        <pc:chgData name="Mubina Asaria" userId="29605698-f7e7-4ed2-ae96-05f5c5209fa8" providerId="ADAL" clId="{CB1F3EEB-7BC5-4E83-8617-B006AA3503F1}" dt="2026-09-29T12:29:02.462" v="11851" actId="1076"/>
        <pc:sldMkLst>
          <pc:docMk/>
          <pc:sldMk cId="1187905155" sldId="2778"/>
        </pc:sldMkLst>
        <pc:spChg chg="mod">
          <ac:chgData name="Mubina Asaria" userId="29605698-f7e7-4ed2-ae96-05f5c5209fa8" providerId="ADAL" clId="{CB1F3EEB-7BC5-4E83-8617-B006AA3503F1}" dt="2026-09-29T12:29:02.462" v="11851" actId="1076"/>
          <ac:spMkLst>
            <pc:docMk/>
            <pc:sldMk cId="1187905155" sldId="2778"/>
            <ac:spMk id="3" creationId="{2D390320-6A05-0568-595A-C758BEBE9837}"/>
          </ac:spMkLst>
        </pc:spChg>
        <pc:picChg chg="mod">
          <ac:chgData name="Mubina Asaria" userId="29605698-f7e7-4ed2-ae96-05f5c5209fa8" providerId="ADAL" clId="{CB1F3EEB-7BC5-4E83-8617-B006AA3503F1}" dt="2026-09-08T15:41:38.229" v="790" actId="1076"/>
          <ac:picMkLst>
            <pc:docMk/>
            <pc:sldMk cId="1187905155" sldId="2778"/>
            <ac:picMk id="6" creationId="{21471020-91D9-B8EC-4E8E-5B38B3D6ED35}"/>
          </ac:picMkLst>
        </pc:picChg>
        <pc:picChg chg="mod">
          <ac:chgData name="Mubina Asaria" userId="29605698-f7e7-4ed2-ae96-05f5c5209fa8" providerId="ADAL" clId="{CB1F3EEB-7BC5-4E83-8617-B006AA3503F1}" dt="2026-09-08T12:43:04.850" v="211" actId="1076"/>
          <ac:picMkLst>
            <pc:docMk/>
            <pc:sldMk cId="1187905155" sldId="2778"/>
            <ac:picMk id="8" creationId="{7B4C5FB5-0A46-1792-5709-6BEA72F19EC9}"/>
          </ac:picMkLst>
        </pc:picChg>
        <pc:picChg chg="mod">
          <ac:chgData name="Mubina Asaria" userId="29605698-f7e7-4ed2-ae96-05f5c5209fa8" providerId="ADAL" clId="{CB1F3EEB-7BC5-4E83-8617-B006AA3503F1}" dt="2026-09-08T15:41:50.228" v="791" actId="1076"/>
          <ac:picMkLst>
            <pc:docMk/>
            <pc:sldMk cId="1187905155" sldId="2778"/>
            <ac:picMk id="13" creationId="{F7912B96-9215-E1B0-6F6D-40E90E09E3A8}"/>
          </ac:picMkLst>
        </pc:picChg>
      </pc:sldChg>
      <pc:sldChg chg="addSp modSp">
        <pc:chgData name="Mubina Asaria" userId="29605698-f7e7-4ed2-ae96-05f5c5209fa8" providerId="ADAL" clId="{CB1F3EEB-7BC5-4E83-8617-B006AA3503F1}" dt="2026-09-21T10:49:10.835" v="2583"/>
        <pc:sldMkLst>
          <pc:docMk/>
          <pc:sldMk cId="2208810001" sldId="2779"/>
        </pc:sldMkLst>
      </pc:sldChg>
      <pc:sldChg chg="addSp delSp modSp mod modNotesTx">
        <pc:chgData name="Mubina Asaria" userId="29605698-f7e7-4ed2-ae96-05f5c5209fa8" providerId="ADAL" clId="{CB1F3EEB-7BC5-4E83-8617-B006AA3503F1}" dt="2026-09-29T12:31:48.648" v="11872" actId="1076"/>
        <pc:sldMkLst>
          <pc:docMk/>
          <pc:sldMk cId="2959750704" sldId="2780"/>
        </pc:sldMkLst>
        <pc:spChg chg="mod">
          <ac:chgData name="Mubina Asaria" userId="29605698-f7e7-4ed2-ae96-05f5c5209fa8" providerId="ADAL" clId="{CB1F3EEB-7BC5-4E83-8617-B006AA3503F1}" dt="2026-09-16T09:19:13.881" v="1494" actId="14100"/>
          <ac:spMkLst>
            <pc:docMk/>
            <pc:sldMk cId="2959750704" sldId="2780"/>
            <ac:spMk id="3" creationId="{32E19D40-A6FC-6121-2D04-AFE6EC9265DE}"/>
          </ac:spMkLst>
        </pc:spChg>
        <pc:spChg chg="mod">
          <ac:chgData name="Mubina Asaria" userId="29605698-f7e7-4ed2-ae96-05f5c5209fa8" providerId="ADAL" clId="{CB1F3EEB-7BC5-4E83-8617-B006AA3503F1}" dt="2026-09-16T09:17:50.946" v="1478" actId="14100"/>
          <ac:spMkLst>
            <pc:docMk/>
            <pc:sldMk cId="2959750704" sldId="2780"/>
            <ac:spMk id="4" creationId="{9DADD2C0-E6EC-CDC6-36A4-50B845574B64}"/>
          </ac:spMkLst>
        </pc:spChg>
        <pc:spChg chg="mod">
          <ac:chgData name="Mubina Asaria" userId="29605698-f7e7-4ed2-ae96-05f5c5209fa8" providerId="ADAL" clId="{CB1F3EEB-7BC5-4E83-8617-B006AA3503F1}" dt="2026-09-16T09:18:15.482" v="1483" actId="1076"/>
          <ac:spMkLst>
            <pc:docMk/>
            <pc:sldMk cId="2959750704" sldId="2780"/>
            <ac:spMk id="5" creationId="{211542FB-2399-65DC-663C-B47A83B88F7E}"/>
          </ac:spMkLst>
        </pc:spChg>
        <pc:spChg chg="mod">
          <ac:chgData name="Mubina Asaria" userId="29605698-f7e7-4ed2-ae96-05f5c5209fa8" providerId="ADAL" clId="{CB1F3EEB-7BC5-4E83-8617-B006AA3503F1}" dt="2026-09-08T14:36:12.141" v="496" actId="1076"/>
          <ac:spMkLst>
            <pc:docMk/>
            <pc:sldMk cId="2959750704" sldId="2780"/>
            <ac:spMk id="8" creationId="{AFDB8B30-384B-0BAC-F7C4-53F8A2208BCA}"/>
          </ac:spMkLst>
        </pc:spChg>
        <pc:spChg chg="add mod">
          <ac:chgData name="Mubina Asaria" userId="29605698-f7e7-4ed2-ae96-05f5c5209fa8" providerId="ADAL" clId="{CB1F3EEB-7BC5-4E83-8617-B006AA3503F1}" dt="2026-09-16T09:18:06.051" v="1481" actId="14100"/>
          <ac:spMkLst>
            <pc:docMk/>
            <pc:sldMk cId="2959750704" sldId="2780"/>
            <ac:spMk id="10" creationId="{E1F26FEA-0A80-D09F-B03B-723C4889AB97}"/>
          </ac:spMkLst>
        </pc:spChg>
        <pc:picChg chg="mod">
          <ac:chgData name="Mubina Asaria" userId="29605698-f7e7-4ed2-ae96-05f5c5209fa8" providerId="ADAL" clId="{CB1F3EEB-7BC5-4E83-8617-B006AA3503F1}" dt="2026-09-29T12:31:48.648" v="11872" actId="1076"/>
          <ac:picMkLst>
            <pc:docMk/>
            <pc:sldMk cId="2959750704" sldId="2780"/>
            <ac:picMk id="6" creationId="{94163F07-D964-994B-F15F-1393180C0D55}"/>
          </ac:picMkLst>
        </pc:picChg>
        <pc:picChg chg="mod">
          <ac:chgData name="Mubina Asaria" userId="29605698-f7e7-4ed2-ae96-05f5c5209fa8" providerId="ADAL" clId="{CB1F3EEB-7BC5-4E83-8617-B006AA3503F1}" dt="2026-09-08T14:00:19.943" v="339" actId="1076"/>
          <ac:picMkLst>
            <pc:docMk/>
            <pc:sldMk cId="2959750704" sldId="2780"/>
            <ac:picMk id="16" creationId="{B8CE5EE3-DF33-64A1-B850-F6AFF264A8E2}"/>
          </ac:picMkLst>
        </pc:picChg>
      </pc:sldChg>
      <pc:sldChg chg="addSp delSp modSp mod modNotesTx">
        <pc:chgData name="Mubina Asaria" userId="29605698-f7e7-4ed2-ae96-05f5c5209fa8" providerId="ADAL" clId="{CB1F3EEB-7BC5-4E83-8617-B006AA3503F1}" dt="2026-09-23T11:16:45.735" v="6457" actId="404"/>
        <pc:sldMkLst>
          <pc:docMk/>
          <pc:sldMk cId="3440600533" sldId="2781"/>
        </pc:sldMkLst>
        <pc:spChg chg="add mod">
          <ac:chgData name="Mubina Asaria" userId="29605698-f7e7-4ed2-ae96-05f5c5209fa8" providerId="ADAL" clId="{CB1F3EEB-7BC5-4E83-8617-B006AA3503F1}" dt="2026-09-23T11:16:45.735" v="6457" actId="404"/>
          <ac:spMkLst>
            <pc:docMk/>
            <pc:sldMk cId="3440600533" sldId="2781"/>
            <ac:spMk id="7" creationId="{B7B91886-940D-0314-3A2E-3DD983C3475F}"/>
          </ac:spMkLst>
        </pc:spChg>
        <pc:spChg chg="mod">
          <ac:chgData name="Mubina Asaria" userId="29605698-f7e7-4ed2-ae96-05f5c5209fa8" providerId="ADAL" clId="{CB1F3EEB-7BC5-4E83-8617-B006AA3503F1}" dt="2026-09-23T10:59:15.435" v="6161" actId="20577"/>
          <ac:spMkLst>
            <pc:docMk/>
            <pc:sldMk cId="3440600533" sldId="2781"/>
            <ac:spMk id="8" creationId="{2A6F4A06-0323-E276-D7BC-726CD4DFD31C}"/>
          </ac:spMkLst>
        </pc:spChg>
        <pc:picChg chg="mod">
          <ac:chgData name="Mubina Asaria" userId="29605698-f7e7-4ed2-ae96-05f5c5209fa8" providerId="ADAL" clId="{CB1F3EEB-7BC5-4E83-8617-B006AA3503F1}" dt="2026-09-23T11:15:49.203" v="6449" actId="1076"/>
          <ac:picMkLst>
            <pc:docMk/>
            <pc:sldMk cId="3440600533" sldId="2781"/>
            <ac:picMk id="5" creationId="{708FACB3-0F7D-7EDC-02C6-CC453F842EF5}"/>
          </ac:picMkLst>
        </pc:picChg>
      </pc:sldChg>
      <pc:sldChg chg="addSp delSp modSp mod modNotesTx">
        <pc:chgData name="Mubina Asaria" userId="29605698-f7e7-4ed2-ae96-05f5c5209fa8" providerId="ADAL" clId="{CB1F3EEB-7BC5-4E83-8617-B006AA3503F1}" dt="2026-09-29T12:39:48.588" v="11922" actId="14100"/>
        <pc:sldMkLst>
          <pc:docMk/>
          <pc:sldMk cId="3021614625" sldId="2782"/>
        </pc:sldMkLst>
        <pc:spChg chg="mod">
          <ac:chgData name="Mubina Asaria" userId="29605698-f7e7-4ed2-ae96-05f5c5209fa8" providerId="ADAL" clId="{CB1F3EEB-7BC5-4E83-8617-B006AA3503F1}" dt="2026-09-29T12:39:48.588" v="11922" actId="14100"/>
          <ac:spMkLst>
            <pc:docMk/>
            <pc:sldMk cId="3021614625" sldId="2782"/>
            <ac:spMk id="2" creationId="{C992CD46-0532-B1A6-BFB8-7C9BEF8899E5}"/>
          </ac:spMkLst>
        </pc:spChg>
        <pc:spChg chg="add mod">
          <ac:chgData name="Mubina Asaria" userId="29605698-f7e7-4ed2-ae96-05f5c5209fa8" providerId="ADAL" clId="{CB1F3EEB-7BC5-4E83-8617-B006AA3503F1}" dt="2026-09-29T10:17:13.135" v="11270" actId="14100"/>
          <ac:spMkLst>
            <pc:docMk/>
            <pc:sldMk cId="3021614625" sldId="2782"/>
            <ac:spMk id="4" creationId="{72E98600-F3C2-CBCB-4EE4-7A800E9EB13B}"/>
          </ac:spMkLst>
        </pc:spChg>
        <pc:spChg chg="add mod">
          <ac:chgData name="Mubina Asaria" userId="29605698-f7e7-4ed2-ae96-05f5c5209fa8" providerId="ADAL" clId="{CB1F3EEB-7BC5-4E83-8617-B006AA3503F1}" dt="2026-09-29T10:16:26.893" v="11267" actId="14100"/>
          <ac:spMkLst>
            <pc:docMk/>
            <pc:sldMk cId="3021614625" sldId="2782"/>
            <ac:spMk id="5" creationId="{F9114659-CBBC-BA5F-6A1C-633117B91E5B}"/>
          </ac:spMkLst>
        </pc:spChg>
        <pc:spChg chg="add mod">
          <ac:chgData name="Mubina Asaria" userId="29605698-f7e7-4ed2-ae96-05f5c5209fa8" providerId="ADAL" clId="{CB1F3EEB-7BC5-4E83-8617-B006AA3503F1}" dt="2026-09-29T10:17:37.406" v="11273" actId="14100"/>
          <ac:spMkLst>
            <pc:docMk/>
            <pc:sldMk cId="3021614625" sldId="2782"/>
            <ac:spMk id="8" creationId="{53129E81-60F4-420F-C507-77E07755BD6F}"/>
          </ac:spMkLst>
        </pc:spChg>
        <pc:spChg chg="add mod">
          <ac:chgData name="Mubina Asaria" userId="29605698-f7e7-4ed2-ae96-05f5c5209fa8" providerId="ADAL" clId="{CB1F3EEB-7BC5-4E83-8617-B006AA3503F1}" dt="2026-09-29T10:17:44.131" v="11274" actId="14100"/>
          <ac:spMkLst>
            <pc:docMk/>
            <pc:sldMk cId="3021614625" sldId="2782"/>
            <ac:spMk id="10" creationId="{188DA3BE-AE6D-54E7-CA13-6F51D0E9D0E5}"/>
          </ac:spMkLst>
        </pc:spChg>
        <pc:spChg chg="add mod">
          <ac:chgData name="Mubina Asaria" userId="29605698-f7e7-4ed2-ae96-05f5c5209fa8" providerId="ADAL" clId="{CB1F3EEB-7BC5-4E83-8617-B006AA3503F1}" dt="2026-09-29T10:17:48.956" v="11275" actId="14100"/>
          <ac:spMkLst>
            <pc:docMk/>
            <pc:sldMk cId="3021614625" sldId="2782"/>
            <ac:spMk id="11" creationId="{06EB3AC9-58DC-3420-230E-656D0CE94F0A}"/>
          </ac:spMkLst>
        </pc:spChg>
        <pc:spChg chg="add mod">
          <ac:chgData name="Mubina Asaria" userId="29605698-f7e7-4ed2-ae96-05f5c5209fa8" providerId="ADAL" clId="{CB1F3EEB-7BC5-4E83-8617-B006AA3503F1}" dt="2026-09-29T10:18:08.411" v="11278" actId="14100"/>
          <ac:spMkLst>
            <pc:docMk/>
            <pc:sldMk cId="3021614625" sldId="2782"/>
            <ac:spMk id="13" creationId="{E6018141-9C07-3F32-89D6-2E5CCEE7EA3E}"/>
          </ac:spMkLst>
        </pc:spChg>
        <pc:spChg chg="add mod">
          <ac:chgData name="Mubina Asaria" userId="29605698-f7e7-4ed2-ae96-05f5c5209fa8" providerId="ADAL" clId="{CB1F3EEB-7BC5-4E83-8617-B006AA3503F1}" dt="2026-09-29T10:18:29.886" v="11291" actId="1035"/>
          <ac:spMkLst>
            <pc:docMk/>
            <pc:sldMk cId="3021614625" sldId="2782"/>
            <ac:spMk id="14" creationId="{75DFE830-FF50-7404-ECFD-C7CCBE4D5603}"/>
          </ac:spMkLst>
        </pc:spChg>
        <pc:picChg chg="add mod">
          <ac:chgData name="Mubina Asaria" userId="29605698-f7e7-4ed2-ae96-05f5c5209fa8" providerId="ADAL" clId="{CB1F3EEB-7BC5-4E83-8617-B006AA3503F1}" dt="2026-09-29T10:18:37.342" v="11292" actId="1076"/>
          <ac:picMkLst>
            <pc:docMk/>
            <pc:sldMk cId="3021614625" sldId="2782"/>
            <ac:picMk id="6" creationId="{874A18F5-9A88-00F2-D831-5C277A3D466D}"/>
          </ac:picMkLst>
        </pc:picChg>
        <pc:picChg chg="mod">
          <ac:chgData name="Mubina Asaria" userId="29605698-f7e7-4ed2-ae96-05f5c5209fa8" providerId="ADAL" clId="{CB1F3EEB-7BC5-4E83-8617-B006AA3503F1}" dt="2026-09-29T10:17:28.884" v="11272" actId="1076"/>
          <ac:picMkLst>
            <pc:docMk/>
            <pc:sldMk cId="3021614625" sldId="2782"/>
            <ac:picMk id="16" creationId="{DBDF805B-178B-637D-C164-7038D5F15409}"/>
          </ac:picMkLst>
        </pc:picChg>
      </pc:sldChg>
      <pc:sldChg chg="modSp mod">
        <pc:chgData name="Mubina Asaria" userId="29605698-f7e7-4ed2-ae96-05f5c5209fa8" providerId="ADAL" clId="{CB1F3EEB-7BC5-4E83-8617-B006AA3503F1}" dt="2026-09-23T16:36:21.757" v="9764" actId="20577"/>
        <pc:sldMkLst>
          <pc:docMk/>
          <pc:sldMk cId="3695843526" sldId="2783"/>
        </pc:sldMkLst>
        <pc:spChg chg="mod">
          <ac:chgData name="Mubina Asaria" userId="29605698-f7e7-4ed2-ae96-05f5c5209fa8" providerId="ADAL" clId="{CB1F3EEB-7BC5-4E83-8617-B006AA3503F1}" dt="2026-09-23T16:36:21.757" v="9764" actId="20577"/>
          <ac:spMkLst>
            <pc:docMk/>
            <pc:sldMk cId="3695843526" sldId="2783"/>
            <ac:spMk id="2" creationId="{AF721943-9466-A625-7F82-8EB1A49D3BB9}"/>
          </ac:spMkLst>
        </pc:spChg>
        <pc:picChg chg="mod">
          <ac:chgData name="Mubina Asaria" userId="29605698-f7e7-4ed2-ae96-05f5c5209fa8" providerId="ADAL" clId="{CB1F3EEB-7BC5-4E83-8617-B006AA3503F1}" dt="2026-09-23T16:21:48.067" v="9541" actId="1076"/>
          <ac:picMkLst>
            <pc:docMk/>
            <pc:sldMk cId="3695843526" sldId="2783"/>
            <ac:picMk id="6" creationId="{8237CA70-F3B0-2598-5A89-C9F66F43A08A}"/>
          </ac:picMkLst>
        </pc:picChg>
      </pc:sldChg>
      <pc:sldChg chg="modNotesTx">
        <pc:chgData name="Mubina Asaria" userId="29605698-f7e7-4ed2-ae96-05f5c5209fa8" providerId="ADAL" clId="{CB1F3EEB-7BC5-4E83-8617-B006AA3503F1}" dt="2026-09-23T12:41:01.089" v="7507" actId="404"/>
        <pc:sldMkLst>
          <pc:docMk/>
          <pc:sldMk cId="3412377024" sldId="2784"/>
        </pc:sldMkLst>
      </pc:sldChg>
      <pc:sldChg chg="addSp delSp modSp mod modClrScheme delDesignElem chgLayout">
        <pc:chgData name="Mubina Asaria" userId="29605698-f7e7-4ed2-ae96-05f5c5209fa8" providerId="ADAL" clId="{CB1F3EEB-7BC5-4E83-8617-B006AA3503F1}" dt="2026-09-29T11:06:54.217" v="11561" actId="1076"/>
        <pc:sldMkLst>
          <pc:docMk/>
          <pc:sldMk cId="2389846498" sldId="2785"/>
        </pc:sldMkLst>
        <pc:spChg chg="mod ord">
          <ac:chgData name="Mubina Asaria" userId="29605698-f7e7-4ed2-ae96-05f5c5209fa8" providerId="ADAL" clId="{CB1F3EEB-7BC5-4E83-8617-B006AA3503F1}" dt="2026-09-29T11:05:27.404" v="11548" actId="1076"/>
          <ac:spMkLst>
            <pc:docMk/>
            <pc:sldMk cId="2389846498" sldId="2785"/>
            <ac:spMk id="2" creationId="{577255F2-439C-4CF0-A1F2-DA4393011AFE}"/>
          </ac:spMkLst>
        </pc:spChg>
        <pc:spChg chg="mod ord">
          <ac:chgData name="Mubina Asaria" userId="29605698-f7e7-4ed2-ae96-05f5c5209fa8" providerId="ADAL" clId="{CB1F3EEB-7BC5-4E83-8617-B006AA3503F1}" dt="2026-09-29T11:06:19.771" v="11560" actId="1038"/>
          <ac:spMkLst>
            <pc:docMk/>
            <pc:sldMk cId="2389846498" sldId="2785"/>
            <ac:spMk id="3" creationId="{255D6D2B-2F39-4641-8BC5-0B163A8C5A42}"/>
          </ac:spMkLst>
        </pc:spChg>
        <pc:picChg chg="add mod">
          <ac:chgData name="Mubina Asaria" userId="29605698-f7e7-4ed2-ae96-05f5c5209fa8" providerId="ADAL" clId="{CB1F3EEB-7BC5-4E83-8617-B006AA3503F1}" dt="2026-09-29T11:05:38.617" v="11549" actId="1076"/>
          <ac:picMkLst>
            <pc:docMk/>
            <pc:sldMk cId="2389846498" sldId="2785"/>
            <ac:picMk id="4" creationId="{D0345A27-0292-C31B-8B6E-8DA14613D933}"/>
          </ac:picMkLst>
        </pc:picChg>
        <pc:picChg chg="add mod">
          <ac:chgData name="Mubina Asaria" userId="29605698-f7e7-4ed2-ae96-05f5c5209fa8" providerId="ADAL" clId="{CB1F3EEB-7BC5-4E83-8617-B006AA3503F1}" dt="2026-09-29T11:06:54.217" v="11561" actId="1076"/>
          <ac:picMkLst>
            <pc:docMk/>
            <pc:sldMk cId="2389846498" sldId="2785"/>
            <ac:picMk id="5" creationId="{40548F51-67FE-A89C-9B6A-7229CF343C83}"/>
          </ac:picMkLst>
        </pc:picChg>
        <pc:picChg chg="mod">
          <ac:chgData name="Mubina Asaria" userId="29605698-f7e7-4ed2-ae96-05f5c5209fa8" providerId="ADAL" clId="{CB1F3EEB-7BC5-4E83-8617-B006AA3503F1}" dt="2026-09-29T11:03:18.126" v="11513" actId="14100"/>
          <ac:picMkLst>
            <pc:docMk/>
            <pc:sldMk cId="2389846498" sldId="2785"/>
            <ac:picMk id="39" creationId="{A6B7D8FC-84F9-454D-BFA7-ED2ABD167B57}"/>
          </ac:picMkLst>
        </pc:picChg>
        <pc:picChg chg="mod">
          <ac:chgData name="Mubina Asaria" userId="29605698-f7e7-4ed2-ae96-05f5c5209fa8" providerId="ADAL" clId="{CB1F3EEB-7BC5-4E83-8617-B006AA3503F1}" dt="2026-09-29T11:05:17.851" v="11546" actId="1076"/>
          <ac:picMkLst>
            <pc:docMk/>
            <pc:sldMk cId="2389846498" sldId="2785"/>
            <ac:picMk id="2050" creationId="{8B9B992C-F477-4D7F-BB9D-CBB2E5CA55B2}"/>
          </ac:picMkLst>
        </pc:picChg>
      </pc:sldChg>
      <pc:sldChg chg="modSp mod">
        <pc:chgData name="Mubina Asaria" userId="29605698-f7e7-4ed2-ae96-05f5c5209fa8" providerId="ADAL" clId="{CB1F3EEB-7BC5-4E83-8617-B006AA3503F1}" dt="2026-09-21T12:24:10.273" v="3335" actId="207"/>
        <pc:sldMkLst>
          <pc:docMk/>
          <pc:sldMk cId="1675885825" sldId="2787"/>
        </pc:sldMkLst>
        <pc:graphicFrameChg chg="mod modGraphic">
          <ac:chgData name="Mubina Asaria" userId="29605698-f7e7-4ed2-ae96-05f5c5209fa8" providerId="ADAL" clId="{CB1F3EEB-7BC5-4E83-8617-B006AA3503F1}" dt="2026-09-21T12:24:10.273" v="3335" actId="207"/>
          <ac:graphicFrameMkLst>
            <pc:docMk/>
            <pc:sldMk cId="1675885825" sldId="2787"/>
            <ac:graphicFrameMk id="12" creationId="{2398562D-189D-846F-34B5-C17D33ED18D7}"/>
          </ac:graphicFrameMkLst>
        </pc:graphicFrameChg>
        <pc:picChg chg="mod">
          <ac:chgData name="Mubina Asaria" userId="29605698-f7e7-4ed2-ae96-05f5c5209fa8" providerId="ADAL" clId="{CB1F3EEB-7BC5-4E83-8617-B006AA3503F1}" dt="2026-09-16T13:22:06.975" v="2505" actId="14100"/>
          <ac:picMkLst>
            <pc:docMk/>
            <pc:sldMk cId="1675885825" sldId="2787"/>
            <ac:picMk id="15" creationId="{3A886D3C-5D44-C25B-C2AB-DBC2095561A3}"/>
          </ac:picMkLst>
        </pc:picChg>
      </pc:sldChg>
      <pc:sldChg chg="modNotesTx">
        <pc:chgData name="Mubina Asaria" userId="29605698-f7e7-4ed2-ae96-05f5c5209fa8" providerId="ADAL" clId="{CB1F3EEB-7BC5-4E83-8617-B006AA3503F1}" dt="2026-09-29T09:22:28.941" v="10186" actId="20577"/>
        <pc:sldMkLst>
          <pc:docMk/>
          <pc:sldMk cId="430097344" sldId="2788"/>
        </pc:sldMkLst>
      </pc:sldChg>
      <pc:sldChg chg="modSp mod">
        <pc:chgData name="Mubina Asaria" userId="29605698-f7e7-4ed2-ae96-05f5c5209fa8" providerId="ADAL" clId="{CB1F3EEB-7BC5-4E83-8617-B006AA3503F1}" dt="2026-09-23T13:21:33.391" v="8101" actId="20577"/>
        <pc:sldMkLst>
          <pc:docMk/>
          <pc:sldMk cId="3556281611" sldId="2789"/>
        </pc:sldMkLst>
        <pc:spChg chg="mod">
          <ac:chgData name="Mubina Asaria" userId="29605698-f7e7-4ed2-ae96-05f5c5209fa8" providerId="ADAL" clId="{CB1F3EEB-7BC5-4E83-8617-B006AA3503F1}" dt="2026-09-23T13:21:33.391" v="8101" actId="20577"/>
          <ac:spMkLst>
            <pc:docMk/>
            <pc:sldMk cId="3556281611" sldId="2789"/>
            <ac:spMk id="6" creationId="{505B3252-626B-8B16-6673-C0F3027A6BF7}"/>
          </ac:spMkLst>
        </pc:spChg>
      </pc:sldChg>
      <pc:sldChg chg="modSp mod modNotesTx">
        <pc:chgData name="Mubina Asaria" userId="29605698-f7e7-4ed2-ae96-05f5c5209fa8" providerId="ADAL" clId="{CB1F3EEB-7BC5-4E83-8617-B006AA3503F1}" dt="2026-09-29T12:26:45.664" v="11838" actId="1076"/>
        <pc:sldMkLst>
          <pc:docMk/>
          <pc:sldMk cId="559660744" sldId="2792"/>
        </pc:sldMkLst>
        <pc:spChg chg="mod">
          <ac:chgData name="Mubina Asaria" userId="29605698-f7e7-4ed2-ae96-05f5c5209fa8" providerId="ADAL" clId="{CB1F3EEB-7BC5-4E83-8617-B006AA3503F1}" dt="2026-09-29T12:26:45.664" v="11838" actId="1076"/>
          <ac:spMkLst>
            <pc:docMk/>
            <pc:sldMk cId="559660744" sldId="2792"/>
            <ac:spMk id="8" creationId="{90BF4EAE-9757-5636-0EA2-15C20D7B86C4}"/>
          </ac:spMkLst>
        </pc:spChg>
        <pc:spChg chg="mod">
          <ac:chgData name="Mubina Asaria" userId="29605698-f7e7-4ed2-ae96-05f5c5209fa8" providerId="ADAL" clId="{CB1F3EEB-7BC5-4E83-8617-B006AA3503F1}" dt="2026-09-29T12:25:57.815" v="11829" actId="14100"/>
          <ac:spMkLst>
            <pc:docMk/>
            <pc:sldMk cId="559660744" sldId="2792"/>
            <ac:spMk id="9" creationId="{73415971-83EE-4152-FBE4-1D58F780FAD8}"/>
          </ac:spMkLst>
        </pc:spChg>
        <pc:spChg chg="mod">
          <ac:chgData name="Mubina Asaria" userId="29605698-f7e7-4ed2-ae96-05f5c5209fa8" providerId="ADAL" clId="{CB1F3EEB-7BC5-4E83-8617-B006AA3503F1}" dt="2026-09-29T12:26:42.492" v="11837" actId="1076"/>
          <ac:spMkLst>
            <pc:docMk/>
            <pc:sldMk cId="559660744" sldId="2792"/>
            <ac:spMk id="15" creationId="{E6D5C256-9613-081C-5628-1BE52AEEC656}"/>
          </ac:spMkLst>
        </pc:spChg>
        <pc:spChg chg="mod">
          <ac:chgData name="Mubina Asaria" userId="29605698-f7e7-4ed2-ae96-05f5c5209fa8" providerId="ADAL" clId="{CB1F3EEB-7BC5-4E83-8617-B006AA3503F1}" dt="2026-09-29T12:26:12.423" v="11831" actId="1076"/>
          <ac:spMkLst>
            <pc:docMk/>
            <pc:sldMk cId="559660744" sldId="2792"/>
            <ac:spMk id="16" creationId="{C9E58EA4-AC51-7C52-400A-64B6F07A4671}"/>
          </ac:spMkLst>
        </pc:spChg>
        <pc:spChg chg="mod">
          <ac:chgData name="Mubina Asaria" userId="29605698-f7e7-4ed2-ae96-05f5c5209fa8" providerId="ADAL" clId="{CB1F3EEB-7BC5-4E83-8617-B006AA3503F1}" dt="2026-09-29T12:26:21.876" v="11833" actId="1076"/>
          <ac:spMkLst>
            <pc:docMk/>
            <pc:sldMk cId="559660744" sldId="2792"/>
            <ac:spMk id="17" creationId="{F6768FDF-CFF3-1636-2FBD-10BA75A9EB6D}"/>
          </ac:spMkLst>
        </pc:spChg>
        <pc:picChg chg="mod">
          <ac:chgData name="Mubina Asaria" userId="29605698-f7e7-4ed2-ae96-05f5c5209fa8" providerId="ADAL" clId="{CB1F3EEB-7BC5-4E83-8617-B006AA3503F1}" dt="2026-09-08T16:14:10.564" v="815" actId="1440"/>
          <ac:picMkLst>
            <pc:docMk/>
            <pc:sldMk cId="559660744" sldId="2792"/>
            <ac:picMk id="2" creationId="{63C176BA-4475-C9EE-1615-5AAC47B5AD86}"/>
          </ac:picMkLst>
        </pc:picChg>
      </pc:sldChg>
      <pc:sldChg chg="modSp mod modNotesTx">
        <pc:chgData name="Mubina Asaria" userId="29605698-f7e7-4ed2-ae96-05f5c5209fa8" providerId="ADAL" clId="{CB1F3EEB-7BC5-4E83-8617-B006AA3503F1}" dt="2026-09-29T15:05:39.837" v="12395" actId="20577"/>
        <pc:sldMkLst>
          <pc:docMk/>
          <pc:sldMk cId="2543560545" sldId="2793"/>
        </pc:sldMkLst>
        <pc:spChg chg="mod">
          <ac:chgData name="Mubina Asaria" userId="29605698-f7e7-4ed2-ae96-05f5c5209fa8" providerId="ADAL" clId="{CB1F3EEB-7BC5-4E83-8617-B006AA3503F1}" dt="2026-09-29T12:27:51.035" v="11846" actId="2711"/>
          <ac:spMkLst>
            <pc:docMk/>
            <pc:sldMk cId="2543560545" sldId="2793"/>
            <ac:spMk id="16" creationId="{A470B159-65A2-9698-642C-D038F3827EAF}"/>
          </ac:spMkLst>
        </pc:spChg>
        <pc:picChg chg="mod">
          <ac:chgData name="Mubina Asaria" userId="29605698-f7e7-4ed2-ae96-05f5c5209fa8" providerId="ADAL" clId="{CB1F3EEB-7BC5-4E83-8617-B006AA3503F1}" dt="2026-09-08T14:18:17.130" v="431" actId="1076"/>
          <ac:picMkLst>
            <pc:docMk/>
            <pc:sldMk cId="2543560545" sldId="2793"/>
            <ac:picMk id="1026" creationId="{D11ADA7B-EE6F-2226-25F1-49D3731A7A85}"/>
          </ac:picMkLst>
        </pc:picChg>
      </pc:sldChg>
      <pc:sldChg chg="modSp mod">
        <pc:chgData name="Mubina Asaria" userId="29605698-f7e7-4ed2-ae96-05f5c5209fa8" providerId="ADAL" clId="{CB1F3EEB-7BC5-4E83-8617-B006AA3503F1}" dt="2026-09-29T12:28:19.894" v="11849" actId="1076"/>
        <pc:sldMkLst>
          <pc:docMk/>
          <pc:sldMk cId="1487940606" sldId="2794"/>
        </pc:sldMkLst>
        <pc:spChg chg="mod">
          <ac:chgData name="Mubina Asaria" userId="29605698-f7e7-4ed2-ae96-05f5c5209fa8" providerId="ADAL" clId="{CB1F3EEB-7BC5-4E83-8617-B006AA3503F1}" dt="2026-09-16T10:21:39.519" v="1807" actId="113"/>
          <ac:spMkLst>
            <pc:docMk/>
            <pc:sldMk cId="1487940606" sldId="2794"/>
            <ac:spMk id="3" creationId="{30B3B5CF-DE02-8532-C9A4-74233967D71A}"/>
          </ac:spMkLst>
        </pc:spChg>
        <pc:spChg chg="mod">
          <ac:chgData name="Mubina Asaria" userId="29605698-f7e7-4ed2-ae96-05f5c5209fa8" providerId="ADAL" clId="{CB1F3EEB-7BC5-4E83-8617-B006AA3503F1}" dt="2026-09-29T12:28:06.838" v="11847" actId="403"/>
          <ac:spMkLst>
            <pc:docMk/>
            <pc:sldMk cId="1487940606" sldId="2794"/>
            <ac:spMk id="4" creationId="{6CE9469C-8847-09BC-95C5-336D72C4D513}"/>
          </ac:spMkLst>
        </pc:spChg>
        <pc:picChg chg="mod">
          <ac:chgData name="Mubina Asaria" userId="29605698-f7e7-4ed2-ae96-05f5c5209fa8" providerId="ADAL" clId="{CB1F3EEB-7BC5-4E83-8617-B006AA3503F1}" dt="2026-09-29T12:28:19.894" v="11849" actId="1076"/>
          <ac:picMkLst>
            <pc:docMk/>
            <pc:sldMk cId="1487940606" sldId="2794"/>
            <ac:picMk id="2" creationId="{151074C4-0B2C-BB2F-1FCC-F3F4D4ACB9F1}"/>
          </ac:picMkLst>
        </pc:picChg>
        <pc:picChg chg="mod">
          <ac:chgData name="Mubina Asaria" userId="29605698-f7e7-4ed2-ae96-05f5c5209fa8" providerId="ADAL" clId="{CB1F3EEB-7BC5-4E83-8617-B006AA3503F1}" dt="2026-09-08T11:42:20.031" v="155" actId="1076"/>
          <ac:picMkLst>
            <pc:docMk/>
            <pc:sldMk cId="1487940606" sldId="2794"/>
            <ac:picMk id="12" creationId="{1A1D0C26-2B00-1EB9-A9B0-4998FC1E16EF}"/>
          </ac:picMkLst>
        </pc:picChg>
        <pc:picChg chg="mod">
          <ac:chgData name="Mubina Asaria" userId="29605698-f7e7-4ed2-ae96-05f5c5209fa8" providerId="ADAL" clId="{CB1F3EEB-7BC5-4E83-8617-B006AA3503F1}" dt="2026-09-08T14:19:08.506" v="450" actId="688"/>
          <ac:picMkLst>
            <pc:docMk/>
            <pc:sldMk cId="1487940606" sldId="2794"/>
            <ac:picMk id="13" creationId="{EB6E5846-8640-B6DF-3843-38CA21FC064E}"/>
          </ac:picMkLst>
        </pc:picChg>
      </pc:sldChg>
      <pc:sldChg chg="modSp mod">
        <pc:chgData name="Mubina Asaria" userId="29605698-f7e7-4ed2-ae96-05f5c5209fa8" providerId="ADAL" clId="{CB1F3EEB-7BC5-4E83-8617-B006AA3503F1}" dt="2026-09-29T12:20:49.117" v="11805" actId="1076"/>
        <pc:sldMkLst>
          <pc:docMk/>
          <pc:sldMk cId="3182083640" sldId="2795"/>
        </pc:sldMkLst>
        <pc:spChg chg="mod">
          <ac:chgData name="Mubina Asaria" userId="29605698-f7e7-4ed2-ae96-05f5c5209fa8" providerId="ADAL" clId="{CB1F3EEB-7BC5-4E83-8617-B006AA3503F1}" dt="2026-09-29T12:20:27.103" v="11802" actId="403"/>
          <ac:spMkLst>
            <pc:docMk/>
            <pc:sldMk cId="3182083640" sldId="2795"/>
            <ac:spMk id="4" creationId="{899DBC98-8182-C348-AA41-CC574B2D7EE4}"/>
          </ac:spMkLst>
        </pc:spChg>
        <pc:picChg chg="mod">
          <ac:chgData name="Mubina Asaria" userId="29605698-f7e7-4ed2-ae96-05f5c5209fa8" providerId="ADAL" clId="{CB1F3EEB-7BC5-4E83-8617-B006AA3503F1}" dt="2026-09-29T12:20:41.554" v="11803" actId="1076"/>
          <ac:picMkLst>
            <pc:docMk/>
            <pc:sldMk cId="3182083640" sldId="2795"/>
            <ac:picMk id="3" creationId="{FA203A61-C017-F0F5-46E4-02BEDB7A408F}"/>
          </ac:picMkLst>
        </pc:picChg>
        <pc:picChg chg="mod">
          <ac:chgData name="Mubina Asaria" userId="29605698-f7e7-4ed2-ae96-05f5c5209fa8" providerId="ADAL" clId="{CB1F3EEB-7BC5-4E83-8617-B006AA3503F1}" dt="2026-09-29T12:20:49.117" v="11805" actId="1076"/>
          <ac:picMkLst>
            <pc:docMk/>
            <pc:sldMk cId="3182083640" sldId="2795"/>
            <ac:picMk id="7" creationId="{502E7CD0-C3F9-7A13-FD15-88E48BE0AC4E}"/>
          </ac:picMkLst>
        </pc:picChg>
      </pc:sldChg>
      <pc:sldChg chg="addSp delSp modSp mod modNotesTx">
        <pc:chgData name="Mubina Asaria" userId="29605698-f7e7-4ed2-ae96-05f5c5209fa8" providerId="ADAL" clId="{CB1F3EEB-7BC5-4E83-8617-B006AA3503F1}" dt="2026-09-29T15:06:28.319" v="12396" actId="948"/>
        <pc:sldMkLst>
          <pc:docMk/>
          <pc:sldMk cId="1170328321" sldId="2796"/>
        </pc:sldMkLst>
        <pc:spChg chg="mod">
          <ac:chgData name="Mubina Asaria" userId="29605698-f7e7-4ed2-ae96-05f5c5209fa8" providerId="ADAL" clId="{CB1F3EEB-7BC5-4E83-8617-B006AA3503F1}" dt="2026-09-08T15:34:56.278" v="777" actId="1076"/>
          <ac:spMkLst>
            <pc:docMk/>
            <pc:sldMk cId="1170328321" sldId="2796"/>
            <ac:spMk id="3" creationId="{2E9DAF4F-C2F9-C0A3-68FB-919A955FFCA7}"/>
          </ac:spMkLst>
        </pc:spChg>
        <pc:spChg chg="mod">
          <ac:chgData name="Mubina Asaria" userId="29605698-f7e7-4ed2-ae96-05f5c5209fa8" providerId="ADAL" clId="{CB1F3EEB-7BC5-4E83-8617-B006AA3503F1}" dt="2026-09-29T12:31:00.422" v="11871" actId="1076"/>
          <ac:spMkLst>
            <pc:docMk/>
            <pc:sldMk cId="1170328321" sldId="2796"/>
            <ac:spMk id="5" creationId="{5AFA75A6-843C-2051-3912-0092806AE15D}"/>
          </ac:spMkLst>
        </pc:spChg>
        <pc:graphicFrameChg chg="mod modGraphic">
          <ac:chgData name="Mubina Asaria" userId="29605698-f7e7-4ed2-ae96-05f5c5209fa8" providerId="ADAL" clId="{CB1F3EEB-7BC5-4E83-8617-B006AA3503F1}" dt="2026-09-29T12:30:06.048" v="11863" actId="14734"/>
          <ac:graphicFrameMkLst>
            <pc:docMk/>
            <pc:sldMk cId="1170328321" sldId="2796"/>
            <ac:graphicFrameMk id="2" creationId="{92B77D8F-2605-6926-7469-938741CE922D}"/>
          </ac:graphicFrameMkLst>
        </pc:graphicFrameChg>
        <pc:picChg chg="mod">
          <ac:chgData name="Mubina Asaria" userId="29605698-f7e7-4ed2-ae96-05f5c5209fa8" providerId="ADAL" clId="{CB1F3EEB-7BC5-4E83-8617-B006AA3503F1}" dt="2026-09-29T12:30:35.366" v="11868" actId="1076"/>
          <ac:picMkLst>
            <pc:docMk/>
            <pc:sldMk cId="1170328321" sldId="2796"/>
            <ac:picMk id="6" creationId="{0C0B659C-5583-DE9F-4E02-AC78495CADEB}"/>
          </ac:picMkLst>
        </pc:picChg>
        <pc:picChg chg="add mod">
          <ac:chgData name="Mubina Asaria" userId="29605698-f7e7-4ed2-ae96-05f5c5209fa8" providerId="ADAL" clId="{CB1F3EEB-7BC5-4E83-8617-B006AA3503F1}" dt="2026-09-29T12:30:23.755" v="11866" actId="1076"/>
          <ac:picMkLst>
            <pc:docMk/>
            <pc:sldMk cId="1170328321" sldId="2796"/>
            <ac:picMk id="7" creationId="{9B324523-B5E7-4543-AAAD-F745B2852BF1}"/>
          </ac:picMkLst>
        </pc:picChg>
        <pc:picChg chg="add mod">
          <ac:chgData name="Mubina Asaria" userId="29605698-f7e7-4ed2-ae96-05f5c5209fa8" providerId="ADAL" clId="{CB1F3EEB-7BC5-4E83-8617-B006AA3503F1}" dt="2026-09-29T12:30:54.507" v="11870" actId="1076"/>
          <ac:picMkLst>
            <pc:docMk/>
            <pc:sldMk cId="1170328321" sldId="2796"/>
            <ac:picMk id="8" creationId="{A6871F6B-1ADB-A4F1-7803-A31C7B007E2A}"/>
          </ac:picMkLst>
        </pc:picChg>
        <pc:picChg chg="add mod ord">
          <ac:chgData name="Mubina Asaria" userId="29605698-f7e7-4ed2-ae96-05f5c5209fa8" providerId="ADAL" clId="{CB1F3EEB-7BC5-4E83-8617-B006AA3503F1}" dt="2026-09-29T12:30:17.841" v="11865" actId="14100"/>
          <ac:picMkLst>
            <pc:docMk/>
            <pc:sldMk cId="1170328321" sldId="2796"/>
            <ac:picMk id="10" creationId="{CD6367C2-C4D3-4B6B-9F4B-5F5D4F1DB9C4}"/>
          </ac:picMkLst>
        </pc:picChg>
      </pc:sldChg>
      <pc:sldChg chg="addSp delSp modSp add mod modNotesTx">
        <pc:chgData name="Mubina Asaria" userId="29605698-f7e7-4ed2-ae96-05f5c5209fa8" providerId="ADAL" clId="{CB1F3EEB-7BC5-4E83-8617-B006AA3503F1}" dt="2026-09-29T15:08:47.176" v="12421" actId="20577"/>
        <pc:sldMkLst>
          <pc:docMk/>
          <pc:sldMk cId="1445268197" sldId="2797"/>
        </pc:sldMkLst>
        <pc:spChg chg="mod">
          <ac:chgData name="Mubina Asaria" userId="29605698-f7e7-4ed2-ae96-05f5c5209fa8" providerId="ADAL" clId="{CB1F3EEB-7BC5-4E83-8617-B006AA3503F1}" dt="2026-09-16T13:17:16.388" v="2489" actId="20577"/>
          <ac:spMkLst>
            <pc:docMk/>
            <pc:sldMk cId="1445268197" sldId="2797"/>
            <ac:spMk id="2" creationId="{63F8160F-1088-14F0-8B67-AE5CEA4D3448}"/>
          </ac:spMkLst>
        </pc:spChg>
        <pc:spChg chg="add mod">
          <ac:chgData name="Mubina Asaria" userId="29605698-f7e7-4ed2-ae96-05f5c5209fa8" providerId="ADAL" clId="{CB1F3EEB-7BC5-4E83-8617-B006AA3503F1}" dt="2026-09-16T09:13:35.138" v="1425" actId="403"/>
          <ac:spMkLst>
            <pc:docMk/>
            <pc:sldMk cId="1445268197" sldId="2797"/>
            <ac:spMk id="9" creationId="{680895C1-7D0C-8358-1A13-D1F1FDAB3F20}"/>
          </ac:spMkLst>
        </pc:spChg>
        <pc:spChg chg="add mod">
          <ac:chgData name="Mubina Asaria" userId="29605698-f7e7-4ed2-ae96-05f5c5209fa8" providerId="ADAL" clId="{CB1F3EEB-7BC5-4E83-8617-B006AA3503F1}" dt="2026-09-16T09:14:50.241" v="1437" actId="1076"/>
          <ac:spMkLst>
            <pc:docMk/>
            <pc:sldMk cId="1445268197" sldId="2797"/>
            <ac:spMk id="10" creationId="{6020157C-6313-43B3-4714-53461397710E}"/>
          </ac:spMkLst>
        </pc:spChg>
        <pc:spChg chg="mod">
          <ac:chgData name="Mubina Asaria" userId="29605698-f7e7-4ed2-ae96-05f5c5209fa8" providerId="ADAL" clId="{CB1F3EEB-7BC5-4E83-8617-B006AA3503F1}" dt="2026-09-16T08:59:09.234" v="1337" actId="1076"/>
          <ac:spMkLst>
            <pc:docMk/>
            <pc:sldMk cId="1445268197" sldId="2797"/>
            <ac:spMk id="12" creationId="{D61359B6-A485-91B5-4954-1B13527FBC96}"/>
          </ac:spMkLst>
        </pc:spChg>
        <pc:spChg chg="add mod">
          <ac:chgData name="Mubina Asaria" userId="29605698-f7e7-4ed2-ae96-05f5c5209fa8" providerId="ADAL" clId="{CB1F3EEB-7BC5-4E83-8617-B006AA3503F1}" dt="2026-09-16T09:15:27.077" v="1444" actId="1076"/>
          <ac:spMkLst>
            <pc:docMk/>
            <pc:sldMk cId="1445268197" sldId="2797"/>
            <ac:spMk id="15" creationId="{1C3C71FE-D32B-11E2-9908-D884CB739031}"/>
          </ac:spMkLst>
        </pc:spChg>
        <pc:spChg chg="add mod">
          <ac:chgData name="Mubina Asaria" userId="29605698-f7e7-4ed2-ae96-05f5c5209fa8" providerId="ADAL" clId="{CB1F3EEB-7BC5-4E83-8617-B006AA3503F1}" dt="2026-09-16T09:16:02.821" v="1454" actId="1076"/>
          <ac:spMkLst>
            <pc:docMk/>
            <pc:sldMk cId="1445268197" sldId="2797"/>
            <ac:spMk id="16" creationId="{CA5AAFDB-25DC-090D-6AF0-36ED83E370F5}"/>
          </ac:spMkLst>
        </pc:spChg>
        <pc:spChg chg="add mod">
          <ac:chgData name="Mubina Asaria" userId="29605698-f7e7-4ed2-ae96-05f5c5209fa8" providerId="ADAL" clId="{CB1F3EEB-7BC5-4E83-8617-B006AA3503F1}" dt="2026-09-16T09:15:46.400" v="1451" actId="1076"/>
          <ac:spMkLst>
            <pc:docMk/>
            <pc:sldMk cId="1445268197" sldId="2797"/>
            <ac:spMk id="17" creationId="{B8E9706D-6059-0293-3947-20213B0DFA9C}"/>
          </ac:spMkLst>
        </pc:spChg>
        <pc:spChg chg="add mod">
          <ac:chgData name="Mubina Asaria" userId="29605698-f7e7-4ed2-ae96-05f5c5209fa8" providerId="ADAL" clId="{CB1F3EEB-7BC5-4E83-8617-B006AA3503F1}" dt="2026-09-16T09:15:43.371" v="1450" actId="1076"/>
          <ac:spMkLst>
            <pc:docMk/>
            <pc:sldMk cId="1445268197" sldId="2797"/>
            <ac:spMk id="18" creationId="{86C28CF2-56FE-5833-07D1-EA1BF7BC33EB}"/>
          </ac:spMkLst>
        </pc:spChg>
        <pc:spChg chg="add mod">
          <ac:chgData name="Mubina Asaria" userId="29605698-f7e7-4ed2-ae96-05f5c5209fa8" providerId="ADAL" clId="{CB1F3EEB-7BC5-4E83-8617-B006AA3503F1}" dt="2026-09-16T09:16:14.159" v="1456" actId="14100"/>
          <ac:spMkLst>
            <pc:docMk/>
            <pc:sldMk cId="1445268197" sldId="2797"/>
            <ac:spMk id="19" creationId="{B329C591-0D6C-CC89-B608-6EC2302C9CBD}"/>
          </ac:spMkLst>
        </pc:spChg>
        <pc:spChg chg="add mod">
          <ac:chgData name="Mubina Asaria" userId="29605698-f7e7-4ed2-ae96-05f5c5209fa8" providerId="ADAL" clId="{CB1F3EEB-7BC5-4E83-8617-B006AA3503F1}" dt="2026-09-16T09:15:50.728" v="1452" actId="1076"/>
          <ac:spMkLst>
            <pc:docMk/>
            <pc:sldMk cId="1445268197" sldId="2797"/>
            <ac:spMk id="20" creationId="{D99D9CC0-F5EC-8297-DA76-9E9D71FD5EE3}"/>
          </ac:spMkLst>
        </pc:spChg>
        <pc:picChg chg="mod">
          <ac:chgData name="Mubina Asaria" userId="29605698-f7e7-4ed2-ae96-05f5c5209fa8" providerId="ADAL" clId="{CB1F3EEB-7BC5-4E83-8617-B006AA3503F1}" dt="2026-09-16T08:59:34.304" v="1342" actId="1076"/>
          <ac:picMkLst>
            <pc:docMk/>
            <pc:sldMk cId="1445268197" sldId="2797"/>
            <ac:picMk id="3" creationId="{767AC2AB-9ABB-D355-F2F7-BB52A1145B12}"/>
          </ac:picMkLst>
        </pc:picChg>
        <pc:picChg chg="add mod">
          <ac:chgData name="Mubina Asaria" userId="29605698-f7e7-4ed2-ae96-05f5c5209fa8" providerId="ADAL" clId="{CB1F3EEB-7BC5-4E83-8617-B006AA3503F1}" dt="2026-09-29T12:32:10.329" v="11876" actId="1076"/>
          <ac:picMkLst>
            <pc:docMk/>
            <pc:sldMk cId="1445268197" sldId="2797"/>
            <ac:picMk id="5" creationId="{047E20FB-8886-C2DF-01BF-17551BBA5004}"/>
          </ac:picMkLst>
        </pc:picChg>
      </pc:sldChg>
      <pc:sldChg chg="addSp delSp modSp add del mod modNotesTx">
        <pc:chgData name="Mubina Asaria" userId="29605698-f7e7-4ed2-ae96-05f5c5209fa8" providerId="ADAL" clId="{CB1F3EEB-7BC5-4E83-8617-B006AA3503F1}" dt="2026-09-09T10:49:20.610" v="1253" actId="1076"/>
        <pc:sldMkLst>
          <pc:docMk/>
          <pc:sldMk cId="3159202593" sldId="2798"/>
        </pc:sldMkLst>
        <pc:spChg chg="add mod ord">
          <ac:chgData name="Mubina Asaria" userId="29605698-f7e7-4ed2-ae96-05f5c5209fa8" providerId="ADAL" clId="{CB1F3EEB-7BC5-4E83-8617-B006AA3503F1}" dt="2026-09-09T10:47:59.238" v="1206" actId="14100"/>
          <ac:spMkLst>
            <pc:docMk/>
            <pc:sldMk cId="3159202593" sldId="2798"/>
            <ac:spMk id="2" creationId="{F8290921-C7F2-DB35-74BA-28CA34B85FEB}"/>
          </ac:spMkLst>
        </pc:spChg>
        <pc:spChg chg="add mod">
          <ac:chgData name="Mubina Asaria" userId="29605698-f7e7-4ed2-ae96-05f5c5209fa8" providerId="ADAL" clId="{CB1F3EEB-7BC5-4E83-8617-B006AA3503F1}" dt="2026-09-09T10:46:48.573" v="1142" actId="1037"/>
          <ac:spMkLst>
            <pc:docMk/>
            <pc:sldMk cId="3159202593" sldId="2798"/>
            <ac:spMk id="7" creationId="{1CC9D6F9-3E30-F470-B0C3-663BB2FF4E56}"/>
          </ac:spMkLst>
        </pc:spChg>
        <pc:picChg chg="add mod">
          <ac:chgData name="Mubina Asaria" userId="29605698-f7e7-4ed2-ae96-05f5c5209fa8" providerId="ADAL" clId="{CB1F3EEB-7BC5-4E83-8617-B006AA3503F1}" dt="2026-09-09T09:56:16.048" v="869" actId="1076"/>
          <ac:picMkLst>
            <pc:docMk/>
            <pc:sldMk cId="3159202593" sldId="2798"/>
            <ac:picMk id="4" creationId="{D0906368-13E0-33D4-4FB2-195C240C9B62}"/>
          </ac:picMkLst>
        </pc:picChg>
        <pc:picChg chg="add mod">
          <ac:chgData name="Mubina Asaria" userId="29605698-f7e7-4ed2-ae96-05f5c5209fa8" providerId="ADAL" clId="{CB1F3EEB-7BC5-4E83-8617-B006AA3503F1}" dt="2026-09-09T10:49:20.610" v="1253" actId="1076"/>
          <ac:picMkLst>
            <pc:docMk/>
            <pc:sldMk cId="3159202593" sldId="2798"/>
            <ac:picMk id="8" creationId="{05102F24-6F0E-A64D-194E-40F03CBAC78C}"/>
          </ac:picMkLst>
        </pc:picChg>
        <pc:picChg chg="mod ord">
          <ac:chgData name="Mubina Asaria" userId="29605698-f7e7-4ed2-ae96-05f5c5209fa8" providerId="ADAL" clId="{CB1F3EEB-7BC5-4E83-8617-B006AA3503F1}" dt="2026-09-09T09:57:29.973" v="879" actId="1440"/>
          <ac:picMkLst>
            <pc:docMk/>
            <pc:sldMk cId="3159202593" sldId="2798"/>
            <ac:picMk id="21" creationId="{C26E8BCA-B559-DF07-C63C-58972E7205A6}"/>
          </ac:picMkLst>
        </pc:picChg>
      </pc:sldChg>
      <pc:sldChg chg="addSp modSp add mod">
        <pc:chgData name="Mubina Asaria" userId="29605698-f7e7-4ed2-ae96-05f5c5209fa8" providerId="ADAL" clId="{CB1F3EEB-7BC5-4E83-8617-B006AA3503F1}" dt="2026-09-09T10:50:09.164" v="1256"/>
        <pc:sldMkLst>
          <pc:docMk/>
          <pc:sldMk cId="1073204084" sldId="2800"/>
        </pc:sldMkLst>
        <pc:spChg chg="mod">
          <ac:chgData name="Mubina Asaria" userId="29605698-f7e7-4ed2-ae96-05f5c5209fa8" providerId="ADAL" clId="{CB1F3EEB-7BC5-4E83-8617-B006AA3503F1}" dt="2026-09-09T10:44:37.128" v="1088" actId="1035"/>
          <ac:spMkLst>
            <pc:docMk/>
            <pc:sldMk cId="1073204084" sldId="2800"/>
            <ac:spMk id="2" creationId="{494527D7-091A-ED29-752A-EA596C0E924C}"/>
          </ac:spMkLst>
        </pc:spChg>
        <pc:picChg chg="add mod">
          <ac:chgData name="Mubina Asaria" userId="29605698-f7e7-4ed2-ae96-05f5c5209fa8" providerId="ADAL" clId="{CB1F3EEB-7BC5-4E83-8617-B006AA3503F1}" dt="2026-09-09T10:50:09.164" v="1256"/>
          <ac:picMkLst>
            <pc:docMk/>
            <pc:sldMk cId="1073204084" sldId="2800"/>
            <ac:picMk id="6" creationId="{1518B6F7-DCDC-5400-A16F-C7780CE6D155}"/>
          </ac:picMkLst>
        </pc:picChg>
      </pc:sldChg>
      <pc:sldChg chg="addSp modSp add mod">
        <pc:chgData name="Mubina Asaria" userId="29605698-f7e7-4ed2-ae96-05f5c5209fa8" providerId="ADAL" clId="{CB1F3EEB-7BC5-4E83-8617-B006AA3503F1}" dt="2026-09-09T10:50:24.630" v="1257"/>
        <pc:sldMkLst>
          <pc:docMk/>
          <pc:sldMk cId="3554806488" sldId="2801"/>
        </pc:sldMkLst>
        <pc:spChg chg="mod">
          <ac:chgData name="Mubina Asaria" userId="29605698-f7e7-4ed2-ae96-05f5c5209fa8" providerId="ADAL" clId="{CB1F3EEB-7BC5-4E83-8617-B006AA3503F1}" dt="2026-09-09T10:42:48.715" v="1049" actId="1035"/>
          <ac:spMkLst>
            <pc:docMk/>
            <pc:sldMk cId="3554806488" sldId="2801"/>
            <ac:spMk id="2" creationId="{B2900071-08D8-08EC-C039-E40C8DBD96DC}"/>
          </ac:spMkLst>
        </pc:spChg>
        <pc:picChg chg="add mod">
          <ac:chgData name="Mubina Asaria" userId="29605698-f7e7-4ed2-ae96-05f5c5209fa8" providerId="ADAL" clId="{CB1F3EEB-7BC5-4E83-8617-B006AA3503F1}" dt="2026-09-09T10:50:24.630" v="1257"/>
          <ac:picMkLst>
            <pc:docMk/>
            <pc:sldMk cId="3554806488" sldId="2801"/>
            <ac:picMk id="6" creationId="{94EF12D9-CE57-1AF5-EC97-DFF22E94C9BA}"/>
          </ac:picMkLst>
        </pc:picChg>
        <pc:picChg chg="mod">
          <ac:chgData name="Mubina Asaria" userId="29605698-f7e7-4ed2-ae96-05f5c5209fa8" providerId="ADAL" clId="{CB1F3EEB-7BC5-4E83-8617-B006AA3503F1}" dt="2026-09-09T10:42:43.326" v="1044" actId="1035"/>
          <ac:picMkLst>
            <pc:docMk/>
            <pc:sldMk cId="3554806488" sldId="2801"/>
            <ac:picMk id="21" creationId="{5378F4C4-CB51-0EA9-F1EC-82ACCEAC14EC}"/>
          </ac:picMkLst>
        </pc:picChg>
      </pc:sldChg>
      <pc:sldChg chg="addSp modSp add mod modNotesTx">
        <pc:chgData name="Mubina Asaria" userId="29605698-f7e7-4ed2-ae96-05f5c5209fa8" providerId="ADAL" clId="{CB1F3EEB-7BC5-4E83-8617-B006AA3503F1}" dt="2026-09-28T14:38:50.846" v="10164" actId="404"/>
        <pc:sldMkLst>
          <pc:docMk/>
          <pc:sldMk cId="527740907" sldId="2802"/>
        </pc:sldMkLst>
        <pc:spChg chg="mod">
          <ac:chgData name="Mubina Asaria" userId="29605698-f7e7-4ed2-ae96-05f5c5209fa8" providerId="ADAL" clId="{CB1F3EEB-7BC5-4E83-8617-B006AA3503F1}" dt="2026-09-09T10:42:06.944" v="1020" actId="1035"/>
          <ac:spMkLst>
            <pc:docMk/>
            <pc:sldMk cId="527740907" sldId="2802"/>
            <ac:spMk id="2" creationId="{BDCD66D2-397C-CAF6-6247-FE1AF23789E1}"/>
          </ac:spMkLst>
        </pc:spChg>
        <pc:picChg chg="add mod">
          <ac:chgData name="Mubina Asaria" userId="29605698-f7e7-4ed2-ae96-05f5c5209fa8" providerId="ADAL" clId="{CB1F3EEB-7BC5-4E83-8617-B006AA3503F1}" dt="2026-09-09T10:50:37.572" v="1258"/>
          <ac:picMkLst>
            <pc:docMk/>
            <pc:sldMk cId="527740907" sldId="2802"/>
            <ac:picMk id="6" creationId="{8D2C6441-7A75-A9A7-EA66-ADF263E1D096}"/>
          </ac:picMkLst>
        </pc:picChg>
        <pc:picChg chg="mod">
          <ac:chgData name="Mubina Asaria" userId="29605698-f7e7-4ed2-ae96-05f5c5209fa8" providerId="ADAL" clId="{CB1F3EEB-7BC5-4E83-8617-B006AA3503F1}" dt="2026-09-09T10:37:40.714" v="972" actId="1076"/>
          <ac:picMkLst>
            <pc:docMk/>
            <pc:sldMk cId="527740907" sldId="2802"/>
            <ac:picMk id="21" creationId="{1252D4DC-210E-FD2D-64AE-9ECA999CFF37}"/>
          </ac:picMkLst>
        </pc:picChg>
      </pc:sldChg>
      <pc:sldChg chg="addSp modSp add mod">
        <pc:chgData name="Mubina Asaria" userId="29605698-f7e7-4ed2-ae96-05f5c5209fa8" providerId="ADAL" clId="{CB1F3EEB-7BC5-4E83-8617-B006AA3503F1}" dt="2026-09-09T10:50:56.331" v="1259"/>
        <pc:sldMkLst>
          <pc:docMk/>
          <pc:sldMk cId="3990846824" sldId="2803"/>
        </pc:sldMkLst>
        <pc:spChg chg="mod">
          <ac:chgData name="Mubina Asaria" userId="29605698-f7e7-4ed2-ae96-05f5c5209fa8" providerId="ADAL" clId="{CB1F3EEB-7BC5-4E83-8617-B006AA3503F1}" dt="2026-09-09T10:38:44.977" v="978"/>
          <ac:spMkLst>
            <pc:docMk/>
            <pc:sldMk cId="3990846824" sldId="2803"/>
            <ac:spMk id="2" creationId="{8DFAD326-3F2A-9369-C997-906F628AA69D}"/>
          </ac:spMkLst>
        </pc:spChg>
        <pc:picChg chg="add mod">
          <ac:chgData name="Mubina Asaria" userId="29605698-f7e7-4ed2-ae96-05f5c5209fa8" providerId="ADAL" clId="{CB1F3EEB-7BC5-4E83-8617-B006AA3503F1}" dt="2026-09-09T10:50:56.331" v="1259"/>
          <ac:picMkLst>
            <pc:docMk/>
            <pc:sldMk cId="3990846824" sldId="2803"/>
            <ac:picMk id="6" creationId="{4F6A9A55-0C99-898A-DEC3-9BA34798E999}"/>
          </ac:picMkLst>
        </pc:picChg>
      </pc:sldChg>
      <pc:sldChg chg="addSp modSp add mod">
        <pc:chgData name="Mubina Asaria" userId="29605698-f7e7-4ed2-ae96-05f5c5209fa8" providerId="ADAL" clId="{CB1F3EEB-7BC5-4E83-8617-B006AA3503F1}" dt="2026-09-09T10:51:05.731" v="1260"/>
        <pc:sldMkLst>
          <pc:docMk/>
          <pc:sldMk cId="2786588206" sldId="2804"/>
        </pc:sldMkLst>
        <pc:spChg chg="mod">
          <ac:chgData name="Mubina Asaria" userId="29605698-f7e7-4ed2-ae96-05f5c5209fa8" providerId="ADAL" clId="{CB1F3EEB-7BC5-4E83-8617-B006AA3503F1}" dt="2026-09-09T10:39:38.989" v="983"/>
          <ac:spMkLst>
            <pc:docMk/>
            <pc:sldMk cId="2786588206" sldId="2804"/>
            <ac:spMk id="2" creationId="{71D4AF56-CD06-1F00-ECDB-1C37CE5C159F}"/>
          </ac:spMkLst>
        </pc:spChg>
        <pc:picChg chg="add mod">
          <ac:chgData name="Mubina Asaria" userId="29605698-f7e7-4ed2-ae96-05f5c5209fa8" providerId="ADAL" clId="{CB1F3EEB-7BC5-4E83-8617-B006AA3503F1}" dt="2026-09-09T10:51:05.731" v="1260"/>
          <ac:picMkLst>
            <pc:docMk/>
            <pc:sldMk cId="2786588206" sldId="2804"/>
            <ac:picMk id="6" creationId="{84C2EE76-652F-FCF3-FBC0-FEBC62B00109}"/>
          </ac:picMkLst>
        </pc:picChg>
      </pc:sldChg>
      <pc:sldChg chg="addSp modSp add mod">
        <pc:chgData name="Mubina Asaria" userId="29605698-f7e7-4ed2-ae96-05f5c5209fa8" providerId="ADAL" clId="{CB1F3EEB-7BC5-4E83-8617-B006AA3503F1}" dt="2026-09-09T10:51:11.738" v="1261"/>
        <pc:sldMkLst>
          <pc:docMk/>
          <pc:sldMk cId="3389188259" sldId="2805"/>
        </pc:sldMkLst>
        <pc:spChg chg="mod">
          <ac:chgData name="Mubina Asaria" userId="29605698-f7e7-4ed2-ae96-05f5c5209fa8" providerId="ADAL" clId="{CB1F3EEB-7BC5-4E83-8617-B006AA3503F1}" dt="2026-09-09T10:40:30.863" v="1005" actId="1036"/>
          <ac:spMkLst>
            <pc:docMk/>
            <pc:sldMk cId="3389188259" sldId="2805"/>
            <ac:spMk id="2" creationId="{62A8678B-E701-FA67-3311-E893958DCCBE}"/>
          </ac:spMkLst>
        </pc:spChg>
        <pc:picChg chg="add mod">
          <ac:chgData name="Mubina Asaria" userId="29605698-f7e7-4ed2-ae96-05f5c5209fa8" providerId="ADAL" clId="{CB1F3EEB-7BC5-4E83-8617-B006AA3503F1}" dt="2026-09-09T10:51:11.738" v="1261"/>
          <ac:picMkLst>
            <pc:docMk/>
            <pc:sldMk cId="3389188259" sldId="2805"/>
            <ac:picMk id="6" creationId="{6B843862-A0D9-3408-3905-3502146BACA7}"/>
          </ac:picMkLst>
        </pc:picChg>
      </pc:sldChg>
      <pc:sldChg chg="addSp modSp add mod">
        <pc:chgData name="Mubina Asaria" userId="29605698-f7e7-4ed2-ae96-05f5c5209fa8" providerId="ADAL" clId="{CB1F3EEB-7BC5-4E83-8617-B006AA3503F1}" dt="2026-09-09T10:51:18.445" v="1262"/>
        <pc:sldMkLst>
          <pc:docMk/>
          <pc:sldMk cId="701710990" sldId="2806"/>
        </pc:sldMkLst>
        <pc:spChg chg="mod">
          <ac:chgData name="Mubina Asaria" userId="29605698-f7e7-4ed2-ae96-05f5c5209fa8" providerId="ADAL" clId="{CB1F3EEB-7BC5-4E83-8617-B006AA3503F1}" dt="2026-09-09T10:41:17.579" v="1008"/>
          <ac:spMkLst>
            <pc:docMk/>
            <pc:sldMk cId="701710990" sldId="2806"/>
            <ac:spMk id="2" creationId="{B731E0C6-670E-A52F-1E5A-D7B13C31B1CF}"/>
          </ac:spMkLst>
        </pc:spChg>
        <pc:picChg chg="add mod">
          <ac:chgData name="Mubina Asaria" userId="29605698-f7e7-4ed2-ae96-05f5c5209fa8" providerId="ADAL" clId="{CB1F3EEB-7BC5-4E83-8617-B006AA3503F1}" dt="2026-09-09T10:51:18.445" v="1262"/>
          <ac:picMkLst>
            <pc:docMk/>
            <pc:sldMk cId="701710990" sldId="2806"/>
            <ac:picMk id="6" creationId="{B5794851-120B-6016-86D5-84ED266B2C32}"/>
          </ac:picMkLst>
        </pc:picChg>
      </pc:sldChg>
      <pc:sldChg chg="addSp modSp add mod modNotesTx">
        <pc:chgData name="Mubina Asaria" userId="29605698-f7e7-4ed2-ae96-05f5c5209fa8" providerId="ADAL" clId="{CB1F3EEB-7BC5-4E83-8617-B006AA3503F1}" dt="2026-09-29T13:05:24.575" v="11924" actId="255"/>
        <pc:sldMkLst>
          <pc:docMk/>
          <pc:sldMk cId="4022387780" sldId="2807"/>
        </pc:sldMkLst>
        <pc:spChg chg="mod">
          <ac:chgData name="Mubina Asaria" userId="29605698-f7e7-4ed2-ae96-05f5c5209fa8" providerId="ADAL" clId="{CB1F3EEB-7BC5-4E83-8617-B006AA3503F1}" dt="2026-09-09T10:45:26.135" v="1117" actId="1038"/>
          <ac:spMkLst>
            <pc:docMk/>
            <pc:sldMk cId="4022387780" sldId="2807"/>
            <ac:spMk id="2" creationId="{65B0E652-281E-9497-64D7-D53C5902539E}"/>
          </ac:spMkLst>
        </pc:spChg>
        <pc:spChg chg="mod">
          <ac:chgData name="Mubina Asaria" userId="29605698-f7e7-4ed2-ae96-05f5c5209fa8" providerId="ADAL" clId="{CB1F3EEB-7BC5-4E83-8617-B006AA3503F1}" dt="2026-09-09T10:45:14.265" v="1106" actId="1038"/>
          <ac:spMkLst>
            <pc:docMk/>
            <pc:sldMk cId="4022387780" sldId="2807"/>
            <ac:spMk id="7" creationId="{9FD37D67-A64E-C430-A3EE-C092B7F9054C}"/>
          </ac:spMkLst>
        </pc:spChg>
        <pc:picChg chg="add mod">
          <ac:chgData name="Mubina Asaria" userId="29605698-f7e7-4ed2-ae96-05f5c5209fa8" providerId="ADAL" clId="{CB1F3EEB-7BC5-4E83-8617-B006AA3503F1}" dt="2026-09-09T10:49:42.640" v="1254"/>
          <ac:picMkLst>
            <pc:docMk/>
            <pc:sldMk cId="4022387780" sldId="2807"/>
            <ac:picMk id="6" creationId="{61BE6DD2-A79B-B6B2-B69A-F7137BB16CF6}"/>
          </ac:picMkLst>
        </pc:picChg>
      </pc:sldChg>
      <pc:sldChg chg="addSp delSp modSp add mod modNotesTx">
        <pc:chgData name="Mubina Asaria" userId="29605698-f7e7-4ed2-ae96-05f5c5209fa8" providerId="ADAL" clId="{CB1F3EEB-7BC5-4E83-8617-B006AA3503F1}" dt="2026-09-29T12:33:06.931" v="11879" actId="403"/>
        <pc:sldMkLst>
          <pc:docMk/>
          <pc:sldMk cId="959118992" sldId="2808"/>
        </pc:sldMkLst>
        <pc:spChg chg="mod">
          <ac:chgData name="Mubina Asaria" userId="29605698-f7e7-4ed2-ae96-05f5c5209fa8" providerId="ADAL" clId="{CB1F3EEB-7BC5-4E83-8617-B006AA3503F1}" dt="2026-09-16T09:57:29.425" v="1744" actId="20577"/>
          <ac:spMkLst>
            <pc:docMk/>
            <pc:sldMk cId="959118992" sldId="2808"/>
            <ac:spMk id="4" creationId="{95706AA1-4719-A89F-45FD-35028DC29BD3}"/>
          </ac:spMkLst>
        </pc:spChg>
        <pc:spChg chg="add mod">
          <ac:chgData name="Mubina Asaria" userId="29605698-f7e7-4ed2-ae96-05f5c5209fa8" providerId="ADAL" clId="{CB1F3EEB-7BC5-4E83-8617-B006AA3503F1}" dt="2026-09-29T12:33:06.931" v="11879" actId="403"/>
          <ac:spMkLst>
            <pc:docMk/>
            <pc:sldMk cId="959118992" sldId="2808"/>
            <ac:spMk id="11" creationId="{6382EF11-A387-D289-9DA7-96C7F53F420C}"/>
          </ac:spMkLst>
        </pc:spChg>
        <pc:picChg chg="add mod">
          <ac:chgData name="Mubina Asaria" userId="29605698-f7e7-4ed2-ae96-05f5c5209fa8" providerId="ADAL" clId="{CB1F3EEB-7BC5-4E83-8617-B006AA3503F1}" dt="2026-09-16T10:17:10.188" v="1786" actId="1076"/>
          <ac:picMkLst>
            <pc:docMk/>
            <pc:sldMk cId="959118992" sldId="2808"/>
            <ac:picMk id="9" creationId="{AC454713-CFA3-A4EB-9B3C-2085E1C86C7B}"/>
          </ac:picMkLst>
        </pc:picChg>
        <pc:picChg chg="mod">
          <ac:chgData name="Mubina Asaria" userId="29605698-f7e7-4ed2-ae96-05f5c5209fa8" providerId="ADAL" clId="{CB1F3EEB-7BC5-4E83-8617-B006AA3503F1}" dt="2026-09-16T10:16:49.662" v="1783" actId="14100"/>
          <ac:picMkLst>
            <pc:docMk/>
            <pc:sldMk cId="959118992" sldId="2808"/>
            <ac:picMk id="13" creationId="{7E5622CC-A21D-0F4E-960C-3B0F398A6162}"/>
          </ac:picMkLst>
        </pc:picChg>
      </pc:sldChg>
      <pc:sldChg chg="addSp delSp modSp add mod modNotesTx">
        <pc:chgData name="Mubina Asaria" userId="29605698-f7e7-4ed2-ae96-05f5c5209fa8" providerId="ADAL" clId="{CB1F3EEB-7BC5-4E83-8617-B006AA3503F1}" dt="2026-09-22T10:36:01.655" v="4740"/>
        <pc:sldMkLst>
          <pc:docMk/>
          <pc:sldMk cId="1490007669" sldId="2809"/>
        </pc:sldMkLst>
        <pc:spChg chg="mod">
          <ac:chgData name="Mubina Asaria" userId="29605698-f7e7-4ed2-ae96-05f5c5209fa8" providerId="ADAL" clId="{CB1F3EEB-7BC5-4E83-8617-B006AA3503F1}" dt="2026-09-16T10:48:17.234" v="2121" actId="1076"/>
          <ac:spMkLst>
            <pc:docMk/>
            <pc:sldMk cId="1490007669" sldId="2809"/>
            <ac:spMk id="4" creationId="{7552CE07-6E3F-8EC5-A1FD-614ACCF30F4E}"/>
          </ac:spMkLst>
        </pc:spChg>
        <pc:spChg chg="mod">
          <ac:chgData name="Mubina Asaria" userId="29605698-f7e7-4ed2-ae96-05f5c5209fa8" providerId="ADAL" clId="{CB1F3EEB-7BC5-4E83-8617-B006AA3503F1}" dt="2026-09-16T13:18:19.292" v="2499" actId="207"/>
          <ac:spMkLst>
            <pc:docMk/>
            <pc:sldMk cId="1490007669" sldId="2809"/>
            <ac:spMk id="10" creationId="{949B582E-C1DD-E493-198D-0BAFF7DE9234}"/>
          </ac:spMkLst>
        </pc:spChg>
        <pc:spChg chg="add mod">
          <ac:chgData name="Mubina Asaria" userId="29605698-f7e7-4ed2-ae96-05f5c5209fa8" providerId="ADAL" clId="{CB1F3EEB-7BC5-4E83-8617-B006AA3503F1}" dt="2026-09-16T10:54:03.311" v="2235" actId="1076"/>
          <ac:spMkLst>
            <pc:docMk/>
            <pc:sldMk cId="1490007669" sldId="2809"/>
            <ac:spMk id="13" creationId="{C8F70D9B-9094-24A0-49DB-5C6CD263C010}"/>
          </ac:spMkLst>
        </pc:spChg>
        <pc:picChg chg="add mod">
          <ac:chgData name="Mubina Asaria" userId="29605698-f7e7-4ed2-ae96-05f5c5209fa8" providerId="ADAL" clId="{CB1F3EEB-7BC5-4E83-8617-B006AA3503F1}" dt="2026-09-16T13:18:30.068" v="2500" actId="1440"/>
          <ac:picMkLst>
            <pc:docMk/>
            <pc:sldMk cId="1490007669" sldId="2809"/>
            <ac:picMk id="8" creationId="{D9BC9A93-C020-8CC6-D612-ADCD28A6AC48}"/>
          </ac:picMkLst>
        </pc:picChg>
        <pc:picChg chg="mod">
          <ac:chgData name="Mubina Asaria" userId="29605698-f7e7-4ed2-ae96-05f5c5209fa8" providerId="ADAL" clId="{CB1F3EEB-7BC5-4E83-8617-B006AA3503F1}" dt="2026-09-16T10:53:52.579" v="2232" actId="1076"/>
          <ac:picMkLst>
            <pc:docMk/>
            <pc:sldMk cId="1490007669" sldId="2809"/>
            <ac:picMk id="11" creationId="{D089C845-5520-A7B0-8697-D7AF79500484}"/>
          </ac:picMkLst>
        </pc:picChg>
      </pc:sldChg>
      <pc:sldChg chg="addSp delSp modSp add mod modNotesTx">
        <pc:chgData name="Mubina Asaria" userId="29605698-f7e7-4ed2-ae96-05f5c5209fa8" providerId="ADAL" clId="{CB1F3EEB-7BC5-4E83-8617-B006AA3503F1}" dt="2026-09-29T12:34:33.243" v="11891" actId="1076"/>
        <pc:sldMkLst>
          <pc:docMk/>
          <pc:sldMk cId="3637681243" sldId="2810"/>
        </pc:sldMkLst>
        <pc:spChg chg="mod">
          <ac:chgData name="Mubina Asaria" userId="29605698-f7e7-4ed2-ae96-05f5c5209fa8" providerId="ADAL" clId="{CB1F3EEB-7BC5-4E83-8617-B006AA3503F1}" dt="2026-09-16T11:01:59.248" v="2349" actId="1076"/>
          <ac:spMkLst>
            <pc:docMk/>
            <pc:sldMk cId="3637681243" sldId="2810"/>
            <ac:spMk id="4" creationId="{96C25C60-403A-C5A7-8FA2-0C7AD7A93322}"/>
          </ac:spMkLst>
        </pc:spChg>
        <pc:spChg chg="mod">
          <ac:chgData name="Mubina Asaria" userId="29605698-f7e7-4ed2-ae96-05f5c5209fa8" providerId="ADAL" clId="{CB1F3EEB-7BC5-4E83-8617-B006AA3503F1}" dt="2026-09-22T10:32:19.672" v="4647" actId="20577"/>
          <ac:spMkLst>
            <pc:docMk/>
            <pc:sldMk cId="3637681243" sldId="2810"/>
            <ac:spMk id="10" creationId="{976EF68A-0A56-F22A-9370-7D686875A43A}"/>
          </ac:spMkLst>
        </pc:spChg>
        <pc:spChg chg="mod">
          <ac:chgData name="Mubina Asaria" userId="29605698-f7e7-4ed2-ae96-05f5c5209fa8" providerId="ADAL" clId="{CB1F3EEB-7BC5-4E83-8617-B006AA3503F1}" dt="2026-09-22T10:33:14.810" v="4654" actId="113"/>
          <ac:spMkLst>
            <pc:docMk/>
            <pc:sldMk cId="3637681243" sldId="2810"/>
            <ac:spMk id="13" creationId="{38E9D050-1EB6-AA92-BFC5-0D8B0A523FC0}"/>
          </ac:spMkLst>
        </pc:spChg>
        <pc:spChg chg="add mod">
          <ac:chgData name="Mubina Asaria" userId="29605698-f7e7-4ed2-ae96-05f5c5209fa8" providerId="ADAL" clId="{CB1F3EEB-7BC5-4E83-8617-B006AA3503F1}" dt="2026-09-16T11:04:01.497" v="2471" actId="1076"/>
          <ac:spMkLst>
            <pc:docMk/>
            <pc:sldMk cId="3637681243" sldId="2810"/>
            <ac:spMk id="17" creationId="{49FF91E7-B19F-43DF-0DFB-B66C3BF815A6}"/>
          </ac:spMkLst>
        </pc:spChg>
        <pc:picChg chg="add mod">
          <ac:chgData name="Mubina Asaria" userId="29605698-f7e7-4ed2-ae96-05f5c5209fa8" providerId="ADAL" clId="{CB1F3EEB-7BC5-4E83-8617-B006AA3503F1}" dt="2026-09-29T12:34:33.243" v="11891" actId="1076"/>
          <ac:picMkLst>
            <pc:docMk/>
            <pc:sldMk cId="3637681243" sldId="2810"/>
            <ac:picMk id="2" creationId="{89388ACB-44A7-F947-6BE6-92496A56D63E}"/>
          </ac:picMkLst>
        </pc:picChg>
        <pc:picChg chg="add mod">
          <ac:chgData name="Mubina Asaria" userId="29605698-f7e7-4ed2-ae96-05f5c5209fa8" providerId="ADAL" clId="{CB1F3EEB-7BC5-4E83-8617-B006AA3503F1}" dt="2026-09-23T11:15:23.547" v="6445" actId="1036"/>
          <ac:picMkLst>
            <pc:docMk/>
            <pc:sldMk cId="3637681243" sldId="2810"/>
            <ac:picMk id="12" creationId="{395CD0DA-A077-BFE3-87BF-E14219DC89B9}"/>
          </ac:picMkLst>
        </pc:picChg>
        <pc:picChg chg="add mod">
          <ac:chgData name="Mubina Asaria" userId="29605698-f7e7-4ed2-ae96-05f5c5209fa8" providerId="ADAL" clId="{CB1F3EEB-7BC5-4E83-8617-B006AA3503F1}" dt="2026-09-23T11:15:28.623" v="6447" actId="1038"/>
          <ac:picMkLst>
            <pc:docMk/>
            <pc:sldMk cId="3637681243" sldId="2810"/>
            <ac:picMk id="15" creationId="{CD0B8EE3-3219-552B-E4EB-1E6F04FF47D3}"/>
          </ac:picMkLst>
        </pc:picChg>
      </pc:sldChg>
      <pc:sldChg chg="addSp delSp modSp add mod modNotesTx">
        <pc:chgData name="Mubina Asaria" userId="29605698-f7e7-4ed2-ae96-05f5c5209fa8" providerId="ADAL" clId="{CB1F3EEB-7BC5-4E83-8617-B006AA3503F1}" dt="2026-09-29T12:35:11.773" v="11895" actId="404"/>
        <pc:sldMkLst>
          <pc:docMk/>
          <pc:sldMk cId="2655195774" sldId="2811"/>
        </pc:sldMkLst>
        <pc:spChg chg="mod">
          <ac:chgData name="Mubina Asaria" userId="29605698-f7e7-4ed2-ae96-05f5c5209fa8" providerId="ADAL" clId="{CB1F3EEB-7BC5-4E83-8617-B006AA3503F1}" dt="2026-09-29T12:35:11.773" v="11895" actId="404"/>
          <ac:spMkLst>
            <pc:docMk/>
            <pc:sldMk cId="2655195774" sldId="2811"/>
            <ac:spMk id="9" creationId="{04C97CAF-E238-9868-BF86-A0DEA9AAAC79}"/>
          </ac:spMkLst>
        </pc:spChg>
      </pc:sldChg>
      <pc:sldChg chg="addSp delSp modSp add mod modNotesTx">
        <pc:chgData name="Mubina Asaria" userId="29605698-f7e7-4ed2-ae96-05f5c5209fa8" providerId="ADAL" clId="{CB1F3EEB-7BC5-4E83-8617-B006AA3503F1}" dt="2026-09-23T15:35:36.607" v="8799" actId="1076"/>
        <pc:sldMkLst>
          <pc:docMk/>
          <pc:sldMk cId="3147579498" sldId="2812"/>
        </pc:sldMkLst>
        <pc:spChg chg="mod">
          <ac:chgData name="Mubina Asaria" userId="29605698-f7e7-4ed2-ae96-05f5c5209fa8" providerId="ADAL" clId="{CB1F3EEB-7BC5-4E83-8617-B006AA3503F1}" dt="2026-09-23T15:18:01.683" v="8569" actId="1076"/>
          <ac:spMkLst>
            <pc:docMk/>
            <pc:sldMk cId="3147579498" sldId="2812"/>
            <ac:spMk id="8" creationId="{9A01B092-A71D-E079-A66A-EAC021553DCB}"/>
          </ac:spMkLst>
        </pc:spChg>
        <pc:spChg chg="add mod">
          <ac:chgData name="Mubina Asaria" userId="29605698-f7e7-4ed2-ae96-05f5c5209fa8" providerId="ADAL" clId="{CB1F3EEB-7BC5-4E83-8617-B006AA3503F1}" dt="2026-09-23T15:28:34.653" v="8686" actId="1076"/>
          <ac:spMkLst>
            <pc:docMk/>
            <pc:sldMk cId="3147579498" sldId="2812"/>
            <ac:spMk id="11" creationId="{E252224A-013A-818D-C538-5E2B3DA18DAD}"/>
          </ac:spMkLst>
        </pc:spChg>
        <pc:spChg chg="add mod">
          <ac:chgData name="Mubina Asaria" userId="29605698-f7e7-4ed2-ae96-05f5c5209fa8" providerId="ADAL" clId="{CB1F3EEB-7BC5-4E83-8617-B006AA3503F1}" dt="2026-09-23T15:29:24.132" v="8696" actId="1076"/>
          <ac:spMkLst>
            <pc:docMk/>
            <pc:sldMk cId="3147579498" sldId="2812"/>
            <ac:spMk id="16" creationId="{FD5315F9-D5EA-0D3D-BA83-4FA79D19DBB1}"/>
          </ac:spMkLst>
        </pc:spChg>
        <pc:spChg chg="add mod">
          <ac:chgData name="Mubina Asaria" userId="29605698-f7e7-4ed2-ae96-05f5c5209fa8" providerId="ADAL" clId="{CB1F3EEB-7BC5-4E83-8617-B006AA3503F1}" dt="2026-09-23T15:29:48.333" v="8700" actId="1076"/>
          <ac:spMkLst>
            <pc:docMk/>
            <pc:sldMk cId="3147579498" sldId="2812"/>
            <ac:spMk id="20" creationId="{28C6865A-93D7-E60E-B119-1412A62B0B29}"/>
          </ac:spMkLst>
        </pc:spChg>
        <pc:spChg chg="add mod">
          <ac:chgData name="Mubina Asaria" userId="29605698-f7e7-4ed2-ae96-05f5c5209fa8" providerId="ADAL" clId="{CB1F3EEB-7BC5-4E83-8617-B006AA3503F1}" dt="2026-09-23T15:35:36.607" v="8799" actId="1076"/>
          <ac:spMkLst>
            <pc:docMk/>
            <pc:sldMk cId="3147579498" sldId="2812"/>
            <ac:spMk id="24" creationId="{32163AF6-F028-8280-C58A-30CB098DBBF3}"/>
          </ac:spMkLst>
        </pc:spChg>
        <pc:picChg chg="mod">
          <ac:chgData name="Mubina Asaria" userId="29605698-f7e7-4ed2-ae96-05f5c5209fa8" providerId="ADAL" clId="{CB1F3EEB-7BC5-4E83-8617-B006AA3503F1}" dt="2026-09-23T15:18:58.106" v="8587" actId="1076"/>
          <ac:picMkLst>
            <pc:docMk/>
            <pc:sldMk cId="3147579498" sldId="2812"/>
            <ac:picMk id="4" creationId="{19AE9CAF-96B6-B623-7E0C-060984BAB314}"/>
          </ac:picMkLst>
        </pc:picChg>
        <pc:picChg chg="add mod">
          <ac:chgData name="Mubina Asaria" userId="29605698-f7e7-4ed2-ae96-05f5c5209fa8" providerId="ADAL" clId="{CB1F3EEB-7BC5-4E83-8617-B006AA3503F1}" dt="2026-09-23T15:28:32.163" v="8685" actId="1076"/>
          <ac:picMkLst>
            <pc:docMk/>
            <pc:sldMk cId="3147579498" sldId="2812"/>
            <ac:picMk id="7" creationId="{95E403BD-464A-06D4-3535-C69C2751829E}"/>
          </ac:picMkLst>
        </pc:picChg>
        <pc:picChg chg="add mod">
          <ac:chgData name="Mubina Asaria" userId="29605698-f7e7-4ed2-ae96-05f5c5209fa8" providerId="ADAL" clId="{CB1F3EEB-7BC5-4E83-8617-B006AA3503F1}" dt="2026-09-23T15:29:20.834" v="8695" actId="1076"/>
          <ac:picMkLst>
            <pc:docMk/>
            <pc:sldMk cId="3147579498" sldId="2812"/>
            <ac:picMk id="14" creationId="{A6FB0527-892B-5D0D-E6A9-33CAB15D7BCE}"/>
          </ac:picMkLst>
        </pc:picChg>
        <pc:picChg chg="add mod">
          <ac:chgData name="Mubina Asaria" userId="29605698-f7e7-4ed2-ae96-05f5c5209fa8" providerId="ADAL" clId="{CB1F3EEB-7BC5-4E83-8617-B006AA3503F1}" dt="2026-09-23T15:29:27.237" v="8697" actId="1076"/>
          <ac:picMkLst>
            <pc:docMk/>
            <pc:sldMk cId="3147579498" sldId="2812"/>
            <ac:picMk id="18" creationId="{2836063D-D04D-3676-EE3F-B025636F44FB}"/>
          </ac:picMkLst>
        </pc:picChg>
        <pc:picChg chg="add mod">
          <ac:chgData name="Mubina Asaria" userId="29605698-f7e7-4ed2-ae96-05f5c5209fa8" providerId="ADAL" clId="{CB1F3EEB-7BC5-4E83-8617-B006AA3503F1}" dt="2026-09-23T15:30:13.262" v="8703" actId="1076"/>
          <ac:picMkLst>
            <pc:docMk/>
            <pc:sldMk cId="3147579498" sldId="2812"/>
            <ac:picMk id="22" creationId="{8ADF8485-93FF-8A3E-5629-AECEDA44F1AF}"/>
          </ac:picMkLst>
        </pc:picChg>
      </pc:sldChg>
      <pc:sldChg chg="delSp modSp add mod modNotesTx">
        <pc:chgData name="Mubina Asaria" userId="29605698-f7e7-4ed2-ae96-05f5c5209fa8" providerId="ADAL" clId="{CB1F3EEB-7BC5-4E83-8617-B006AA3503F1}" dt="2026-09-29T15:11:59.432" v="12458" actId="20577"/>
        <pc:sldMkLst>
          <pc:docMk/>
          <pc:sldMk cId="1856343075" sldId="2813"/>
        </pc:sldMkLst>
        <pc:spChg chg="mod">
          <ac:chgData name="Mubina Asaria" userId="29605698-f7e7-4ed2-ae96-05f5c5209fa8" providerId="ADAL" clId="{CB1F3EEB-7BC5-4E83-8617-B006AA3503F1}" dt="2026-09-29T15:11:59.432" v="12458" actId="20577"/>
          <ac:spMkLst>
            <pc:docMk/>
            <pc:sldMk cId="1856343075" sldId="2813"/>
            <ac:spMk id="2" creationId="{45B82100-0DF7-9528-7F1B-CA7A1CB9F207}"/>
          </ac:spMkLst>
        </pc:spChg>
        <pc:spChg chg="mod">
          <ac:chgData name="Mubina Asaria" userId="29605698-f7e7-4ed2-ae96-05f5c5209fa8" providerId="ADAL" clId="{CB1F3EEB-7BC5-4E83-8617-B006AA3503F1}" dt="2026-09-21T11:51:01.898" v="3046" actId="113"/>
          <ac:spMkLst>
            <pc:docMk/>
            <pc:sldMk cId="1856343075" sldId="2813"/>
            <ac:spMk id="9" creationId="{30AD1864-75AD-203D-E621-ACB3C62E9088}"/>
          </ac:spMkLst>
        </pc:spChg>
        <pc:spChg chg="mod">
          <ac:chgData name="Mubina Asaria" userId="29605698-f7e7-4ed2-ae96-05f5c5209fa8" providerId="ADAL" clId="{CB1F3EEB-7BC5-4E83-8617-B006AA3503F1}" dt="2026-09-21T11:51:15.098" v="3048" actId="14100"/>
          <ac:spMkLst>
            <pc:docMk/>
            <pc:sldMk cId="1856343075" sldId="2813"/>
            <ac:spMk id="10" creationId="{5A2D9D1B-F90F-EFE6-D700-A1A3538732F5}"/>
          </ac:spMkLst>
        </pc:spChg>
        <pc:spChg chg="mod">
          <ac:chgData name="Mubina Asaria" userId="29605698-f7e7-4ed2-ae96-05f5c5209fa8" providerId="ADAL" clId="{CB1F3EEB-7BC5-4E83-8617-B006AA3503F1}" dt="2026-09-21T11:50:08.428" v="3021" actId="6549"/>
          <ac:spMkLst>
            <pc:docMk/>
            <pc:sldMk cId="1856343075" sldId="2813"/>
            <ac:spMk id="12" creationId="{695EFB45-A5E5-0E7D-FDEA-2235F8556091}"/>
          </ac:spMkLst>
        </pc:spChg>
        <pc:spChg chg="mod">
          <ac:chgData name="Mubina Asaria" userId="29605698-f7e7-4ed2-ae96-05f5c5209fa8" providerId="ADAL" clId="{CB1F3EEB-7BC5-4E83-8617-B006AA3503F1}" dt="2026-09-21T11:49:53.379" v="3018" actId="1076"/>
          <ac:spMkLst>
            <pc:docMk/>
            <pc:sldMk cId="1856343075" sldId="2813"/>
            <ac:spMk id="15" creationId="{922E6C32-BB4F-9A36-9359-46089F795556}"/>
          </ac:spMkLst>
        </pc:spChg>
        <pc:spChg chg="mod">
          <ac:chgData name="Mubina Asaria" userId="29605698-f7e7-4ed2-ae96-05f5c5209fa8" providerId="ADAL" clId="{CB1F3EEB-7BC5-4E83-8617-B006AA3503F1}" dt="2026-09-21T11:51:10.980" v="3047" actId="1076"/>
          <ac:spMkLst>
            <pc:docMk/>
            <pc:sldMk cId="1856343075" sldId="2813"/>
            <ac:spMk id="17" creationId="{BBC7DD9C-2499-6BC4-848F-E1AB1770EC93}"/>
          </ac:spMkLst>
        </pc:spChg>
        <pc:spChg chg="mod">
          <ac:chgData name="Mubina Asaria" userId="29605698-f7e7-4ed2-ae96-05f5c5209fa8" providerId="ADAL" clId="{CB1F3EEB-7BC5-4E83-8617-B006AA3503F1}" dt="2026-09-23T15:59:50.571" v="9274" actId="1076"/>
          <ac:spMkLst>
            <pc:docMk/>
            <pc:sldMk cId="1856343075" sldId="2813"/>
            <ac:spMk id="20" creationId="{AE746A5D-F5BB-5118-AF97-D99A094D3027}"/>
          </ac:spMkLst>
        </pc:spChg>
        <pc:picChg chg="mod">
          <ac:chgData name="Mubina Asaria" userId="29605698-f7e7-4ed2-ae96-05f5c5209fa8" providerId="ADAL" clId="{CB1F3EEB-7BC5-4E83-8617-B006AA3503F1}" dt="2026-09-23T15:59:52.921" v="9275" actId="1076"/>
          <ac:picMkLst>
            <pc:docMk/>
            <pc:sldMk cId="1856343075" sldId="2813"/>
            <ac:picMk id="3" creationId="{2F504B34-5DCF-8A23-9783-1C9471DC4D46}"/>
          </ac:picMkLst>
        </pc:picChg>
      </pc:sldChg>
      <pc:sldChg chg="delSp modSp add mod modNotesTx">
        <pc:chgData name="Mubina Asaria" userId="29605698-f7e7-4ed2-ae96-05f5c5209fa8" providerId="ADAL" clId="{CB1F3EEB-7BC5-4E83-8617-B006AA3503F1}" dt="2026-09-22T09:08:45.927" v="4085" actId="20577"/>
        <pc:sldMkLst>
          <pc:docMk/>
          <pc:sldMk cId="4033181759" sldId="2814"/>
        </pc:sldMkLst>
        <pc:spChg chg="mod">
          <ac:chgData name="Mubina Asaria" userId="29605698-f7e7-4ed2-ae96-05f5c5209fa8" providerId="ADAL" clId="{CB1F3EEB-7BC5-4E83-8617-B006AA3503F1}" dt="2026-09-22T09:05:15.809" v="4079" actId="20577"/>
          <ac:spMkLst>
            <pc:docMk/>
            <pc:sldMk cId="4033181759" sldId="2814"/>
            <ac:spMk id="8" creationId="{54A9A9E3-23B8-452F-F1C0-01B255A955E7}"/>
          </ac:spMkLst>
        </pc:spChg>
      </pc:sldChg>
      <pc:sldChg chg="delSp modSp add mod modNotesTx">
        <pc:chgData name="Mubina Asaria" userId="29605698-f7e7-4ed2-ae96-05f5c5209fa8" providerId="ADAL" clId="{CB1F3EEB-7BC5-4E83-8617-B006AA3503F1}" dt="2026-09-23T16:50:19.729" v="10107" actId="20577"/>
        <pc:sldMkLst>
          <pc:docMk/>
          <pc:sldMk cId="1757469329" sldId="2815"/>
        </pc:sldMkLst>
        <pc:spChg chg="mod">
          <ac:chgData name="Mubina Asaria" userId="29605698-f7e7-4ed2-ae96-05f5c5209fa8" providerId="ADAL" clId="{CB1F3EEB-7BC5-4E83-8617-B006AA3503F1}" dt="2026-09-23T16:42:11.323" v="9866" actId="1076"/>
          <ac:spMkLst>
            <pc:docMk/>
            <pc:sldMk cId="1757469329" sldId="2815"/>
            <ac:spMk id="2" creationId="{7C454BBE-B520-FC73-D7A0-EFBA20E247EE}"/>
          </ac:spMkLst>
        </pc:spChg>
        <pc:spChg chg="mod">
          <ac:chgData name="Mubina Asaria" userId="29605698-f7e7-4ed2-ae96-05f5c5209fa8" providerId="ADAL" clId="{CB1F3EEB-7BC5-4E83-8617-B006AA3503F1}" dt="2026-09-23T16:47:44.479" v="9969" actId="113"/>
          <ac:spMkLst>
            <pc:docMk/>
            <pc:sldMk cId="1757469329" sldId="2815"/>
            <ac:spMk id="3" creationId="{B6829B04-6C27-A770-8BFA-542F165119A1}"/>
          </ac:spMkLst>
        </pc:spChg>
        <pc:picChg chg="mod">
          <ac:chgData name="Mubina Asaria" userId="29605698-f7e7-4ed2-ae96-05f5c5209fa8" providerId="ADAL" clId="{CB1F3EEB-7BC5-4E83-8617-B006AA3503F1}" dt="2026-09-23T16:38:34.665" v="9777" actId="1076"/>
          <ac:picMkLst>
            <pc:docMk/>
            <pc:sldMk cId="1757469329" sldId="2815"/>
            <ac:picMk id="9" creationId="{5C8185A4-05D5-0DEC-C97D-EAFB594EDB36}"/>
          </ac:picMkLst>
        </pc:picChg>
      </pc:sldChg>
      <pc:sldChg chg="addSp delSp modSp add mod modNotesTx">
        <pc:chgData name="Mubina Asaria" userId="29605698-f7e7-4ed2-ae96-05f5c5209fa8" providerId="ADAL" clId="{CB1F3EEB-7BC5-4E83-8617-B006AA3503F1}" dt="2026-09-28T14:32:53.401" v="10152" actId="33524"/>
        <pc:sldMkLst>
          <pc:docMk/>
          <pc:sldMk cId="1253698987" sldId="2816"/>
        </pc:sldMkLst>
        <pc:spChg chg="mod">
          <ac:chgData name="Mubina Asaria" userId="29605698-f7e7-4ed2-ae96-05f5c5209fa8" providerId="ADAL" clId="{CB1F3EEB-7BC5-4E83-8617-B006AA3503F1}" dt="2026-09-22T13:46:30.447" v="5072" actId="1076"/>
          <ac:spMkLst>
            <pc:docMk/>
            <pc:sldMk cId="1253698987" sldId="2816"/>
            <ac:spMk id="6" creationId="{C1DDEC3C-8890-D1F1-5AFF-14F5EB7D8D5E}"/>
          </ac:spMkLst>
        </pc:spChg>
        <pc:spChg chg="add mod">
          <ac:chgData name="Mubina Asaria" userId="29605698-f7e7-4ed2-ae96-05f5c5209fa8" providerId="ADAL" clId="{CB1F3EEB-7BC5-4E83-8617-B006AA3503F1}" dt="2026-09-22T15:14:25.556" v="6030" actId="1076"/>
          <ac:spMkLst>
            <pc:docMk/>
            <pc:sldMk cId="1253698987" sldId="2816"/>
            <ac:spMk id="24" creationId="{3B675959-59B9-B429-0620-D969F7B2CAB0}"/>
          </ac:spMkLst>
        </pc:spChg>
        <pc:spChg chg="add mod">
          <ac:chgData name="Mubina Asaria" userId="29605698-f7e7-4ed2-ae96-05f5c5209fa8" providerId="ADAL" clId="{CB1F3EEB-7BC5-4E83-8617-B006AA3503F1}" dt="2026-09-22T15:13:50.643" v="6023" actId="1076"/>
          <ac:spMkLst>
            <pc:docMk/>
            <pc:sldMk cId="1253698987" sldId="2816"/>
            <ac:spMk id="28" creationId="{C8400751-FC02-E830-7D56-272C919F9068}"/>
          </ac:spMkLst>
        </pc:spChg>
        <pc:picChg chg="add mod">
          <ac:chgData name="Mubina Asaria" userId="29605698-f7e7-4ed2-ae96-05f5c5209fa8" providerId="ADAL" clId="{CB1F3EEB-7BC5-4E83-8617-B006AA3503F1}" dt="2026-09-22T15:14:21.521" v="6029" actId="1076"/>
          <ac:picMkLst>
            <pc:docMk/>
            <pc:sldMk cId="1253698987" sldId="2816"/>
            <ac:picMk id="2" creationId="{411602B0-7A9B-F25D-EC3A-D47D6CE897CA}"/>
          </ac:picMkLst>
        </pc:picChg>
        <pc:picChg chg="add del mod">
          <ac:chgData name="Mubina Asaria" userId="29605698-f7e7-4ed2-ae96-05f5c5209fa8" providerId="ADAL" clId="{CB1F3EEB-7BC5-4E83-8617-B006AA3503F1}" dt="2026-09-22T15:13:45.541" v="6021" actId="1076"/>
          <ac:picMkLst>
            <pc:docMk/>
            <pc:sldMk cId="1253698987" sldId="2816"/>
            <ac:picMk id="17" creationId="{1A4B3614-4826-E3BC-42E8-22E056B9D599}"/>
          </ac:picMkLst>
        </pc:picChg>
        <pc:picChg chg="add mod">
          <ac:chgData name="Mubina Asaria" userId="29605698-f7e7-4ed2-ae96-05f5c5209fa8" providerId="ADAL" clId="{CB1F3EEB-7BC5-4E83-8617-B006AA3503F1}" dt="2026-09-22T13:51:54.583" v="5148" actId="1440"/>
          <ac:picMkLst>
            <pc:docMk/>
            <pc:sldMk cId="1253698987" sldId="2816"/>
            <ac:picMk id="19" creationId="{67DF897A-7531-E9FB-FCCB-3DBB17264ADC}"/>
          </ac:picMkLst>
        </pc:picChg>
        <pc:picChg chg="add mod">
          <ac:chgData name="Mubina Asaria" userId="29605698-f7e7-4ed2-ae96-05f5c5209fa8" providerId="ADAL" clId="{CB1F3EEB-7BC5-4E83-8617-B006AA3503F1}" dt="2026-09-22T15:13:48.104" v="6022" actId="1076"/>
          <ac:picMkLst>
            <pc:docMk/>
            <pc:sldMk cId="1253698987" sldId="2816"/>
            <ac:picMk id="26" creationId="{8BB64AA2-ECD5-17ED-85D1-07C2CB9AB150}"/>
          </ac:picMkLst>
        </pc:picChg>
      </pc:sldChg>
      <pc:sldChg chg="addSp delSp modSp add mod modNotesTx">
        <pc:chgData name="Mubina Asaria" userId="29605698-f7e7-4ed2-ae96-05f5c5209fa8" providerId="ADAL" clId="{CB1F3EEB-7BC5-4E83-8617-B006AA3503F1}" dt="2026-09-29T12:33:47.941" v="11889" actId="403"/>
        <pc:sldMkLst>
          <pc:docMk/>
          <pc:sldMk cId="3558007712" sldId="2818"/>
        </pc:sldMkLst>
        <pc:spChg chg="mod">
          <ac:chgData name="Mubina Asaria" userId="29605698-f7e7-4ed2-ae96-05f5c5209fa8" providerId="ADAL" clId="{CB1F3EEB-7BC5-4E83-8617-B006AA3503F1}" dt="2026-09-29T12:33:47.941" v="11889" actId="403"/>
          <ac:spMkLst>
            <pc:docMk/>
            <pc:sldMk cId="3558007712" sldId="2818"/>
            <ac:spMk id="10" creationId="{11E658F0-6376-4BCC-C436-48B96C429B83}"/>
          </ac:spMkLst>
        </pc:spChg>
        <pc:spChg chg="add mod">
          <ac:chgData name="Mubina Asaria" userId="29605698-f7e7-4ed2-ae96-05f5c5209fa8" providerId="ADAL" clId="{CB1F3EEB-7BC5-4E83-8617-B006AA3503F1}" dt="2026-09-23T13:11:08.794" v="7940" actId="1076"/>
          <ac:spMkLst>
            <pc:docMk/>
            <pc:sldMk cId="3558007712" sldId="2818"/>
            <ac:spMk id="13" creationId="{AE823AEB-A6FA-F480-405B-6197CA3D85A1}"/>
          </ac:spMkLst>
        </pc:spChg>
        <pc:picChg chg="add mod">
          <ac:chgData name="Mubina Asaria" userId="29605698-f7e7-4ed2-ae96-05f5c5209fa8" providerId="ADAL" clId="{CB1F3EEB-7BC5-4E83-8617-B006AA3503F1}" dt="2026-09-23T13:11:05.809" v="7939" actId="1076"/>
          <ac:picMkLst>
            <pc:docMk/>
            <pc:sldMk cId="3558007712" sldId="2818"/>
            <ac:picMk id="8" creationId="{7E9E64D2-D046-C9F4-E564-F62288D81084}"/>
          </ac:picMkLst>
        </pc:picChg>
      </pc:sldChg>
      <pc:sldChg chg="addSp delSp modSp add mod modNotesTx">
        <pc:chgData name="Mubina Asaria" userId="29605698-f7e7-4ed2-ae96-05f5c5209fa8" providerId="ADAL" clId="{CB1F3EEB-7BC5-4E83-8617-B006AA3503F1}" dt="2026-09-29T15:09:38.002" v="12426" actId="1076"/>
        <pc:sldMkLst>
          <pc:docMk/>
          <pc:sldMk cId="1433054436" sldId="2819"/>
        </pc:sldMkLst>
        <pc:spChg chg="mod">
          <ac:chgData name="Mubina Asaria" userId="29605698-f7e7-4ed2-ae96-05f5c5209fa8" providerId="ADAL" clId="{CB1F3EEB-7BC5-4E83-8617-B006AA3503F1}" dt="2026-09-23T13:26:20.824" v="8170" actId="1076"/>
          <ac:spMkLst>
            <pc:docMk/>
            <pc:sldMk cId="1433054436" sldId="2819"/>
            <ac:spMk id="10" creationId="{4F2A4FF3-FD1B-1184-B4EB-6BB66F2BCE06}"/>
          </ac:spMkLst>
        </pc:spChg>
        <pc:picChg chg="add mod">
          <ac:chgData name="Mubina Asaria" userId="29605698-f7e7-4ed2-ae96-05f5c5209fa8" providerId="ADAL" clId="{CB1F3EEB-7BC5-4E83-8617-B006AA3503F1}" dt="2026-09-23T15:26:56.630" v="8683" actId="1440"/>
          <ac:picMkLst>
            <pc:docMk/>
            <pc:sldMk cId="1433054436" sldId="2819"/>
            <ac:picMk id="7" creationId="{848AD257-BC8C-FFE8-BED9-E2B7D4A18E02}"/>
          </ac:picMkLst>
        </pc:picChg>
        <pc:picChg chg="mod">
          <ac:chgData name="Mubina Asaria" userId="29605698-f7e7-4ed2-ae96-05f5c5209fa8" providerId="ADAL" clId="{CB1F3EEB-7BC5-4E83-8617-B006AA3503F1}" dt="2026-09-29T15:09:38.002" v="12426" actId="1076"/>
          <ac:picMkLst>
            <pc:docMk/>
            <pc:sldMk cId="1433054436" sldId="2819"/>
            <ac:picMk id="11" creationId="{F594C4F5-6354-D1DD-18F1-487FF7053974}"/>
          </ac:picMkLst>
        </pc:picChg>
      </pc:sldChg>
      <pc:sldChg chg="modSp add mod modNotesTx">
        <pc:chgData name="Mubina Asaria" userId="29605698-f7e7-4ed2-ae96-05f5c5209fa8" providerId="ADAL" clId="{CB1F3EEB-7BC5-4E83-8617-B006AA3503F1}" dt="2026-09-23T13:34:33.116" v="8233" actId="6549"/>
        <pc:sldMkLst>
          <pc:docMk/>
          <pc:sldMk cId="2521647369" sldId="2820"/>
        </pc:sldMkLst>
        <pc:spChg chg="mod">
          <ac:chgData name="Mubina Asaria" userId="29605698-f7e7-4ed2-ae96-05f5c5209fa8" providerId="ADAL" clId="{CB1F3EEB-7BC5-4E83-8617-B006AA3503F1}" dt="2026-09-23T13:33:59.155" v="8228" actId="1076"/>
          <ac:spMkLst>
            <pc:docMk/>
            <pc:sldMk cId="2521647369" sldId="2820"/>
            <ac:spMk id="2" creationId="{3C0110BE-76A3-344D-57DE-A270BFD03359}"/>
          </ac:spMkLst>
        </pc:spChg>
        <pc:spChg chg="mod">
          <ac:chgData name="Mubina Asaria" userId="29605698-f7e7-4ed2-ae96-05f5c5209fa8" providerId="ADAL" clId="{CB1F3EEB-7BC5-4E83-8617-B006AA3503F1}" dt="2026-09-23T13:34:10.130" v="8230" actId="1076"/>
          <ac:spMkLst>
            <pc:docMk/>
            <pc:sldMk cId="2521647369" sldId="2820"/>
            <ac:spMk id="8" creationId="{2A3B39A1-7765-4A9A-4A72-622C1DD57DEC}"/>
          </ac:spMkLst>
        </pc:spChg>
      </pc:sldChg>
      <pc:sldChg chg="add modNotesTx">
        <pc:chgData name="Mubina Asaria" userId="29605698-f7e7-4ed2-ae96-05f5c5209fa8" providerId="ADAL" clId="{CB1F3EEB-7BC5-4E83-8617-B006AA3503F1}" dt="2026-09-29T11:20:00.252" v="11792" actId="20577"/>
        <pc:sldMkLst>
          <pc:docMk/>
          <pc:sldMk cId="104654942" sldId="2821"/>
        </pc:sldMkLst>
      </pc:sldChg>
      <pc:sldChg chg="addSp delSp modSp add mod modNotesTx">
        <pc:chgData name="Mubina Asaria" userId="29605698-f7e7-4ed2-ae96-05f5c5209fa8" providerId="ADAL" clId="{CB1F3EEB-7BC5-4E83-8617-B006AA3503F1}" dt="2026-09-29T11:13:31.445" v="11613" actId="1076"/>
        <pc:sldMkLst>
          <pc:docMk/>
          <pc:sldMk cId="1592483190" sldId="2822"/>
        </pc:sldMkLst>
        <pc:spChg chg="add del mod">
          <ac:chgData name="Mubina Asaria" userId="29605698-f7e7-4ed2-ae96-05f5c5209fa8" providerId="ADAL" clId="{CB1F3EEB-7BC5-4E83-8617-B006AA3503F1}" dt="2026-09-29T11:13:31.445" v="11613" actId="1076"/>
          <ac:spMkLst>
            <pc:docMk/>
            <pc:sldMk cId="1592483190" sldId="2822"/>
            <ac:spMk id="8" creationId="{65343E04-E12B-CE20-6C01-AAB42493CAB9}"/>
          </ac:spMkLst>
        </pc:spChg>
        <pc:spChg chg="add mod">
          <ac:chgData name="Mubina Asaria" userId="29605698-f7e7-4ed2-ae96-05f5c5209fa8" providerId="ADAL" clId="{CB1F3EEB-7BC5-4E83-8617-B006AA3503F1}" dt="2026-09-23T16:35:55.736" v="9754" actId="1076"/>
          <ac:spMkLst>
            <pc:docMk/>
            <pc:sldMk cId="1592483190" sldId="2822"/>
            <ac:spMk id="13" creationId="{23B240DE-1A0E-ED79-8AC5-F77791798186}"/>
          </ac:spMkLst>
        </pc:spChg>
        <pc:spChg chg="add mod">
          <ac:chgData name="Mubina Asaria" userId="29605698-f7e7-4ed2-ae96-05f5c5209fa8" providerId="ADAL" clId="{CB1F3EEB-7BC5-4E83-8617-B006AA3503F1}" dt="2026-09-23T16:32:17.463" v="9661" actId="1076"/>
          <ac:spMkLst>
            <pc:docMk/>
            <pc:sldMk cId="1592483190" sldId="2822"/>
            <ac:spMk id="17" creationId="{12A68A5A-D8B1-5F33-3375-017095EF66A8}"/>
          </ac:spMkLst>
        </pc:spChg>
        <pc:picChg chg="mod">
          <ac:chgData name="Mubina Asaria" userId="29605698-f7e7-4ed2-ae96-05f5c5209fa8" providerId="ADAL" clId="{CB1F3EEB-7BC5-4E83-8617-B006AA3503F1}" dt="2026-09-29T11:13:25.347" v="11612" actId="1076"/>
          <ac:picMkLst>
            <pc:docMk/>
            <pc:sldMk cId="1592483190" sldId="2822"/>
            <ac:picMk id="4" creationId="{48D9DB12-987F-B81E-91C8-7270408DB066}"/>
          </ac:picMkLst>
        </pc:picChg>
        <pc:picChg chg="add mod">
          <ac:chgData name="Mubina Asaria" userId="29605698-f7e7-4ed2-ae96-05f5c5209fa8" providerId="ADAL" clId="{CB1F3EEB-7BC5-4E83-8617-B006AA3503F1}" dt="2026-09-23T16:33:00.219" v="9707" actId="1076"/>
          <ac:picMkLst>
            <pc:docMk/>
            <pc:sldMk cId="1592483190" sldId="2822"/>
            <ac:picMk id="10" creationId="{961D6EE7-B9A3-68BE-964D-D4C85E985D70}"/>
          </ac:picMkLst>
        </pc:picChg>
      </pc:sldChg>
      <pc:sldChg chg="addSp delSp modSp add mod modNotesTx">
        <pc:chgData name="Mubina Asaria" userId="29605698-f7e7-4ed2-ae96-05f5c5209fa8" providerId="ADAL" clId="{CB1F3EEB-7BC5-4E83-8617-B006AA3503F1}" dt="2026-09-29T15:01:48.935" v="12364" actId="20577"/>
        <pc:sldMkLst>
          <pc:docMk/>
          <pc:sldMk cId="3481192111" sldId="2823"/>
        </pc:sldMkLst>
        <pc:spChg chg="mod">
          <ac:chgData name="Mubina Asaria" userId="29605698-f7e7-4ed2-ae96-05f5c5209fa8" providerId="ADAL" clId="{CB1F3EEB-7BC5-4E83-8617-B006AA3503F1}" dt="2026-09-29T14:54:49.314" v="12318" actId="20577"/>
          <ac:spMkLst>
            <pc:docMk/>
            <pc:sldMk cId="3481192111" sldId="2823"/>
            <ac:spMk id="3" creationId="{5C7021A2-476E-6F4B-4067-C0F2EC21AE0B}"/>
          </ac:spMkLst>
        </pc:spChg>
        <pc:spChg chg="mod">
          <ac:chgData name="Mubina Asaria" userId="29605698-f7e7-4ed2-ae96-05f5c5209fa8" providerId="ADAL" clId="{CB1F3EEB-7BC5-4E83-8617-B006AA3503F1}" dt="2026-09-29T14:48:47.529" v="12309" actId="1076"/>
          <ac:spMkLst>
            <pc:docMk/>
            <pc:sldMk cId="3481192111" sldId="2823"/>
            <ac:spMk id="7" creationId="{2AD70834-A197-CEFB-22D0-3BC0F981B061}"/>
          </ac:spMkLst>
        </pc:spChg>
        <pc:spChg chg="mod">
          <ac:chgData name="Mubina Asaria" userId="29605698-f7e7-4ed2-ae96-05f5c5209fa8" providerId="ADAL" clId="{CB1F3EEB-7BC5-4E83-8617-B006AA3503F1}" dt="2026-09-29T14:56:37.400" v="12350" actId="14100"/>
          <ac:spMkLst>
            <pc:docMk/>
            <pc:sldMk cId="3481192111" sldId="2823"/>
            <ac:spMk id="8" creationId="{6F769339-8CC1-CC0E-4A46-A7B7B8B9129A}"/>
          </ac:spMkLst>
        </pc:spChg>
        <pc:picChg chg="mod">
          <ac:chgData name="Mubina Asaria" userId="29605698-f7e7-4ed2-ae96-05f5c5209fa8" providerId="ADAL" clId="{CB1F3EEB-7BC5-4E83-8617-B006AA3503F1}" dt="2026-09-29T14:56:53.130" v="12355" actId="1076"/>
          <ac:picMkLst>
            <pc:docMk/>
            <pc:sldMk cId="3481192111" sldId="2823"/>
            <ac:picMk id="2" creationId="{FC630C6F-6B8B-4CA8-1265-58EF37DE16F5}"/>
          </ac:picMkLst>
        </pc:picChg>
        <pc:picChg chg="add mod">
          <ac:chgData name="Mubina Asaria" userId="29605698-f7e7-4ed2-ae96-05f5c5209fa8" providerId="ADAL" clId="{CB1F3EEB-7BC5-4E83-8617-B006AA3503F1}" dt="2026-09-29T14:56:41.921" v="12352" actId="14100"/>
          <ac:picMkLst>
            <pc:docMk/>
            <pc:sldMk cId="3481192111" sldId="2823"/>
            <ac:picMk id="9" creationId="{D2188B78-805A-B040-9EB2-837730BBA625}"/>
          </ac:picMkLst>
        </pc:picChg>
      </pc:sldChg>
      <pc:sldChg chg="add">
        <pc:chgData name="Mubina Asaria" userId="29605698-f7e7-4ed2-ae96-05f5c5209fa8" providerId="ADAL" clId="{CB1F3EEB-7BC5-4E83-8617-B006AA3503F1}" dt="2026-10-05T16:03:02.621" v="12661" actId="2890"/>
        <pc:sldMkLst>
          <pc:docMk/>
          <pc:sldMk cId="1108746602" sldId="2825"/>
        </pc:sldMkLst>
      </pc:sldChg>
      <pc:sldChg chg="addSp delSp modSp add mod ord modNotesTx">
        <pc:chgData name="Mubina Asaria" userId="29605698-f7e7-4ed2-ae96-05f5c5209fa8" providerId="ADAL" clId="{CB1F3EEB-7BC5-4E83-8617-B006AA3503F1}" dt="2026-10-05T16:27:23.618" v="13125" actId="1076"/>
        <pc:sldMkLst>
          <pc:docMk/>
          <pc:sldMk cId="418317696" sldId="2826"/>
        </pc:sldMkLst>
        <pc:spChg chg="mod">
          <ac:chgData name="Mubina Asaria" userId="29605698-f7e7-4ed2-ae96-05f5c5209fa8" providerId="ADAL" clId="{CB1F3EEB-7BC5-4E83-8617-B006AA3503F1}" dt="2026-10-05T16:27:00.648" v="13118" actId="1076"/>
          <ac:spMkLst>
            <pc:docMk/>
            <pc:sldMk cId="418317696" sldId="2826"/>
            <ac:spMk id="8" creationId="{479C8FEC-223C-A52C-0A47-3C159445EDD1}"/>
          </ac:spMkLst>
        </pc:spChg>
        <pc:spChg chg="add mod">
          <ac:chgData name="Mubina Asaria" userId="29605698-f7e7-4ed2-ae96-05f5c5209fa8" providerId="ADAL" clId="{CB1F3EEB-7BC5-4E83-8617-B006AA3503F1}" dt="2026-10-05T16:22:47.816" v="12997" actId="1076"/>
          <ac:spMkLst>
            <pc:docMk/>
            <pc:sldMk cId="418317696" sldId="2826"/>
            <ac:spMk id="12" creationId="{396F3FFD-7AA4-8729-E687-BC4D89AC7392}"/>
          </ac:spMkLst>
        </pc:spChg>
        <pc:picChg chg="mod">
          <ac:chgData name="Mubina Asaria" userId="29605698-f7e7-4ed2-ae96-05f5c5209fa8" providerId="ADAL" clId="{CB1F3EEB-7BC5-4E83-8617-B006AA3503F1}" dt="2026-10-05T16:27:21.770" v="13124" actId="1076"/>
          <ac:picMkLst>
            <pc:docMk/>
            <pc:sldMk cId="418317696" sldId="2826"/>
            <ac:picMk id="4" creationId="{6ACB0ED8-214F-59BC-A328-170F387553CB}"/>
          </ac:picMkLst>
        </pc:picChg>
        <pc:picChg chg="del">
          <ac:chgData name="Mubina Asaria" userId="29605698-f7e7-4ed2-ae96-05f5c5209fa8" providerId="ADAL" clId="{CB1F3EEB-7BC5-4E83-8617-B006AA3503F1}" dt="2026-10-05T16:19:57.656" v="12953" actId="478"/>
          <ac:picMkLst>
            <pc:docMk/>
            <pc:sldMk cId="418317696" sldId="2826"/>
            <ac:picMk id="6" creationId="{5579D84B-6D0C-ECC5-ABBD-1A29B97444D0}"/>
          </ac:picMkLst>
        </pc:picChg>
        <pc:picChg chg="del">
          <ac:chgData name="Mubina Asaria" userId="29605698-f7e7-4ed2-ae96-05f5c5209fa8" providerId="ADAL" clId="{CB1F3EEB-7BC5-4E83-8617-B006AA3503F1}" dt="2026-10-05T16:20:22.930" v="12959" actId="478"/>
          <ac:picMkLst>
            <pc:docMk/>
            <pc:sldMk cId="418317696" sldId="2826"/>
            <ac:picMk id="7" creationId="{6A4B78D1-AE2E-E48E-0955-2D014750D354}"/>
          </ac:picMkLst>
        </pc:picChg>
        <pc:picChg chg="add mod">
          <ac:chgData name="Mubina Asaria" userId="29605698-f7e7-4ed2-ae96-05f5c5209fa8" providerId="ADAL" clId="{CB1F3EEB-7BC5-4E83-8617-B006AA3503F1}" dt="2026-10-05T16:27:23.618" v="13125" actId="1076"/>
          <ac:picMkLst>
            <pc:docMk/>
            <pc:sldMk cId="418317696" sldId="2826"/>
            <ac:picMk id="10" creationId="{417A7960-D888-DFA3-6081-396FC0C552AE}"/>
          </ac:picMkLst>
        </pc:picChg>
        <pc:picChg chg="add mod">
          <ac:chgData name="Mubina Asaria" userId="29605698-f7e7-4ed2-ae96-05f5c5209fa8" providerId="ADAL" clId="{CB1F3EEB-7BC5-4E83-8617-B006AA3503F1}" dt="2026-10-05T16:27:07.756" v="13120" actId="1076"/>
          <ac:picMkLst>
            <pc:docMk/>
            <pc:sldMk cId="418317696" sldId="2826"/>
            <ac:picMk id="14" creationId="{E771BC1A-C4B0-EEC0-C64A-1D53B0BB47A1}"/>
          </ac:picMkLst>
        </pc:picChg>
      </pc:sldChg>
      <pc:sldMasterChg chg="delSldLayout">
        <pc:chgData name="Mubina Asaria" userId="29605698-f7e7-4ed2-ae96-05f5c5209fa8" providerId="ADAL" clId="{CB1F3EEB-7BC5-4E83-8617-B006AA3503F1}" dt="2026-09-21T12:15:08.513" v="3313" actId="47"/>
        <pc:sldMasterMkLst>
          <pc:docMk/>
          <pc:sldMasterMk cId="803607888" sldId="2147483648"/>
        </pc:sldMasterMkLst>
      </pc:sldMasterChg>
    </pc:docChg>
  </pc:docChgLst>
</pc:chgInfo>
</file>

<file path=ppt/diagrams/_rels/data1.xml.rels><?xml version="1.0" encoding="UTF-8" standalone="yes"?>
<Relationships xmlns="http://schemas.openxmlformats.org/package/2006/relationships"><Relationship Id="rId1" Type="http://schemas.openxmlformats.org/officeDocument/2006/relationships/hyperlink" Target="https://parentsafe.lgfl.net/" TargetMode="External"/></Relationships>
</file>

<file path=ppt/diagrams/_rels/drawing1.xml.rels><?xml version="1.0" encoding="UTF-8" standalone="yes"?>
<Relationships xmlns="http://schemas.openxmlformats.org/package/2006/relationships"><Relationship Id="rId1" Type="http://schemas.openxmlformats.org/officeDocument/2006/relationships/hyperlink" Target="https://parentsafe.lgfl.net/" TargetMode="External"/></Relationships>
</file>

<file path=ppt/diagrams/colors1.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21CA89F-4848-4971-979C-0F902687794D}" type="doc">
      <dgm:prSet loTypeId="urn:microsoft.com/office/officeart/2005/8/layout/process3" loCatId="process" qsTypeId="urn:microsoft.com/office/officeart/2005/8/quickstyle/simple1#1" qsCatId="simple" csTypeId="urn:microsoft.com/office/officeart/2005/8/colors/colorful5#1" csCatId="colorful" phldr="1"/>
      <dgm:spPr/>
      <dgm:t>
        <a:bodyPr/>
        <a:lstStyle/>
        <a:p>
          <a:endParaRPr lang="en-GB"/>
        </a:p>
      </dgm:t>
    </dgm:pt>
    <dgm:pt modelId="{C88EA087-028D-435C-B756-38410D6B2A32}">
      <dgm:prSet phldrT="[Text]" custT="1">
        <dgm:style>
          <a:lnRef idx="2">
            <a:schemeClr val="dk1">
              <a:shade val="15000"/>
            </a:schemeClr>
          </a:lnRef>
          <a:fillRef idx="1">
            <a:schemeClr val="dk1"/>
          </a:fillRef>
          <a:effectRef idx="0">
            <a:schemeClr val="dk1"/>
          </a:effectRef>
          <a:fontRef idx="minor">
            <a:schemeClr val="lt1"/>
          </a:fontRef>
        </dgm:style>
      </dgm:prSet>
      <dgm:spPr/>
      <dgm:t>
        <a:bodyPr/>
        <a:lstStyle/>
        <a:p>
          <a:r>
            <a:rPr lang="en-GB" sz="2400" b="1" dirty="0"/>
            <a:t>1. </a:t>
          </a:r>
          <a:r>
            <a:rPr lang="en-GB" sz="2400" b="1" u="sng" dirty="0"/>
            <a:t>CHOOSE</a:t>
          </a:r>
          <a:r>
            <a:rPr lang="en-GB" sz="2400" b="1" dirty="0"/>
            <a:t> TOPIC(S):</a:t>
          </a:r>
        </a:p>
      </dgm:t>
    </dgm:pt>
    <dgm:pt modelId="{3B65C681-132E-47BB-84FB-54DF66BBF46F}" type="parTrans" cxnId="{3C95EC51-64BD-40C4-9FD6-8A5294F296A4}">
      <dgm:prSet/>
      <dgm:spPr/>
      <dgm:t>
        <a:bodyPr/>
        <a:lstStyle/>
        <a:p>
          <a:endParaRPr lang="en-GB"/>
        </a:p>
      </dgm:t>
    </dgm:pt>
    <dgm:pt modelId="{22E520F7-4DE3-4CA8-A93D-384756E567B9}" type="sibTrans" cxnId="{3C95EC51-64BD-40C4-9FD6-8A5294F296A4}">
      <dgm:prSet/>
      <dgm:spPr>
        <a:solidFill>
          <a:srgbClr val="7030A0"/>
        </a:solidFill>
      </dgm:spPr>
      <dgm:t>
        <a:bodyPr/>
        <a:lstStyle/>
        <a:p>
          <a:endParaRPr lang="en-GB"/>
        </a:p>
      </dgm:t>
    </dgm:pt>
    <dgm:pt modelId="{5379C9BA-EA72-41DB-8FDE-03E3CF13629E}">
      <dgm:prSet phldrT="[Text]" custT="1"/>
      <dgm:spPr/>
      <dgm:t>
        <a:bodyPr/>
        <a:lstStyle/>
        <a:p>
          <a:r>
            <a:rPr lang="en-GB" sz="1600" b="1" dirty="0"/>
            <a:t>Talking to Your Child </a:t>
          </a:r>
          <a:r>
            <a:rPr lang="en-GB" sz="1500" b="1" dirty="0"/>
            <a:t>(7-14)</a:t>
          </a:r>
          <a:endParaRPr lang="en-GB" sz="1500" dirty="0"/>
        </a:p>
      </dgm:t>
    </dgm:pt>
    <dgm:pt modelId="{82FFA058-E86A-49DB-8E79-B976885A5E35}" type="parTrans" cxnId="{7FCF06C2-55D7-4F85-9D00-405101DBA572}">
      <dgm:prSet/>
      <dgm:spPr/>
      <dgm:t>
        <a:bodyPr/>
        <a:lstStyle/>
        <a:p>
          <a:endParaRPr lang="en-GB"/>
        </a:p>
      </dgm:t>
    </dgm:pt>
    <dgm:pt modelId="{351447CF-BC9D-40C4-8A2A-5D712CD1CAF3}" type="sibTrans" cxnId="{7FCF06C2-55D7-4F85-9D00-405101DBA572}">
      <dgm:prSet/>
      <dgm:spPr/>
      <dgm:t>
        <a:bodyPr/>
        <a:lstStyle/>
        <a:p>
          <a:endParaRPr lang="en-GB"/>
        </a:p>
      </dgm:t>
    </dgm:pt>
    <dgm:pt modelId="{FC3353AF-9FFF-454A-9F76-DCACECF0DBD7}">
      <dgm:prSet phldrT="[Text]" custT="1"/>
      <dgm:spPr>
        <a:solidFill>
          <a:srgbClr val="7030A0"/>
        </a:solidFill>
      </dgm:spPr>
      <dgm:t>
        <a:bodyPr/>
        <a:lstStyle/>
        <a:p>
          <a:r>
            <a:rPr lang="en-GB" sz="2400" b="1" dirty="0"/>
            <a:t>2. </a:t>
          </a:r>
          <a:r>
            <a:rPr lang="en-GB" sz="2400" b="1" u="sng" dirty="0"/>
            <a:t>ADD</a:t>
          </a:r>
          <a:r>
            <a:rPr lang="en-GB" sz="2400" b="1" dirty="0"/>
            <a:t> </a:t>
          </a:r>
          <a:r>
            <a:rPr lang="en-GB" sz="2000" b="1" dirty="0"/>
            <a:t>RELEVANT RISK FACTORS TIPS: </a:t>
          </a:r>
          <a:endParaRPr lang="en-GB" sz="2400" b="1" dirty="0"/>
        </a:p>
      </dgm:t>
    </dgm:pt>
    <dgm:pt modelId="{ACDA8DE8-64D0-4150-9BEE-4895A82C52A2}" type="parTrans" cxnId="{FE19F563-7933-4CF2-8605-7EC13D13687B}">
      <dgm:prSet/>
      <dgm:spPr/>
      <dgm:t>
        <a:bodyPr/>
        <a:lstStyle/>
        <a:p>
          <a:endParaRPr lang="en-GB"/>
        </a:p>
      </dgm:t>
    </dgm:pt>
    <dgm:pt modelId="{174278F4-18C0-4BD2-9D06-E46DDB58C08F}" type="sibTrans" cxnId="{FE19F563-7933-4CF2-8605-7EC13D13687B}">
      <dgm:prSet/>
      <dgm:spPr>
        <a:solidFill>
          <a:srgbClr val="00B050"/>
        </a:solidFill>
      </dgm:spPr>
      <dgm:t>
        <a:bodyPr/>
        <a:lstStyle/>
        <a:p>
          <a:endParaRPr lang="en-GB"/>
        </a:p>
      </dgm:t>
    </dgm:pt>
    <dgm:pt modelId="{1122B729-1BB2-4AB9-9BB2-7D4236954935}">
      <dgm:prSet phldrT="[Text]" custT="1"/>
      <dgm:spPr/>
      <dgm:t>
        <a:bodyPr/>
        <a:lstStyle/>
        <a:p>
          <a:r>
            <a:rPr lang="en-GB" sz="1800" b="1" dirty="0">
              <a:solidFill>
                <a:srgbClr val="7030A0"/>
              </a:solidFill>
            </a:rPr>
            <a:t>Risks and Negative Experiences</a:t>
          </a:r>
          <a:r>
            <a:rPr lang="en-GB" sz="1800" b="0" dirty="0">
              <a:solidFill>
                <a:srgbClr val="7030A0"/>
              </a:solidFill>
            </a:rPr>
            <a:t>(69-94)</a:t>
          </a:r>
        </a:p>
      </dgm:t>
    </dgm:pt>
    <dgm:pt modelId="{D503BFBB-E0AC-493A-8C40-200EA33652B8}" type="parTrans" cxnId="{721A6D37-EA0E-4CBC-8226-7698DD5F733A}">
      <dgm:prSet/>
      <dgm:spPr/>
      <dgm:t>
        <a:bodyPr/>
        <a:lstStyle/>
        <a:p>
          <a:endParaRPr lang="en-GB"/>
        </a:p>
      </dgm:t>
    </dgm:pt>
    <dgm:pt modelId="{80E892E0-3305-40A8-B574-DF0BC3D111F4}" type="sibTrans" cxnId="{721A6D37-EA0E-4CBC-8226-7698DD5F733A}">
      <dgm:prSet/>
      <dgm:spPr/>
      <dgm:t>
        <a:bodyPr/>
        <a:lstStyle/>
        <a:p>
          <a:endParaRPr lang="en-GB"/>
        </a:p>
      </dgm:t>
    </dgm:pt>
    <dgm:pt modelId="{173FBA89-F913-4E37-AF5F-166CDB97A76E}">
      <dgm:prSet phldrT="[Text]" custT="1"/>
      <dgm:spPr>
        <a:solidFill>
          <a:srgbClr val="00B050"/>
        </a:solidFill>
      </dgm:spPr>
      <dgm:t>
        <a:bodyPr/>
        <a:lstStyle/>
        <a:p>
          <a:r>
            <a:rPr lang="en-GB" sz="2400" b="1" dirty="0"/>
            <a:t>3. </a:t>
          </a:r>
          <a:r>
            <a:rPr lang="en-GB" sz="2400" b="1" u="sng" dirty="0"/>
            <a:t>PICK </a:t>
          </a:r>
          <a:r>
            <a:rPr lang="en-GB" sz="2400" b="1" dirty="0"/>
            <a:t> RESOURCES</a:t>
          </a:r>
        </a:p>
      </dgm:t>
    </dgm:pt>
    <dgm:pt modelId="{11C991BE-2985-4BE9-B0C1-E81A2527142A}" type="parTrans" cxnId="{59CBD9D3-46CD-4458-944A-E316B7689188}">
      <dgm:prSet/>
      <dgm:spPr/>
      <dgm:t>
        <a:bodyPr/>
        <a:lstStyle/>
        <a:p>
          <a:endParaRPr lang="en-GB"/>
        </a:p>
      </dgm:t>
    </dgm:pt>
    <dgm:pt modelId="{4FEF71D3-0B79-498B-A146-FE352205F615}" type="sibTrans" cxnId="{59CBD9D3-46CD-4458-944A-E316B7689188}">
      <dgm:prSet/>
      <dgm:spPr/>
      <dgm:t>
        <a:bodyPr/>
        <a:lstStyle/>
        <a:p>
          <a:endParaRPr lang="en-GB"/>
        </a:p>
      </dgm:t>
    </dgm:pt>
    <dgm:pt modelId="{1A6477B5-260D-4767-9AD1-A9D69B54F308}">
      <dgm:prSet phldrT="[Text]" custT="1"/>
      <dgm:spPr/>
      <dgm:t>
        <a:bodyPr/>
        <a:lstStyle/>
        <a:p>
          <a:r>
            <a:rPr lang="en-GB" sz="1800" b="1" dirty="0">
              <a:solidFill>
                <a:srgbClr val="00B050"/>
              </a:solidFill>
            </a:rPr>
            <a:t>Resources and Support </a:t>
          </a:r>
          <a:r>
            <a:rPr lang="en-GB" sz="1800" b="0" dirty="0">
              <a:solidFill>
                <a:srgbClr val="00B050"/>
              </a:solidFill>
            </a:rPr>
            <a:t>(123-130)</a:t>
          </a:r>
        </a:p>
      </dgm:t>
    </dgm:pt>
    <dgm:pt modelId="{AB9BD560-C1B1-4EB0-BF2C-AE5FD6D708D9}" type="parTrans" cxnId="{08F05FE0-CC13-477B-BF53-56E8A4DCCB7B}">
      <dgm:prSet/>
      <dgm:spPr/>
      <dgm:t>
        <a:bodyPr/>
        <a:lstStyle/>
        <a:p>
          <a:endParaRPr lang="en-GB"/>
        </a:p>
      </dgm:t>
    </dgm:pt>
    <dgm:pt modelId="{8C3D5C8C-F6F0-4003-B3E2-8116F081BD54}" type="sibTrans" cxnId="{08F05FE0-CC13-477B-BF53-56E8A4DCCB7B}">
      <dgm:prSet/>
      <dgm:spPr/>
      <dgm:t>
        <a:bodyPr/>
        <a:lstStyle/>
        <a:p>
          <a:endParaRPr lang="en-GB"/>
        </a:p>
      </dgm:t>
    </dgm:pt>
    <dgm:pt modelId="{A1734016-0074-4628-82F0-24E0B029E7C4}">
      <dgm:prSet phldrT="[Text]" custT="1"/>
      <dgm:spPr/>
      <dgm:t>
        <a:bodyPr/>
        <a:lstStyle/>
        <a:p>
          <a:r>
            <a:rPr lang="en-GB" sz="1600" b="1" dirty="0"/>
            <a:t>Device Use &amp; Ownership </a:t>
          </a:r>
          <a:r>
            <a:rPr lang="en-GB" sz="1500" b="1" dirty="0"/>
            <a:t>(15-21)</a:t>
          </a:r>
          <a:endParaRPr lang="en-GB" sz="1500" dirty="0"/>
        </a:p>
      </dgm:t>
    </dgm:pt>
    <dgm:pt modelId="{9E4EBDDA-2DA5-4FEE-AE29-9BDB8E760538}" type="parTrans" cxnId="{856DF1C3-FFA4-4055-A894-071CAFFE61C6}">
      <dgm:prSet/>
      <dgm:spPr/>
      <dgm:t>
        <a:bodyPr/>
        <a:lstStyle/>
        <a:p>
          <a:endParaRPr lang="en-GB"/>
        </a:p>
      </dgm:t>
    </dgm:pt>
    <dgm:pt modelId="{74C0669C-832B-4D48-9A98-238E00685585}" type="sibTrans" cxnId="{856DF1C3-FFA4-4055-A894-071CAFFE61C6}">
      <dgm:prSet/>
      <dgm:spPr/>
      <dgm:t>
        <a:bodyPr/>
        <a:lstStyle/>
        <a:p>
          <a:endParaRPr lang="en-GB"/>
        </a:p>
      </dgm:t>
    </dgm:pt>
    <dgm:pt modelId="{08811684-1D12-4F98-8243-5964C9B8797E}">
      <dgm:prSet phldrT="[Text]" custT="1"/>
      <dgm:spPr/>
      <dgm:t>
        <a:bodyPr/>
        <a:lstStyle/>
        <a:p>
          <a:r>
            <a:rPr lang="en-GB" sz="1600" b="1" dirty="0"/>
            <a:t>Supervision &amp; Parental Controls</a:t>
          </a:r>
          <a:r>
            <a:rPr lang="en-GB" sz="1500" b="1" dirty="0"/>
            <a:t> (22-35)</a:t>
          </a:r>
          <a:endParaRPr lang="en-GB" sz="1500" dirty="0"/>
        </a:p>
      </dgm:t>
    </dgm:pt>
    <dgm:pt modelId="{0622A78E-6691-45F8-AAA1-257C94423DF0}" type="parTrans" cxnId="{23FF6C54-FE1D-4AF8-AFFB-C35CA6FBE449}">
      <dgm:prSet/>
      <dgm:spPr/>
      <dgm:t>
        <a:bodyPr/>
        <a:lstStyle/>
        <a:p>
          <a:endParaRPr lang="en-GB"/>
        </a:p>
      </dgm:t>
    </dgm:pt>
    <dgm:pt modelId="{7474E899-9634-432B-82DF-0857A4411FD8}" type="sibTrans" cxnId="{23FF6C54-FE1D-4AF8-AFFB-C35CA6FBE449}">
      <dgm:prSet/>
      <dgm:spPr/>
      <dgm:t>
        <a:bodyPr/>
        <a:lstStyle/>
        <a:p>
          <a:endParaRPr lang="en-GB"/>
        </a:p>
      </dgm:t>
    </dgm:pt>
    <dgm:pt modelId="{D6679C79-26E3-43EF-ADD2-8F055E4979AB}">
      <dgm:prSet phldrT="[Text]" custT="1"/>
      <dgm:spPr/>
      <dgm:t>
        <a:bodyPr/>
        <a:lstStyle/>
        <a:p>
          <a:r>
            <a:rPr lang="en-GB" sz="1600" b="1" dirty="0"/>
            <a:t>Screentime </a:t>
          </a:r>
          <a:r>
            <a:rPr lang="en-GB" sz="1500" b="1" dirty="0"/>
            <a:t>(36-42)</a:t>
          </a:r>
          <a:endParaRPr lang="en-GB" sz="1500" dirty="0"/>
        </a:p>
      </dgm:t>
    </dgm:pt>
    <dgm:pt modelId="{F0112574-9485-4615-B913-76AF84892C16}" type="parTrans" cxnId="{755EFFDD-B711-4CBD-A7CD-00C50926EDF8}">
      <dgm:prSet/>
      <dgm:spPr/>
      <dgm:t>
        <a:bodyPr/>
        <a:lstStyle/>
        <a:p>
          <a:endParaRPr lang="en-GB"/>
        </a:p>
      </dgm:t>
    </dgm:pt>
    <dgm:pt modelId="{657DF7C2-5631-4A99-A32A-E2762703C139}" type="sibTrans" cxnId="{755EFFDD-B711-4CBD-A7CD-00C50926EDF8}">
      <dgm:prSet/>
      <dgm:spPr/>
      <dgm:t>
        <a:bodyPr/>
        <a:lstStyle/>
        <a:p>
          <a:endParaRPr lang="en-GB"/>
        </a:p>
      </dgm:t>
    </dgm:pt>
    <dgm:pt modelId="{933991D1-E5D9-48E2-9F84-ECC565A37796}">
      <dgm:prSet phldrT="[Text]" custT="1"/>
      <dgm:spPr/>
      <dgm:t>
        <a:bodyPr/>
        <a:lstStyle/>
        <a:p>
          <a:r>
            <a:rPr lang="en-GB" sz="1600" b="1" dirty="0"/>
            <a:t>Social Media &amp; Gaming </a:t>
          </a:r>
          <a:r>
            <a:rPr lang="en-GB" sz="1500" b="1" dirty="0"/>
            <a:t>(43-58)</a:t>
          </a:r>
          <a:endParaRPr lang="en-GB" sz="1500" dirty="0"/>
        </a:p>
      </dgm:t>
    </dgm:pt>
    <dgm:pt modelId="{2F0E7861-8BBF-46CB-BA80-02A50B49909A}" type="parTrans" cxnId="{1B3974EB-EFCB-4037-8130-62698C8E1DED}">
      <dgm:prSet/>
      <dgm:spPr/>
      <dgm:t>
        <a:bodyPr/>
        <a:lstStyle/>
        <a:p>
          <a:endParaRPr lang="en-GB"/>
        </a:p>
      </dgm:t>
    </dgm:pt>
    <dgm:pt modelId="{A7887D41-0F1A-4097-88B7-D55693F4048E}" type="sibTrans" cxnId="{1B3974EB-EFCB-4037-8130-62698C8E1DED}">
      <dgm:prSet/>
      <dgm:spPr/>
      <dgm:t>
        <a:bodyPr/>
        <a:lstStyle/>
        <a:p>
          <a:endParaRPr lang="en-GB"/>
        </a:p>
      </dgm:t>
    </dgm:pt>
    <dgm:pt modelId="{4F2D4AA3-3341-4092-84FD-C5F4C015EC94}">
      <dgm:prSet phldrT="[Text]" custT="1"/>
      <dgm:spPr/>
      <dgm:t>
        <a:bodyPr/>
        <a:lstStyle/>
        <a:p>
          <a:r>
            <a:rPr lang="en-GB" sz="1600" b="1" dirty="0"/>
            <a:t>Age Requirements </a:t>
          </a:r>
          <a:r>
            <a:rPr lang="en-GB" sz="1500" b="1" dirty="0"/>
            <a:t>(59-68)</a:t>
          </a:r>
          <a:endParaRPr lang="en-GB" sz="1500" dirty="0"/>
        </a:p>
      </dgm:t>
    </dgm:pt>
    <dgm:pt modelId="{A8A0F1E5-0A77-4D60-A556-468599CD571E}" type="parTrans" cxnId="{37EBA717-0340-4630-B4EE-5DDAA29C1C72}">
      <dgm:prSet/>
      <dgm:spPr/>
      <dgm:t>
        <a:bodyPr/>
        <a:lstStyle/>
        <a:p>
          <a:endParaRPr lang="en-GB"/>
        </a:p>
      </dgm:t>
    </dgm:pt>
    <dgm:pt modelId="{CCB1E1AA-AF08-4220-85A3-B5592F2EC0C7}" type="sibTrans" cxnId="{37EBA717-0340-4630-B4EE-5DDAA29C1C72}">
      <dgm:prSet/>
      <dgm:spPr/>
      <dgm:t>
        <a:bodyPr/>
        <a:lstStyle/>
        <a:p>
          <a:endParaRPr lang="en-GB"/>
        </a:p>
      </dgm:t>
    </dgm:pt>
    <dgm:pt modelId="{C044DFE8-E6FC-4BF6-A53D-AAC2B86E4FF4}">
      <dgm:prSet phldrT="[Text]"/>
      <dgm:spPr/>
      <dgm:t>
        <a:bodyPr/>
        <a:lstStyle/>
        <a:p>
          <a:endParaRPr lang="en-GB" sz="1600" dirty="0"/>
        </a:p>
      </dgm:t>
    </dgm:pt>
    <dgm:pt modelId="{B0AF2929-AE2E-43C5-9D72-CACF061AC9A4}" type="parTrans" cxnId="{0D6557C6-3EAA-42C6-9BA2-073BB53B89F3}">
      <dgm:prSet/>
      <dgm:spPr/>
      <dgm:t>
        <a:bodyPr/>
        <a:lstStyle/>
        <a:p>
          <a:endParaRPr lang="en-GB"/>
        </a:p>
      </dgm:t>
    </dgm:pt>
    <dgm:pt modelId="{34A8ADFE-A691-4C5C-9BC0-809291314846}" type="sibTrans" cxnId="{0D6557C6-3EAA-42C6-9BA2-073BB53B89F3}">
      <dgm:prSet/>
      <dgm:spPr/>
      <dgm:t>
        <a:bodyPr/>
        <a:lstStyle/>
        <a:p>
          <a:endParaRPr lang="en-GB"/>
        </a:p>
      </dgm:t>
    </dgm:pt>
    <dgm:pt modelId="{149BC626-8F7D-46EB-B605-2004C145BECA}">
      <dgm:prSet phldrT="[Text]" custT="1"/>
      <dgm:spPr/>
      <dgm:t>
        <a:bodyPr/>
        <a:lstStyle/>
        <a:p>
          <a:r>
            <a:rPr lang="en-GB" sz="1800" b="1" dirty="0">
              <a:solidFill>
                <a:srgbClr val="7030A0"/>
              </a:solidFill>
            </a:rPr>
            <a:t>Staying Safe Online and Reporting </a:t>
          </a:r>
          <a:r>
            <a:rPr lang="en-GB" sz="1800" b="0" dirty="0">
              <a:solidFill>
                <a:srgbClr val="7030A0"/>
              </a:solidFill>
            </a:rPr>
            <a:t>(95-100</a:t>
          </a:r>
          <a:r>
            <a:rPr lang="en-GB" sz="1800" b="0" dirty="0">
              <a:solidFill>
                <a:schemeClr val="tx1"/>
              </a:solidFill>
            </a:rPr>
            <a:t>)</a:t>
          </a:r>
        </a:p>
      </dgm:t>
    </dgm:pt>
    <dgm:pt modelId="{58405389-4AB6-45B8-9BD3-FCFC049AC0F5}" type="parTrans" cxnId="{E5B53356-998D-4E6F-AFFC-31BA5509B196}">
      <dgm:prSet/>
      <dgm:spPr/>
      <dgm:t>
        <a:bodyPr/>
        <a:lstStyle/>
        <a:p>
          <a:endParaRPr lang="en-GB"/>
        </a:p>
      </dgm:t>
    </dgm:pt>
    <dgm:pt modelId="{C9557DDE-080C-41EC-8926-23C2CA7823EA}" type="sibTrans" cxnId="{E5B53356-998D-4E6F-AFFC-31BA5509B196}">
      <dgm:prSet/>
      <dgm:spPr/>
      <dgm:t>
        <a:bodyPr/>
        <a:lstStyle/>
        <a:p>
          <a:endParaRPr lang="en-GB"/>
        </a:p>
      </dgm:t>
    </dgm:pt>
    <dgm:pt modelId="{55C517ED-ABCF-47CE-8E50-DB10491B44A2}">
      <dgm:prSet phldrT="[Text]"/>
      <dgm:spPr/>
      <dgm:t>
        <a:bodyPr/>
        <a:lstStyle/>
        <a:p>
          <a:endParaRPr lang="en-GB" sz="1600" dirty="0"/>
        </a:p>
      </dgm:t>
    </dgm:pt>
    <dgm:pt modelId="{EE309464-8FBB-4B19-BD2F-C655D3D0FA35}" type="parTrans" cxnId="{DB10983C-0729-41BF-936D-9D057C0C9B5F}">
      <dgm:prSet/>
      <dgm:spPr/>
      <dgm:t>
        <a:bodyPr/>
        <a:lstStyle/>
        <a:p>
          <a:endParaRPr lang="en-GB"/>
        </a:p>
      </dgm:t>
    </dgm:pt>
    <dgm:pt modelId="{F137550C-0908-4734-AD63-C2BFF90469FF}" type="sibTrans" cxnId="{DB10983C-0729-41BF-936D-9D057C0C9B5F}">
      <dgm:prSet/>
      <dgm:spPr/>
      <dgm:t>
        <a:bodyPr/>
        <a:lstStyle/>
        <a:p>
          <a:endParaRPr lang="en-GB"/>
        </a:p>
      </dgm:t>
    </dgm:pt>
    <dgm:pt modelId="{CA9AA4F9-6961-40C3-9334-75BD0249BE9D}">
      <dgm:prSet phldrT="[Text]" custT="1"/>
      <dgm:spPr/>
      <dgm:t>
        <a:bodyPr/>
        <a:lstStyle/>
        <a:p>
          <a:r>
            <a:rPr lang="en-GB" sz="1600" b="1" dirty="0"/>
            <a:t>Critical Thinking </a:t>
          </a:r>
          <a:r>
            <a:rPr lang="en-GB" sz="1500" b="1" dirty="0"/>
            <a:t>(101-122)</a:t>
          </a:r>
          <a:endParaRPr lang="en-GB" sz="1500" dirty="0"/>
        </a:p>
      </dgm:t>
    </dgm:pt>
    <dgm:pt modelId="{9F44278D-B009-4B68-835B-33E884E2397C}" type="parTrans" cxnId="{CCEBDD5E-E8ED-410C-BD58-B29A21A23379}">
      <dgm:prSet/>
      <dgm:spPr/>
      <dgm:t>
        <a:bodyPr/>
        <a:lstStyle/>
        <a:p>
          <a:endParaRPr lang="en-GB"/>
        </a:p>
      </dgm:t>
    </dgm:pt>
    <dgm:pt modelId="{A558305E-AC3D-441C-9EF6-08E7D50BB61E}" type="sibTrans" cxnId="{CCEBDD5E-E8ED-410C-BD58-B29A21A23379}">
      <dgm:prSet/>
      <dgm:spPr/>
      <dgm:t>
        <a:bodyPr/>
        <a:lstStyle/>
        <a:p>
          <a:endParaRPr lang="en-GB"/>
        </a:p>
      </dgm:t>
    </dgm:pt>
    <dgm:pt modelId="{D2B4CAFE-FDDC-4A1A-B1AA-A6E9F78F3CE0}">
      <dgm:prSet phldrT="[Text]" custT="1"/>
      <dgm:spPr/>
      <dgm:t>
        <a:bodyPr/>
        <a:lstStyle/>
        <a:p>
          <a:r>
            <a:rPr lang="en-GB" sz="1600" dirty="0"/>
            <a:t>You may also wish to scroll through </a:t>
          </a:r>
          <a:r>
            <a:rPr lang="en-GB" sz="1600" dirty="0">
              <a:hlinkClick xmlns:r="http://schemas.openxmlformats.org/officeDocument/2006/relationships" r:id="rId1"/>
            </a:rPr>
            <a:t>parentsafe.lgfl.net </a:t>
          </a:r>
          <a:r>
            <a:rPr lang="en-GB" sz="1600" dirty="0"/>
            <a:t>and showcase some of the resources here.</a:t>
          </a:r>
        </a:p>
      </dgm:t>
    </dgm:pt>
    <dgm:pt modelId="{E268C886-45AA-4A66-9C65-635CF59AB55D}" type="parTrans" cxnId="{5F6FC4AA-A8BA-49B8-B6DC-3430F603F3D6}">
      <dgm:prSet/>
      <dgm:spPr/>
      <dgm:t>
        <a:bodyPr/>
        <a:lstStyle/>
        <a:p>
          <a:endParaRPr lang="en-GB"/>
        </a:p>
      </dgm:t>
    </dgm:pt>
    <dgm:pt modelId="{B3FC518C-B09A-4F03-B031-4896DF802D96}" type="sibTrans" cxnId="{5F6FC4AA-A8BA-49B8-B6DC-3430F603F3D6}">
      <dgm:prSet/>
      <dgm:spPr/>
      <dgm:t>
        <a:bodyPr/>
        <a:lstStyle/>
        <a:p>
          <a:endParaRPr lang="en-GB"/>
        </a:p>
      </dgm:t>
    </dgm:pt>
    <dgm:pt modelId="{10DC139F-EE4E-42E7-A6AC-1C5FB359455F}">
      <dgm:prSet phldrT="[Text]" custT="1"/>
      <dgm:spPr/>
      <dgm:t>
        <a:bodyPr/>
        <a:lstStyle/>
        <a:p>
          <a:endParaRPr lang="en-GB" sz="1800" b="0" dirty="0">
            <a:solidFill>
              <a:srgbClr val="7030A0"/>
            </a:solidFill>
          </a:endParaRPr>
        </a:p>
      </dgm:t>
    </dgm:pt>
    <dgm:pt modelId="{55C176B2-A60F-42A8-9588-BB1E8336106D}" type="parTrans" cxnId="{AA5AB217-BFC6-46D4-A527-B6639B1811A8}">
      <dgm:prSet/>
      <dgm:spPr/>
      <dgm:t>
        <a:bodyPr/>
        <a:lstStyle/>
        <a:p>
          <a:endParaRPr lang="en-GB"/>
        </a:p>
      </dgm:t>
    </dgm:pt>
    <dgm:pt modelId="{18276548-E932-4CC8-B636-6CE47A487B67}" type="sibTrans" cxnId="{AA5AB217-BFC6-46D4-A527-B6639B1811A8}">
      <dgm:prSet/>
      <dgm:spPr/>
      <dgm:t>
        <a:bodyPr/>
        <a:lstStyle/>
        <a:p>
          <a:endParaRPr lang="en-GB"/>
        </a:p>
      </dgm:t>
    </dgm:pt>
    <dgm:pt modelId="{DC271A97-FCAF-49E2-9CE7-A737B1FEB189}">
      <dgm:prSet phldrT="[Text]" custT="1"/>
      <dgm:spPr/>
      <dgm:t>
        <a:bodyPr/>
        <a:lstStyle/>
        <a:p>
          <a:endParaRPr lang="en-GB" sz="1800" b="0" dirty="0">
            <a:solidFill>
              <a:srgbClr val="00B050"/>
            </a:solidFill>
          </a:endParaRPr>
        </a:p>
      </dgm:t>
    </dgm:pt>
    <dgm:pt modelId="{64BA6627-760D-4BBC-A970-0C8FB65D12A5}" type="parTrans" cxnId="{9C07A43A-C2C0-46EA-824F-C391B7912910}">
      <dgm:prSet/>
      <dgm:spPr/>
      <dgm:t>
        <a:bodyPr/>
        <a:lstStyle/>
        <a:p>
          <a:endParaRPr lang="en-GB"/>
        </a:p>
      </dgm:t>
    </dgm:pt>
    <dgm:pt modelId="{35DB3C9C-057A-4B04-89AD-E93541189D92}" type="sibTrans" cxnId="{9C07A43A-C2C0-46EA-824F-C391B7912910}">
      <dgm:prSet/>
      <dgm:spPr/>
      <dgm:t>
        <a:bodyPr/>
        <a:lstStyle/>
        <a:p>
          <a:endParaRPr lang="en-GB"/>
        </a:p>
      </dgm:t>
    </dgm:pt>
    <dgm:pt modelId="{35135488-FA6C-454C-8DDC-3D9EB2067350}">
      <dgm:prSet phldrT="[Text]"/>
      <dgm:spPr/>
      <dgm:t>
        <a:bodyPr/>
        <a:lstStyle/>
        <a:p>
          <a:endParaRPr lang="en-GB" sz="1500" dirty="0"/>
        </a:p>
      </dgm:t>
    </dgm:pt>
    <dgm:pt modelId="{F972EE77-B321-4613-A8E4-AB961955F577}" type="sibTrans" cxnId="{C22BAD8C-8F50-465B-AF70-E4D8980FEB8B}">
      <dgm:prSet/>
      <dgm:spPr/>
      <dgm:t>
        <a:bodyPr/>
        <a:lstStyle/>
        <a:p>
          <a:endParaRPr lang="en-GB"/>
        </a:p>
      </dgm:t>
    </dgm:pt>
    <dgm:pt modelId="{7295DF04-089B-4F25-AC4D-6DF874939CCA}" type="parTrans" cxnId="{C22BAD8C-8F50-465B-AF70-E4D8980FEB8B}">
      <dgm:prSet/>
      <dgm:spPr/>
      <dgm:t>
        <a:bodyPr/>
        <a:lstStyle/>
        <a:p>
          <a:endParaRPr lang="en-GB"/>
        </a:p>
      </dgm:t>
    </dgm:pt>
    <dgm:pt modelId="{3D74CE87-5E16-4B90-9851-3F14694E7BBA}" type="pres">
      <dgm:prSet presAssocID="{C21CA89F-4848-4971-979C-0F902687794D}" presName="linearFlow" presStyleCnt="0">
        <dgm:presLayoutVars>
          <dgm:dir/>
          <dgm:animLvl val="lvl"/>
          <dgm:resizeHandles val="exact"/>
        </dgm:presLayoutVars>
      </dgm:prSet>
      <dgm:spPr/>
    </dgm:pt>
    <dgm:pt modelId="{760C8AC7-F88E-411D-9DF9-DF6BE02C99EA}" type="pres">
      <dgm:prSet presAssocID="{C88EA087-028D-435C-B756-38410D6B2A32}" presName="composite" presStyleCnt="0"/>
      <dgm:spPr/>
    </dgm:pt>
    <dgm:pt modelId="{317004F9-4042-4A45-9328-0F0A18D6E977}" type="pres">
      <dgm:prSet presAssocID="{C88EA087-028D-435C-B756-38410D6B2A32}" presName="parTx" presStyleLbl="node1" presStyleIdx="0" presStyleCnt="3">
        <dgm:presLayoutVars>
          <dgm:chMax val="0"/>
          <dgm:chPref val="0"/>
          <dgm:bulletEnabled val="1"/>
        </dgm:presLayoutVars>
      </dgm:prSet>
      <dgm:spPr/>
    </dgm:pt>
    <dgm:pt modelId="{97AE66F4-8DD3-4F02-B1B8-EAE2084CE915}" type="pres">
      <dgm:prSet presAssocID="{C88EA087-028D-435C-B756-38410D6B2A32}" presName="parSh" presStyleLbl="node1" presStyleIdx="0" presStyleCnt="3"/>
      <dgm:spPr/>
    </dgm:pt>
    <dgm:pt modelId="{D7E19BCC-DF91-465D-97FD-A10FE274C34A}" type="pres">
      <dgm:prSet presAssocID="{C88EA087-028D-435C-B756-38410D6B2A32}" presName="desTx" presStyleLbl="fgAcc1" presStyleIdx="0" presStyleCnt="3" custScaleX="127833">
        <dgm:presLayoutVars>
          <dgm:bulletEnabled val="1"/>
        </dgm:presLayoutVars>
      </dgm:prSet>
      <dgm:spPr/>
    </dgm:pt>
    <dgm:pt modelId="{42828BB1-2CDD-4B14-A75A-DB0DEE71CC74}" type="pres">
      <dgm:prSet presAssocID="{22E520F7-4DE3-4CA8-A93D-384756E567B9}" presName="sibTrans" presStyleLbl="sibTrans2D1" presStyleIdx="0" presStyleCnt="2"/>
      <dgm:spPr/>
    </dgm:pt>
    <dgm:pt modelId="{FF5D2B44-60AE-4CDB-854F-52A15E97A365}" type="pres">
      <dgm:prSet presAssocID="{22E520F7-4DE3-4CA8-A93D-384756E567B9}" presName="connTx" presStyleLbl="sibTrans2D1" presStyleIdx="0" presStyleCnt="2"/>
      <dgm:spPr/>
    </dgm:pt>
    <dgm:pt modelId="{3A21AF6E-7A8B-4A04-8197-F179FA9CC886}" type="pres">
      <dgm:prSet presAssocID="{FC3353AF-9FFF-454A-9F76-DCACECF0DBD7}" presName="composite" presStyleCnt="0"/>
      <dgm:spPr/>
    </dgm:pt>
    <dgm:pt modelId="{CF7DF2CD-6AC5-4BCA-9558-E23B38072949}" type="pres">
      <dgm:prSet presAssocID="{FC3353AF-9FFF-454A-9F76-DCACECF0DBD7}" presName="parTx" presStyleLbl="node1" presStyleIdx="0" presStyleCnt="3">
        <dgm:presLayoutVars>
          <dgm:chMax val="0"/>
          <dgm:chPref val="0"/>
          <dgm:bulletEnabled val="1"/>
        </dgm:presLayoutVars>
      </dgm:prSet>
      <dgm:spPr/>
    </dgm:pt>
    <dgm:pt modelId="{98099B1D-1BFC-49DC-A1AC-129B0E9540FB}" type="pres">
      <dgm:prSet presAssocID="{FC3353AF-9FFF-454A-9F76-DCACECF0DBD7}" presName="parSh" presStyleLbl="node1" presStyleIdx="1" presStyleCnt="3"/>
      <dgm:spPr/>
    </dgm:pt>
    <dgm:pt modelId="{43993DEE-1F86-4E1F-8DDC-7DE81E05C33A}" type="pres">
      <dgm:prSet presAssocID="{FC3353AF-9FFF-454A-9F76-DCACECF0DBD7}" presName="desTx" presStyleLbl="fgAcc1" presStyleIdx="1" presStyleCnt="3" custScaleX="117336">
        <dgm:presLayoutVars>
          <dgm:bulletEnabled val="1"/>
        </dgm:presLayoutVars>
      </dgm:prSet>
      <dgm:spPr/>
    </dgm:pt>
    <dgm:pt modelId="{27A723E8-8A0F-4C56-BAFA-A6D0F3EF3D47}" type="pres">
      <dgm:prSet presAssocID="{174278F4-18C0-4BD2-9D06-E46DDB58C08F}" presName="sibTrans" presStyleLbl="sibTrans2D1" presStyleIdx="1" presStyleCnt="2"/>
      <dgm:spPr/>
    </dgm:pt>
    <dgm:pt modelId="{4E4EE3E3-A5D8-42FF-BDB8-C8563C4631B9}" type="pres">
      <dgm:prSet presAssocID="{174278F4-18C0-4BD2-9D06-E46DDB58C08F}" presName="connTx" presStyleLbl="sibTrans2D1" presStyleIdx="1" presStyleCnt="2"/>
      <dgm:spPr/>
    </dgm:pt>
    <dgm:pt modelId="{CC195107-DD74-4C2C-ACBA-5E9240DCF98F}" type="pres">
      <dgm:prSet presAssocID="{173FBA89-F913-4E37-AF5F-166CDB97A76E}" presName="composite" presStyleCnt="0"/>
      <dgm:spPr/>
    </dgm:pt>
    <dgm:pt modelId="{7B26F8AC-23B6-4D91-8CAE-09C5C1109531}" type="pres">
      <dgm:prSet presAssocID="{173FBA89-F913-4E37-AF5F-166CDB97A76E}" presName="parTx" presStyleLbl="node1" presStyleIdx="1" presStyleCnt="3">
        <dgm:presLayoutVars>
          <dgm:chMax val="0"/>
          <dgm:chPref val="0"/>
          <dgm:bulletEnabled val="1"/>
        </dgm:presLayoutVars>
      </dgm:prSet>
      <dgm:spPr/>
    </dgm:pt>
    <dgm:pt modelId="{C9531793-C020-4AEA-92ED-4173E6C6DCEA}" type="pres">
      <dgm:prSet presAssocID="{173FBA89-F913-4E37-AF5F-166CDB97A76E}" presName="parSh" presStyleLbl="node1" presStyleIdx="2" presStyleCnt="3"/>
      <dgm:spPr/>
    </dgm:pt>
    <dgm:pt modelId="{6421B3F3-F977-46B3-9E57-6642F213F583}" type="pres">
      <dgm:prSet presAssocID="{173FBA89-F913-4E37-AF5F-166CDB97A76E}" presName="desTx" presStyleLbl="fgAcc1" presStyleIdx="2" presStyleCnt="3" custLinFactNeighborX="-6279">
        <dgm:presLayoutVars>
          <dgm:bulletEnabled val="1"/>
        </dgm:presLayoutVars>
      </dgm:prSet>
      <dgm:spPr/>
    </dgm:pt>
  </dgm:ptLst>
  <dgm:cxnLst>
    <dgm:cxn modelId="{1C3EBE13-76A6-43D1-AF53-1F54DB8BE07B}" type="presOf" srcId="{22E520F7-4DE3-4CA8-A93D-384756E567B9}" destId="{42828BB1-2CDD-4B14-A75A-DB0DEE71CC74}" srcOrd="0" destOrd="0" presId="urn:microsoft.com/office/officeart/2005/8/layout/process3"/>
    <dgm:cxn modelId="{37EBA717-0340-4630-B4EE-5DDAA29C1C72}" srcId="{C88EA087-028D-435C-B756-38410D6B2A32}" destId="{4F2D4AA3-3341-4092-84FD-C5F4C015EC94}" srcOrd="5" destOrd="0" parTransId="{A8A0F1E5-0A77-4D60-A556-468599CD571E}" sibTransId="{CCB1E1AA-AF08-4220-85A3-B5592F2EC0C7}"/>
    <dgm:cxn modelId="{AA5AB217-BFC6-46D4-A527-B6639B1811A8}" srcId="{FC3353AF-9FFF-454A-9F76-DCACECF0DBD7}" destId="{10DC139F-EE4E-42E7-A6AC-1C5FB359455F}" srcOrd="1" destOrd="0" parTransId="{55C176B2-A60F-42A8-9588-BB1E8336106D}" sibTransId="{18276548-E932-4CC8-B636-6CE47A487B67}"/>
    <dgm:cxn modelId="{F8DCB819-909E-4819-842F-DA1D9EC2B76A}" type="presOf" srcId="{933991D1-E5D9-48E2-9F84-ECC565A37796}" destId="{D7E19BCC-DF91-465D-97FD-A10FE274C34A}" srcOrd="0" destOrd="4" presId="urn:microsoft.com/office/officeart/2005/8/layout/process3"/>
    <dgm:cxn modelId="{DC856D30-AD1F-4395-95A5-826CC1D2869E}" type="presOf" srcId="{173FBA89-F913-4E37-AF5F-166CDB97A76E}" destId="{7B26F8AC-23B6-4D91-8CAE-09C5C1109531}" srcOrd="0" destOrd="0" presId="urn:microsoft.com/office/officeart/2005/8/layout/process3"/>
    <dgm:cxn modelId="{721A6D37-EA0E-4CBC-8226-7698DD5F733A}" srcId="{FC3353AF-9FFF-454A-9F76-DCACECF0DBD7}" destId="{1122B729-1BB2-4AB9-9BB2-7D4236954935}" srcOrd="0" destOrd="0" parTransId="{D503BFBB-E0AC-493A-8C40-200EA33652B8}" sibTransId="{80E892E0-3305-40A8-B574-DF0BC3D111F4}"/>
    <dgm:cxn modelId="{FF481439-A043-40A1-A298-C85F21816A48}" type="presOf" srcId="{A1734016-0074-4628-82F0-24E0B029E7C4}" destId="{D7E19BCC-DF91-465D-97FD-A10FE274C34A}" srcOrd="0" destOrd="1" presId="urn:microsoft.com/office/officeart/2005/8/layout/process3"/>
    <dgm:cxn modelId="{9C07A43A-C2C0-46EA-824F-C391B7912910}" srcId="{173FBA89-F913-4E37-AF5F-166CDB97A76E}" destId="{DC271A97-FCAF-49E2-9CE7-A737B1FEB189}" srcOrd="1" destOrd="0" parTransId="{64BA6627-760D-4BBC-A970-0C8FB65D12A5}" sibTransId="{35DB3C9C-057A-4B04-89AD-E93541189D92}"/>
    <dgm:cxn modelId="{DB10983C-0729-41BF-936D-9D057C0C9B5F}" srcId="{FC3353AF-9FFF-454A-9F76-DCACECF0DBD7}" destId="{55C517ED-ABCF-47CE-8E50-DB10491B44A2}" srcOrd="3" destOrd="0" parTransId="{EE309464-8FBB-4B19-BD2F-C655D3D0FA35}" sibTransId="{F137550C-0908-4734-AD63-C2BFF90469FF}"/>
    <dgm:cxn modelId="{CCEBDD5E-E8ED-410C-BD58-B29A21A23379}" srcId="{C88EA087-028D-435C-B756-38410D6B2A32}" destId="{CA9AA4F9-6961-40C3-9334-75BD0249BE9D}" srcOrd="6" destOrd="0" parTransId="{9F44278D-B009-4B68-835B-33E884E2397C}" sibTransId="{A558305E-AC3D-441C-9EF6-08E7D50BB61E}"/>
    <dgm:cxn modelId="{55474C61-EB75-48BD-AECE-AA18712D53FE}" type="presOf" srcId="{173FBA89-F913-4E37-AF5F-166CDB97A76E}" destId="{C9531793-C020-4AEA-92ED-4173E6C6DCEA}" srcOrd="1" destOrd="0" presId="urn:microsoft.com/office/officeart/2005/8/layout/process3"/>
    <dgm:cxn modelId="{FE19F563-7933-4CF2-8605-7EC13D13687B}" srcId="{C21CA89F-4848-4971-979C-0F902687794D}" destId="{FC3353AF-9FFF-454A-9F76-DCACECF0DBD7}" srcOrd="1" destOrd="0" parTransId="{ACDA8DE8-64D0-4150-9BEE-4895A82C52A2}" sibTransId="{174278F4-18C0-4BD2-9D06-E46DDB58C08F}"/>
    <dgm:cxn modelId="{33879044-121D-410B-93ED-BACF914E15A7}" type="presOf" srcId="{CA9AA4F9-6961-40C3-9334-75BD0249BE9D}" destId="{D7E19BCC-DF91-465D-97FD-A10FE274C34A}" srcOrd="0" destOrd="6" presId="urn:microsoft.com/office/officeart/2005/8/layout/process3"/>
    <dgm:cxn modelId="{670B7447-CEFD-4B10-8300-C3D4AA64B3F8}" type="presOf" srcId="{55C517ED-ABCF-47CE-8E50-DB10491B44A2}" destId="{43993DEE-1F86-4E1F-8DDC-7DE81E05C33A}" srcOrd="0" destOrd="3" presId="urn:microsoft.com/office/officeart/2005/8/layout/process3"/>
    <dgm:cxn modelId="{F88CBA48-C735-4521-BE45-396190DA1526}" type="presOf" srcId="{22E520F7-4DE3-4CA8-A93D-384756E567B9}" destId="{FF5D2B44-60AE-4CDB-854F-52A15E97A365}" srcOrd="1" destOrd="0" presId="urn:microsoft.com/office/officeart/2005/8/layout/process3"/>
    <dgm:cxn modelId="{189E1F4C-ED10-4A1D-B4B0-0C56981E3C3F}" type="presOf" srcId="{C21CA89F-4848-4971-979C-0F902687794D}" destId="{3D74CE87-5E16-4B90-9851-3F14694E7BBA}" srcOrd="0" destOrd="0" presId="urn:microsoft.com/office/officeart/2005/8/layout/process3"/>
    <dgm:cxn modelId="{A7E9C26F-FA3F-46DD-A0B3-A41DFF76C72A}" type="presOf" srcId="{FC3353AF-9FFF-454A-9F76-DCACECF0DBD7}" destId="{98099B1D-1BFC-49DC-A1AC-129B0E9540FB}" srcOrd="1" destOrd="0" presId="urn:microsoft.com/office/officeart/2005/8/layout/process3"/>
    <dgm:cxn modelId="{D2823570-EAEF-4CC0-80C2-664ED9C736D5}" type="presOf" srcId="{DC271A97-FCAF-49E2-9CE7-A737B1FEB189}" destId="{6421B3F3-F977-46B3-9E57-6642F213F583}" srcOrd="0" destOrd="1" presId="urn:microsoft.com/office/officeart/2005/8/layout/process3"/>
    <dgm:cxn modelId="{3C95EC51-64BD-40C4-9FD6-8A5294F296A4}" srcId="{C21CA89F-4848-4971-979C-0F902687794D}" destId="{C88EA087-028D-435C-B756-38410D6B2A32}" srcOrd="0" destOrd="0" parTransId="{3B65C681-132E-47BB-84FB-54DF66BBF46F}" sibTransId="{22E520F7-4DE3-4CA8-A93D-384756E567B9}"/>
    <dgm:cxn modelId="{F5052773-FF6D-4550-9550-8772944E455E}" type="presOf" srcId="{1122B729-1BB2-4AB9-9BB2-7D4236954935}" destId="{43993DEE-1F86-4E1F-8DDC-7DE81E05C33A}" srcOrd="0" destOrd="0" presId="urn:microsoft.com/office/officeart/2005/8/layout/process3"/>
    <dgm:cxn modelId="{23FF6C54-FE1D-4AF8-AFFB-C35CA6FBE449}" srcId="{C88EA087-028D-435C-B756-38410D6B2A32}" destId="{08811684-1D12-4F98-8243-5964C9B8797E}" srcOrd="2" destOrd="0" parTransId="{0622A78E-6691-45F8-AAA1-257C94423DF0}" sibTransId="{7474E899-9634-432B-82DF-0857A4411FD8}"/>
    <dgm:cxn modelId="{E5B53356-998D-4E6F-AFFC-31BA5509B196}" srcId="{FC3353AF-9FFF-454A-9F76-DCACECF0DBD7}" destId="{149BC626-8F7D-46EB-B605-2004C145BECA}" srcOrd="2" destOrd="0" parTransId="{58405389-4AB6-45B8-9BD3-FCFC049AC0F5}" sibTransId="{C9557DDE-080C-41EC-8926-23C2CA7823EA}"/>
    <dgm:cxn modelId="{3E194076-D983-4F75-9370-EF4FDFC5A32C}" type="presOf" srcId="{C044DFE8-E6FC-4BF6-A53D-AAC2B86E4FF4}" destId="{43993DEE-1F86-4E1F-8DDC-7DE81E05C33A}" srcOrd="0" destOrd="4" presId="urn:microsoft.com/office/officeart/2005/8/layout/process3"/>
    <dgm:cxn modelId="{19799D80-182A-4849-8F85-F8D4EC5599E3}" type="presOf" srcId="{174278F4-18C0-4BD2-9D06-E46DDB58C08F}" destId="{27A723E8-8A0F-4C56-BAFA-A6D0F3EF3D47}" srcOrd="0" destOrd="0" presId="urn:microsoft.com/office/officeart/2005/8/layout/process3"/>
    <dgm:cxn modelId="{9765C985-83D5-4A0A-92C2-0AC4410BC0AE}" type="presOf" srcId="{FC3353AF-9FFF-454A-9F76-DCACECF0DBD7}" destId="{CF7DF2CD-6AC5-4BCA-9558-E23B38072949}" srcOrd="0" destOrd="0" presId="urn:microsoft.com/office/officeart/2005/8/layout/process3"/>
    <dgm:cxn modelId="{5DC13B8B-7E6E-4E39-9536-A2BE19B83ECF}" type="presOf" srcId="{35135488-FA6C-454C-8DDC-3D9EB2067350}" destId="{D7E19BCC-DF91-465D-97FD-A10FE274C34A}" srcOrd="0" destOrd="7" presId="urn:microsoft.com/office/officeart/2005/8/layout/process3"/>
    <dgm:cxn modelId="{C22BAD8C-8F50-465B-AF70-E4D8980FEB8B}" srcId="{C88EA087-028D-435C-B756-38410D6B2A32}" destId="{35135488-FA6C-454C-8DDC-3D9EB2067350}" srcOrd="7" destOrd="0" parTransId="{7295DF04-089B-4F25-AC4D-6DF874939CCA}" sibTransId="{F972EE77-B321-4613-A8E4-AB961955F577}"/>
    <dgm:cxn modelId="{5EB6EE90-FC8A-4667-B271-949A205BDAA3}" type="presOf" srcId="{D2B4CAFE-FDDC-4A1A-B1AA-A6E9F78F3CE0}" destId="{6421B3F3-F977-46B3-9E57-6642F213F583}" srcOrd="0" destOrd="2" presId="urn:microsoft.com/office/officeart/2005/8/layout/process3"/>
    <dgm:cxn modelId="{07B27F9F-DF5D-41E5-BA84-8195ABAA28CB}" type="presOf" srcId="{D6679C79-26E3-43EF-ADD2-8F055E4979AB}" destId="{D7E19BCC-DF91-465D-97FD-A10FE274C34A}" srcOrd="0" destOrd="3" presId="urn:microsoft.com/office/officeart/2005/8/layout/process3"/>
    <dgm:cxn modelId="{FB7617A5-6FB4-4CF1-9E6B-575F91FA5868}" type="presOf" srcId="{1A6477B5-260D-4767-9AD1-A9D69B54F308}" destId="{6421B3F3-F977-46B3-9E57-6642F213F583}" srcOrd="0" destOrd="0" presId="urn:microsoft.com/office/officeart/2005/8/layout/process3"/>
    <dgm:cxn modelId="{5CA658AA-0EC1-4295-9128-DE1E4A072A7D}" type="presOf" srcId="{4F2D4AA3-3341-4092-84FD-C5F4C015EC94}" destId="{D7E19BCC-DF91-465D-97FD-A10FE274C34A}" srcOrd="0" destOrd="5" presId="urn:microsoft.com/office/officeart/2005/8/layout/process3"/>
    <dgm:cxn modelId="{5F6FC4AA-A8BA-49B8-B6DC-3430F603F3D6}" srcId="{173FBA89-F913-4E37-AF5F-166CDB97A76E}" destId="{D2B4CAFE-FDDC-4A1A-B1AA-A6E9F78F3CE0}" srcOrd="2" destOrd="0" parTransId="{E268C886-45AA-4A66-9C65-635CF59AB55D}" sibTransId="{B3FC518C-B09A-4F03-B031-4896DF802D96}"/>
    <dgm:cxn modelId="{FDA4D6AE-5EC6-41BD-8CED-D9B531F7C276}" type="presOf" srcId="{C88EA087-028D-435C-B756-38410D6B2A32}" destId="{317004F9-4042-4A45-9328-0F0A18D6E977}" srcOrd="0" destOrd="0" presId="urn:microsoft.com/office/officeart/2005/8/layout/process3"/>
    <dgm:cxn modelId="{D60E80B5-0129-43C0-8311-228FAEADEABD}" type="presOf" srcId="{5379C9BA-EA72-41DB-8FDE-03E3CF13629E}" destId="{D7E19BCC-DF91-465D-97FD-A10FE274C34A}" srcOrd="0" destOrd="0" presId="urn:microsoft.com/office/officeart/2005/8/layout/process3"/>
    <dgm:cxn modelId="{BB6687BB-0DCE-47F7-8F87-0D64C899E1A7}" type="presOf" srcId="{149BC626-8F7D-46EB-B605-2004C145BECA}" destId="{43993DEE-1F86-4E1F-8DDC-7DE81E05C33A}" srcOrd="0" destOrd="2" presId="urn:microsoft.com/office/officeart/2005/8/layout/process3"/>
    <dgm:cxn modelId="{7FCF06C2-55D7-4F85-9D00-405101DBA572}" srcId="{C88EA087-028D-435C-B756-38410D6B2A32}" destId="{5379C9BA-EA72-41DB-8FDE-03E3CF13629E}" srcOrd="0" destOrd="0" parTransId="{82FFA058-E86A-49DB-8E79-B976885A5E35}" sibTransId="{351447CF-BC9D-40C4-8A2A-5D712CD1CAF3}"/>
    <dgm:cxn modelId="{856DF1C3-FFA4-4055-A894-071CAFFE61C6}" srcId="{C88EA087-028D-435C-B756-38410D6B2A32}" destId="{A1734016-0074-4628-82F0-24E0B029E7C4}" srcOrd="1" destOrd="0" parTransId="{9E4EBDDA-2DA5-4FEE-AE29-9BDB8E760538}" sibTransId="{74C0669C-832B-4D48-9A98-238E00685585}"/>
    <dgm:cxn modelId="{0D6557C6-3EAA-42C6-9BA2-073BB53B89F3}" srcId="{FC3353AF-9FFF-454A-9F76-DCACECF0DBD7}" destId="{C044DFE8-E6FC-4BF6-A53D-AAC2B86E4FF4}" srcOrd="4" destOrd="0" parTransId="{B0AF2929-AE2E-43C5-9D72-CACF061AC9A4}" sibTransId="{34A8ADFE-A691-4C5C-9BC0-809291314846}"/>
    <dgm:cxn modelId="{59CBD9D3-46CD-4458-944A-E316B7689188}" srcId="{C21CA89F-4848-4971-979C-0F902687794D}" destId="{173FBA89-F913-4E37-AF5F-166CDB97A76E}" srcOrd="2" destOrd="0" parTransId="{11C991BE-2985-4BE9-B0C1-E81A2527142A}" sibTransId="{4FEF71D3-0B79-498B-A146-FE352205F615}"/>
    <dgm:cxn modelId="{061A7FD4-DB9B-4A5E-9DCB-D291CA1A6283}" type="presOf" srcId="{174278F4-18C0-4BD2-9D06-E46DDB58C08F}" destId="{4E4EE3E3-A5D8-42FF-BDB8-C8563C4631B9}" srcOrd="1" destOrd="0" presId="urn:microsoft.com/office/officeart/2005/8/layout/process3"/>
    <dgm:cxn modelId="{6A60B9D8-1BE6-4F31-BF1E-F1ED818309C9}" type="presOf" srcId="{C88EA087-028D-435C-B756-38410D6B2A32}" destId="{97AE66F4-8DD3-4F02-B1B8-EAE2084CE915}" srcOrd="1" destOrd="0" presId="urn:microsoft.com/office/officeart/2005/8/layout/process3"/>
    <dgm:cxn modelId="{776A37DC-E826-4D2B-8EBA-B6F9EEAC5CDC}" type="presOf" srcId="{10DC139F-EE4E-42E7-A6AC-1C5FB359455F}" destId="{43993DEE-1F86-4E1F-8DDC-7DE81E05C33A}" srcOrd="0" destOrd="1" presId="urn:microsoft.com/office/officeart/2005/8/layout/process3"/>
    <dgm:cxn modelId="{755EFFDD-B711-4CBD-A7CD-00C50926EDF8}" srcId="{C88EA087-028D-435C-B756-38410D6B2A32}" destId="{D6679C79-26E3-43EF-ADD2-8F055E4979AB}" srcOrd="3" destOrd="0" parTransId="{F0112574-9485-4615-B913-76AF84892C16}" sibTransId="{657DF7C2-5631-4A99-A32A-E2762703C139}"/>
    <dgm:cxn modelId="{08F05FE0-CC13-477B-BF53-56E8A4DCCB7B}" srcId="{173FBA89-F913-4E37-AF5F-166CDB97A76E}" destId="{1A6477B5-260D-4767-9AD1-A9D69B54F308}" srcOrd="0" destOrd="0" parTransId="{AB9BD560-C1B1-4EB0-BF2C-AE5FD6D708D9}" sibTransId="{8C3D5C8C-F6F0-4003-B3E2-8116F081BD54}"/>
    <dgm:cxn modelId="{1CE9A1E8-BD97-4A13-AB92-B41CDDED14F2}" type="presOf" srcId="{08811684-1D12-4F98-8243-5964C9B8797E}" destId="{D7E19BCC-DF91-465D-97FD-A10FE274C34A}" srcOrd="0" destOrd="2" presId="urn:microsoft.com/office/officeart/2005/8/layout/process3"/>
    <dgm:cxn modelId="{1B3974EB-EFCB-4037-8130-62698C8E1DED}" srcId="{C88EA087-028D-435C-B756-38410D6B2A32}" destId="{933991D1-E5D9-48E2-9F84-ECC565A37796}" srcOrd="4" destOrd="0" parTransId="{2F0E7861-8BBF-46CB-BA80-02A50B49909A}" sibTransId="{A7887D41-0F1A-4097-88B7-D55693F4048E}"/>
    <dgm:cxn modelId="{BBAD3C6D-FD3E-4518-BA0F-2F1198EF3D7E}" type="presParOf" srcId="{3D74CE87-5E16-4B90-9851-3F14694E7BBA}" destId="{760C8AC7-F88E-411D-9DF9-DF6BE02C99EA}" srcOrd="0" destOrd="0" presId="urn:microsoft.com/office/officeart/2005/8/layout/process3"/>
    <dgm:cxn modelId="{1614C930-C2E3-4C97-91E5-0F2EADFBD730}" type="presParOf" srcId="{760C8AC7-F88E-411D-9DF9-DF6BE02C99EA}" destId="{317004F9-4042-4A45-9328-0F0A18D6E977}" srcOrd="0" destOrd="0" presId="urn:microsoft.com/office/officeart/2005/8/layout/process3"/>
    <dgm:cxn modelId="{BB11EC8B-0151-431F-A0B4-29A74B1D1CED}" type="presParOf" srcId="{760C8AC7-F88E-411D-9DF9-DF6BE02C99EA}" destId="{97AE66F4-8DD3-4F02-B1B8-EAE2084CE915}" srcOrd="1" destOrd="0" presId="urn:microsoft.com/office/officeart/2005/8/layout/process3"/>
    <dgm:cxn modelId="{A9EB2A90-566C-4FBE-93E3-936519A4AC5C}" type="presParOf" srcId="{760C8AC7-F88E-411D-9DF9-DF6BE02C99EA}" destId="{D7E19BCC-DF91-465D-97FD-A10FE274C34A}" srcOrd="2" destOrd="0" presId="urn:microsoft.com/office/officeart/2005/8/layout/process3"/>
    <dgm:cxn modelId="{6473C21A-192A-4018-8A7C-1C6C67E7337B}" type="presParOf" srcId="{3D74CE87-5E16-4B90-9851-3F14694E7BBA}" destId="{42828BB1-2CDD-4B14-A75A-DB0DEE71CC74}" srcOrd="1" destOrd="0" presId="urn:microsoft.com/office/officeart/2005/8/layout/process3"/>
    <dgm:cxn modelId="{852D2F2C-E3E9-4828-B613-4891F64B817C}" type="presParOf" srcId="{42828BB1-2CDD-4B14-A75A-DB0DEE71CC74}" destId="{FF5D2B44-60AE-4CDB-854F-52A15E97A365}" srcOrd="0" destOrd="0" presId="urn:microsoft.com/office/officeart/2005/8/layout/process3"/>
    <dgm:cxn modelId="{8A794BED-2F56-439E-9ABF-4496203CD6C4}" type="presParOf" srcId="{3D74CE87-5E16-4B90-9851-3F14694E7BBA}" destId="{3A21AF6E-7A8B-4A04-8197-F179FA9CC886}" srcOrd="2" destOrd="0" presId="urn:microsoft.com/office/officeart/2005/8/layout/process3"/>
    <dgm:cxn modelId="{9C838818-5617-498D-80A9-A73055E96CC1}" type="presParOf" srcId="{3A21AF6E-7A8B-4A04-8197-F179FA9CC886}" destId="{CF7DF2CD-6AC5-4BCA-9558-E23B38072949}" srcOrd="0" destOrd="0" presId="urn:microsoft.com/office/officeart/2005/8/layout/process3"/>
    <dgm:cxn modelId="{2BE3895D-5FCD-4F4C-92A1-FAD488B0C385}" type="presParOf" srcId="{3A21AF6E-7A8B-4A04-8197-F179FA9CC886}" destId="{98099B1D-1BFC-49DC-A1AC-129B0E9540FB}" srcOrd="1" destOrd="0" presId="urn:microsoft.com/office/officeart/2005/8/layout/process3"/>
    <dgm:cxn modelId="{83EAF477-13A0-4624-8ED6-F5A5FB794A14}" type="presParOf" srcId="{3A21AF6E-7A8B-4A04-8197-F179FA9CC886}" destId="{43993DEE-1F86-4E1F-8DDC-7DE81E05C33A}" srcOrd="2" destOrd="0" presId="urn:microsoft.com/office/officeart/2005/8/layout/process3"/>
    <dgm:cxn modelId="{A02672DF-69B5-43D7-BF56-7CC847755D4C}" type="presParOf" srcId="{3D74CE87-5E16-4B90-9851-3F14694E7BBA}" destId="{27A723E8-8A0F-4C56-BAFA-A6D0F3EF3D47}" srcOrd="3" destOrd="0" presId="urn:microsoft.com/office/officeart/2005/8/layout/process3"/>
    <dgm:cxn modelId="{FAE44407-F190-40AB-8146-548463913CED}" type="presParOf" srcId="{27A723E8-8A0F-4C56-BAFA-A6D0F3EF3D47}" destId="{4E4EE3E3-A5D8-42FF-BDB8-C8563C4631B9}" srcOrd="0" destOrd="0" presId="urn:microsoft.com/office/officeart/2005/8/layout/process3"/>
    <dgm:cxn modelId="{28186039-82C5-44A3-B081-9245F5A3AA16}" type="presParOf" srcId="{3D74CE87-5E16-4B90-9851-3F14694E7BBA}" destId="{CC195107-DD74-4C2C-ACBA-5E9240DCF98F}" srcOrd="4" destOrd="0" presId="urn:microsoft.com/office/officeart/2005/8/layout/process3"/>
    <dgm:cxn modelId="{05173F94-5BEF-4DAC-A9DA-768402940350}" type="presParOf" srcId="{CC195107-DD74-4C2C-ACBA-5E9240DCF98F}" destId="{7B26F8AC-23B6-4D91-8CAE-09C5C1109531}" srcOrd="0" destOrd="0" presId="urn:microsoft.com/office/officeart/2005/8/layout/process3"/>
    <dgm:cxn modelId="{395E01AE-48A1-4D6D-B14D-B4AA04E81707}" type="presParOf" srcId="{CC195107-DD74-4C2C-ACBA-5E9240DCF98F}" destId="{C9531793-C020-4AEA-92ED-4173E6C6DCEA}" srcOrd="1" destOrd="0" presId="urn:microsoft.com/office/officeart/2005/8/layout/process3"/>
    <dgm:cxn modelId="{70B984CB-057E-43E1-B9B4-6F3997F510E5}" type="presParOf" srcId="{CC195107-DD74-4C2C-ACBA-5E9240DCF98F}" destId="{6421B3F3-F977-46B3-9E57-6642F213F583}"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839D4AA-C0D2-4588-93DA-9670BDF56217}" type="doc">
      <dgm:prSet loTypeId="urn:diagrams.loki3.com/VaryingWidthList" loCatId="list" qsTypeId="urn:microsoft.com/office/officeart/2005/8/quickstyle/simple1#2" qsCatId="simple" csTypeId="urn:microsoft.com/office/officeart/2005/8/colors/accent1_1#1" csCatId="accent1" phldr="1"/>
      <dgm:spPr/>
      <dgm:t>
        <a:bodyPr/>
        <a:lstStyle/>
        <a:p>
          <a:endParaRPr lang="en-US"/>
        </a:p>
      </dgm:t>
    </dgm:pt>
    <dgm:pt modelId="{89BE4FC1-8F6C-4DD2-BE7C-B8B07CE0D903}">
      <dgm:prSet custT="1"/>
      <dgm:spPr>
        <a:solidFill>
          <a:schemeClr val="tx2"/>
        </a:solidFill>
      </dgm:spPr>
      <dgm:t>
        <a:bodyPr/>
        <a:lstStyle/>
        <a:p>
          <a:r>
            <a:rPr lang="en-GB" sz="2400" b="1" i="0" dirty="0">
              <a:solidFill>
                <a:schemeClr val="bg1"/>
              </a:solidFill>
            </a:rPr>
            <a:t>Average age children first view pornography is 13 </a:t>
          </a:r>
          <a:endParaRPr lang="en-US" sz="2400" b="1" dirty="0">
            <a:solidFill>
              <a:schemeClr val="bg1"/>
            </a:solidFill>
          </a:endParaRPr>
        </a:p>
      </dgm:t>
    </dgm:pt>
    <dgm:pt modelId="{14F37129-FEB6-48C6-BA87-D344B8BA7F59}" type="parTrans" cxnId="{BDC42D05-4719-4668-B520-847988827EC9}">
      <dgm:prSet/>
      <dgm:spPr/>
      <dgm:t>
        <a:bodyPr/>
        <a:lstStyle/>
        <a:p>
          <a:endParaRPr lang="en-US"/>
        </a:p>
      </dgm:t>
    </dgm:pt>
    <dgm:pt modelId="{27E4F588-5106-40C0-8681-FAE310369653}" type="sibTrans" cxnId="{BDC42D05-4719-4668-B520-847988827EC9}">
      <dgm:prSet/>
      <dgm:spPr/>
      <dgm:t>
        <a:bodyPr/>
        <a:lstStyle/>
        <a:p>
          <a:endParaRPr lang="en-US"/>
        </a:p>
      </dgm:t>
    </dgm:pt>
    <dgm:pt modelId="{67DC7942-86A2-42E8-8E46-ED701A38FE8E}">
      <dgm:prSet/>
      <dgm:spPr/>
      <dgm:t>
        <a:bodyPr/>
        <a:lstStyle/>
        <a:p>
          <a:r>
            <a:rPr lang="en-GB" b="0" i="0" dirty="0"/>
            <a:t>Substantial proportions viewed it at a much younger age – </a:t>
          </a:r>
          <a:r>
            <a:rPr lang="en-GB" b="1" i="0" dirty="0">
              <a:solidFill>
                <a:srgbClr val="FF0000"/>
              </a:solidFill>
            </a:rPr>
            <a:t>27% by age 11 and 10% by the age of 9</a:t>
          </a:r>
          <a:endParaRPr lang="en-US" b="1" dirty="0">
            <a:solidFill>
              <a:srgbClr val="FF0000"/>
            </a:solidFill>
          </a:endParaRPr>
        </a:p>
      </dgm:t>
    </dgm:pt>
    <dgm:pt modelId="{F0E383C4-F534-407A-B56D-0EB007E1E1B0}" type="parTrans" cxnId="{199C0951-4BEA-4C7D-AF8D-3B0ABF0A8EA3}">
      <dgm:prSet/>
      <dgm:spPr/>
      <dgm:t>
        <a:bodyPr/>
        <a:lstStyle/>
        <a:p>
          <a:endParaRPr lang="en-US"/>
        </a:p>
      </dgm:t>
    </dgm:pt>
    <dgm:pt modelId="{45E0238B-0608-4E02-8258-CCDFC89A7EB6}" type="sibTrans" cxnId="{199C0951-4BEA-4C7D-AF8D-3B0ABF0A8EA3}">
      <dgm:prSet/>
      <dgm:spPr/>
      <dgm:t>
        <a:bodyPr/>
        <a:lstStyle/>
        <a:p>
          <a:endParaRPr lang="en-US"/>
        </a:p>
      </dgm:t>
    </dgm:pt>
    <dgm:pt modelId="{385A2A9E-2F08-4532-8788-7D4E134D7538}">
      <dgm:prSet/>
      <dgm:spPr/>
      <dgm:t>
        <a:bodyPr/>
        <a:lstStyle/>
        <a:p>
          <a:r>
            <a:rPr lang="en-GB" dirty="0"/>
            <a:t>U</a:t>
          </a:r>
          <a:r>
            <a:rPr lang="en-GB" b="0" i="0" dirty="0"/>
            <a:t>nbearable </a:t>
          </a:r>
          <a:r>
            <a:rPr lang="en-GB" b="1" i="0" dirty="0">
              <a:solidFill>
                <a:srgbClr val="FF0000"/>
              </a:solidFill>
            </a:rPr>
            <a:t>pressure</a:t>
          </a:r>
          <a:r>
            <a:rPr lang="en-GB" b="1" i="0" dirty="0"/>
            <a:t> to view hardcore </a:t>
          </a:r>
          <a:r>
            <a:rPr lang="en-GB" b="0" i="0" dirty="0"/>
            <a:t>pornography even if they do not want to</a:t>
          </a:r>
          <a:endParaRPr lang="en-US" dirty="0"/>
        </a:p>
      </dgm:t>
    </dgm:pt>
    <dgm:pt modelId="{FC1D0451-F676-4347-B4CB-9A4D18867DBE}" type="parTrans" cxnId="{94125CC4-33C1-4391-9BE3-F6F3AB22588A}">
      <dgm:prSet/>
      <dgm:spPr/>
      <dgm:t>
        <a:bodyPr/>
        <a:lstStyle/>
        <a:p>
          <a:endParaRPr lang="en-US"/>
        </a:p>
      </dgm:t>
    </dgm:pt>
    <dgm:pt modelId="{7BB80930-CBEA-4FB8-8D07-AC623BD785A3}" type="sibTrans" cxnId="{94125CC4-33C1-4391-9BE3-F6F3AB22588A}">
      <dgm:prSet/>
      <dgm:spPr/>
      <dgm:t>
        <a:bodyPr/>
        <a:lstStyle/>
        <a:p>
          <a:endParaRPr lang="en-US"/>
        </a:p>
      </dgm:t>
    </dgm:pt>
    <dgm:pt modelId="{2B914705-B340-40C2-BA86-D9D421FA4F52}">
      <dgm:prSet/>
      <dgm:spPr/>
      <dgm:t>
        <a:bodyPr/>
        <a:lstStyle/>
        <a:p>
          <a:r>
            <a:rPr lang="en-GB" b="0" i="0" dirty="0">
              <a:solidFill>
                <a:schemeClr val="tx1"/>
              </a:solidFill>
            </a:rPr>
            <a:t>Degrading</a:t>
          </a:r>
          <a:r>
            <a:rPr lang="en-GB" b="0" i="0" dirty="0"/>
            <a:t> acts and </a:t>
          </a:r>
          <a:r>
            <a:rPr lang="en-GB" b="1" i="0" dirty="0">
              <a:solidFill>
                <a:srgbClr val="FF0000"/>
              </a:solidFill>
            </a:rPr>
            <a:t>violence against women</a:t>
          </a:r>
          <a:endParaRPr lang="en-US" b="1" dirty="0">
            <a:solidFill>
              <a:srgbClr val="FF0000"/>
            </a:solidFill>
          </a:endParaRPr>
        </a:p>
      </dgm:t>
    </dgm:pt>
    <dgm:pt modelId="{278FC0B2-FD17-4F50-9B7F-553F757498FA}" type="parTrans" cxnId="{99E9BCCE-7A89-485A-8567-8865EFEDD1EF}">
      <dgm:prSet/>
      <dgm:spPr/>
      <dgm:t>
        <a:bodyPr/>
        <a:lstStyle/>
        <a:p>
          <a:endParaRPr lang="en-US"/>
        </a:p>
      </dgm:t>
    </dgm:pt>
    <dgm:pt modelId="{35EF9537-1BCF-4605-8C6C-873076943552}" type="sibTrans" cxnId="{99E9BCCE-7A89-485A-8567-8865EFEDD1EF}">
      <dgm:prSet/>
      <dgm:spPr/>
      <dgm:t>
        <a:bodyPr/>
        <a:lstStyle/>
        <a:p>
          <a:endParaRPr lang="en-US"/>
        </a:p>
      </dgm:t>
    </dgm:pt>
    <dgm:pt modelId="{8AA1E2C8-8A11-4D91-B598-8B5B06272C19}">
      <dgm:prSet/>
      <dgm:spPr/>
      <dgm:t>
        <a:bodyPr/>
        <a:lstStyle/>
        <a:p>
          <a:r>
            <a:rPr lang="en-GB" dirty="0"/>
            <a:t>T</a:t>
          </a:r>
          <a:r>
            <a:rPr lang="en-GB" b="0" i="0" dirty="0"/>
            <a:t>hink it is </a:t>
          </a:r>
          <a:r>
            <a:rPr lang="en-GB" b="1" i="0" dirty="0">
              <a:solidFill>
                <a:schemeClr val="tx1"/>
              </a:solidFill>
            </a:rPr>
            <a:t>reflective</a:t>
          </a:r>
          <a:r>
            <a:rPr lang="en-GB" b="1" i="0" dirty="0"/>
            <a:t> of real life or </a:t>
          </a:r>
          <a:r>
            <a:rPr lang="en-GB" b="1" i="0" dirty="0">
              <a:solidFill>
                <a:srgbClr val="FF0000"/>
              </a:solidFill>
            </a:rPr>
            <a:t>healthy relationships</a:t>
          </a:r>
          <a:endParaRPr lang="en-US" b="1" dirty="0">
            <a:solidFill>
              <a:srgbClr val="FF0000"/>
            </a:solidFill>
          </a:endParaRPr>
        </a:p>
      </dgm:t>
    </dgm:pt>
    <dgm:pt modelId="{566E00EE-E58C-4BB3-8657-3B51DEB0EB73}" type="parTrans" cxnId="{0922E6B1-A4FB-47D3-9B34-1D754A48B6D9}">
      <dgm:prSet/>
      <dgm:spPr/>
      <dgm:t>
        <a:bodyPr/>
        <a:lstStyle/>
        <a:p>
          <a:endParaRPr lang="en-US"/>
        </a:p>
      </dgm:t>
    </dgm:pt>
    <dgm:pt modelId="{C6FA9A93-8683-42D6-B170-78D7DE034FDF}" type="sibTrans" cxnId="{0922E6B1-A4FB-47D3-9B34-1D754A48B6D9}">
      <dgm:prSet/>
      <dgm:spPr/>
      <dgm:t>
        <a:bodyPr/>
        <a:lstStyle/>
        <a:p>
          <a:endParaRPr lang="en-US"/>
        </a:p>
      </dgm:t>
    </dgm:pt>
    <dgm:pt modelId="{A5B15578-1FFE-4905-B9FC-2B3B04BAB030}">
      <dgm:prSet/>
      <dgm:spPr/>
      <dgm:t>
        <a:bodyPr/>
        <a:lstStyle/>
        <a:p>
          <a:r>
            <a:rPr lang="en-GB" b="1" dirty="0"/>
            <a:t>Pornography sites are not the only way</a:t>
          </a:r>
          <a:r>
            <a:rPr lang="en-GB" dirty="0"/>
            <a:t>, or even the most popular way, that young people access online porn </a:t>
          </a:r>
          <a:endParaRPr lang="en-US" dirty="0"/>
        </a:p>
      </dgm:t>
    </dgm:pt>
    <dgm:pt modelId="{CB4A1E67-3E24-4E2D-A550-CA5DE5972E11}" type="parTrans" cxnId="{D6C72AAB-FC29-4ED0-BA41-CE6BE456E8A2}">
      <dgm:prSet/>
      <dgm:spPr/>
      <dgm:t>
        <a:bodyPr/>
        <a:lstStyle/>
        <a:p>
          <a:endParaRPr lang="en-US"/>
        </a:p>
      </dgm:t>
    </dgm:pt>
    <dgm:pt modelId="{C9146C1E-BCE2-4B05-AC56-A9D60BD06C62}" type="sibTrans" cxnId="{D6C72AAB-FC29-4ED0-BA41-CE6BE456E8A2}">
      <dgm:prSet/>
      <dgm:spPr/>
      <dgm:t>
        <a:bodyPr/>
        <a:lstStyle/>
        <a:p>
          <a:endParaRPr lang="en-US"/>
        </a:p>
      </dgm:t>
    </dgm:pt>
    <dgm:pt modelId="{16C50B48-69FE-4A6B-B335-63672D63491D}">
      <dgm:prSet/>
      <dgm:spPr/>
      <dgm:t>
        <a:bodyPr/>
        <a:lstStyle/>
        <a:p>
          <a:r>
            <a:rPr lang="en-GB" dirty="0"/>
            <a:t>Wide </a:t>
          </a:r>
          <a:r>
            <a:rPr lang="en-GB" b="1" dirty="0">
              <a:solidFill>
                <a:srgbClr val="FF0000"/>
              </a:solidFill>
            </a:rPr>
            <a:t>prevalence</a:t>
          </a:r>
          <a:r>
            <a:rPr lang="en-GB" b="1" dirty="0"/>
            <a:t> of on </a:t>
          </a:r>
          <a:r>
            <a:rPr lang="en-GB" b="1" dirty="0">
              <a:solidFill>
                <a:srgbClr val="FF0000"/>
              </a:solidFill>
            </a:rPr>
            <a:t>social media platforms </a:t>
          </a:r>
          <a:r>
            <a:rPr lang="en-GB" b="1" dirty="0"/>
            <a:t>such as Twitter, </a:t>
          </a:r>
          <a:r>
            <a:rPr lang="en-GB" b="1" dirty="0">
              <a:solidFill>
                <a:srgbClr val="FF0000"/>
              </a:solidFill>
            </a:rPr>
            <a:t>Snapchat</a:t>
          </a:r>
          <a:r>
            <a:rPr lang="en-GB" b="1" dirty="0"/>
            <a:t> and </a:t>
          </a:r>
          <a:r>
            <a:rPr lang="en-GB" b="1" dirty="0">
              <a:solidFill>
                <a:srgbClr val="FF0000"/>
              </a:solidFill>
            </a:rPr>
            <a:t>Instagram</a:t>
          </a:r>
          <a:endParaRPr lang="en-US" b="1" dirty="0">
            <a:solidFill>
              <a:srgbClr val="FF0000"/>
            </a:solidFill>
          </a:endParaRPr>
        </a:p>
      </dgm:t>
    </dgm:pt>
    <dgm:pt modelId="{6C0A9E0C-31D7-479A-8D67-47333DBFCA82}" type="parTrans" cxnId="{5742A7D7-6EA3-4644-BD9F-D12BE00FE0CE}">
      <dgm:prSet/>
      <dgm:spPr/>
      <dgm:t>
        <a:bodyPr/>
        <a:lstStyle/>
        <a:p>
          <a:endParaRPr lang="en-US"/>
        </a:p>
      </dgm:t>
    </dgm:pt>
    <dgm:pt modelId="{F786B727-5BEF-4C0B-8F92-203C50293D99}" type="sibTrans" cxnId="{5742A7D7-6EA3-4644-BD9F-D12BE00FE0CE}">
      <dgm:prSet/>
      <dgm:spPr/>
      <dgm:t>
        <a:bodyPr/>
        <a:lstStyle/>
        <a:p>
          <a:endParaRPr lang="en-US"/>
        </a:p>
      </dgm:t>
    </dgm:pt>
    <dgm:pt modelId="{405E3648-98CB-43E0-B5E2-0B1C9B316E68}" type="pres">
      <dgm:prSet presAssocID="{6839D4AA-C0D2-4588-93DA-9670BDF56217}" presName="Name0" presStyleCnt="0">
        <dgm:presLayoutVars>
          <dgm:resizeHandles/>
        </dgm:presLayoutVars>
      </dgm:prSet>
      <dgm:spPr/>
    </dgm:pt>
    <dgm:pt modelId="{DA8AA963-41EC-4350-9ED1-2E82A94C0361}" type="pres">
      <dgm:prSet presAssocID="{89BE4FC1-8F6C-4DD2-BE7C-B8B07CE0D903}" presName="text" presStyleLbl="node1" presStyleIdx="0" presStyleCnt="7" custLinFactY="2960" custLinFactNeighborX="-864" custLinFactNeighborY="100000">
        <dgm:presLayoutVars>
          <dgm:bulletEnabled val="1"/>
        </dgm:presLayoutVars>
      </dgm:prSet>
      <dgm:spPr/>
    </dgm:pt>
    <dgm:pt modelId="{9D0F422F-1F32-4182-8549-BB219FA60744}" type="pres">
      <dgm:prSet presAssocID="{27E4F588-5106-40C0-8681-FAE310369653}" presName="space" presStyleCnt="0"/>
      <dgm:spPr/>
    </dgm:pt>
    <dgm:pt modelId="{F10735BE-7498-4317-9161-98A1322FFAD8}" type="pres">
      <dgm:prSet presAssocID="{67DC7942-86A2-42E8-8E46-ED701A38FE8E}" presName="text" presStyleLbl="node1" presStyleIdx="1" presStyleCnt="7" custScaleX="107057" custLinFactNeighborY="38676">
        <dgm:presLayoutVars>
          <dgm:bulletEnabled val="1"/>
        </dgm:presLayoutVars>
      </dgm:prSet>
      <dgm:spPr/>
    </dgm:pt>
    <dgm:pt modelId="{DCA1B5EF-2B14-46F6-BAC3-359D9F7A9542}" type="pres">
      <dgm:prSet presAssocID="{45E0238B-0608-4E02-8258-CCDFC89A7EB6}" presName="space" presStyleCnt="0"/>
      <dgm:spPr/>
    </dgm:pt>
    <dgm:pt modelId="{BD9A01BC-F806-474B-9F92-2D0C349152DB}" type="pres">
      <dgm:prSet presAssocID="{385A2A9E-2F08-4532-8788-7D4E134D7538}" presName="text" presStyleLbl="node1" presStyleIdx="2" presStyleCnt="7">
        <dgm:presLayoutVars>
          <dgm:bulletEnabled val="1"/>
        </dgm:presLayoutVars>
      </dgm:prSet>
      <dgm:spPr/>
    </dgm:pt>
    <dgm:pt modelId="{303A2D7B-53DC-49B9-BD14-B5B3A4B34C2A}" type="pres">
      <dgm:prSet presAssocID="{7BB80930-CBEA-4FB8-8D07-AC623BD785A3}" presName="space" presStyleCnt="0"/>
      <dgm:spPr/>
    </dgm:pt>
    <dgm:pt modelId="{00B6042F-A83B-4259-BA5F-51C8A387EEC8}" type="pres">
      <dgm:prSet presAssocID="{2B914705-B340-40C2-BA86-D9D421FA4F52}" presName="text" presStyleLbl="node1" presStyleIdx="3" presStyleCnt="7">
        <dgm:presLayoutVars>
          <dgm:bulletEnabled val="1"/>
        </dgm:presLayoutVars>
      </dgm:prSet>
      <dgm:spPr/>
    </dgm:pt>
    <dgm:pt modelId="{32A86A3D-59D1-40CC-9663-CD594A0E722D}" type="pres">
      <dgm:prSet presAssocID="{35EF9537-1BCF-4605-8C6C-873076943552}" presName="space" presStyleCnt="0"/>
      <dgm:spPr/>
    </dgm:pt>
    <dgm:pt modelId="{0DCBA955-142A-4855-AD0F-7354A1856D3F}" type="pres">
      <dgm:prSet presAssocID="{8AA1E2C8-8A11-4D91-B598-8B5B06272C19}" presName="text" presStyleLbl="node1" presStyleIdx="4" presStyleCnt="7">
        <dgm:presLayoutVars>
          <dgm:bulletEnabled val="1"/>
        </dgm:presLayoutVars>
      </dgm:prSet>
      <dgm:spPr/>
    </dgm:pt>
    <dgm:pt modelId="{D87FBA09-56FF-4E0C-B8DF-EA24FBF3E47F}" type="pres">
      <dgm:prSet presAssocID="{C6FA9A93-8683-42D6-B170-78D7DE034FDF}" presName="space" presStyleCnt="0"/>
      <dgm:spPr/>
    </dgm:pt>
    <dgm:pt modelId="{A83419B9-4ABD-4236-BCD3-0CF0AA1F2C17}" type="pres">
      <dgm:prSet presAssocID="{A5B15578-1FFE-4905-B9FC-2B3B04BAB030}" presName="text" presStyleLbl="node1" presStyleIdx="5" presStyleCnt="7">
        <dgm:presLayoutVars>
          <dgm:bulletEnabled val="1"/>
        </dgm:presLayoutVars>
      </dgm:prSet>
      <dgm:spPr/>
    </dgm:pt>
    <dgm:pt modelId="{C2BD4C99-DD67-4092-9146-D7767EE0F72C}" type="pres">
      <dgm:prSet presAssocID="{C9146C1E-BCE2-4B05-AC56-A9D60BD06C62}" presName="space" presStyleCnt="0"/>
      <dgm:spPr/>
    </dgm:pt>
    <dgm:pt modelId="{5712EEC5-B80B-4195-BD9A-0EFB74E541B8}" type="pres">
      <dgm:prSet presAssocID="{16C50B48-69FE-4A6B-B335-63672D63491D}" presName="text" presStyleLbl="node1" presStyleIdx="6" presStyleCnt="7">
        <dgm:presLayoutVars>
          <dgm:bulletEnabled val="1"/>
        </dgm:presLayoutVars>
      </dgm:prSet>
      <dgm:spPr/>
    </dgm:pt>
  </dgm:ptLst>
  <dgm:cxnLst>
    <dgm:cxn modelId="{BDC42D05-4719-4668-B520-847988827EC9}" srcId="{6839D4AA-C0D2-4588-93DA-9670BDF56217}" destId="{89BE4FC1-8F6C-4DD2-BE7C-B8B07CE0D903}" srcOrd="0" destOrd="0" parTransId="{14F37129-FEB6-48C6-BA87-D344B8BA7F59}" sibTransId="{27E4F588-5106-40C0-8681-FAE310369653}"/>
    <dgm:cxn modelId="{2AAB703E-8A80-4C40-97A5-A83A0E7F95F1}" type="presOf" srcId="{2B914705-B340-40C2-BA86-D9D421FA4F52}" destId="{00B6042F-A83B-4259-BA5F-51C8A387EEC8}" srcOrd="0" destOrd="0" presId="urn:diagrams.loki3.com/VaryingWidthList"/>
    <dgm:cxn modelId="{BE2F8C5E-0A2E-439A-8EFF-1D4C4F478512}" type="presOf" srcId="{6839D4AA-C0D2-4588-93DA-9670BDF56217}" destId="{405E3648-98CB-43E0-B5E2-0B1C9B316E68}" srcOrd="0" destOrd="0" presId="urn:diagrams.loki3.com/VaryingWidthList"/>
    <dgm:cxn modelId="{199C0951-4BEA-4C7D-AF8D-3B0ABF0A8EA3}" srcId="{6839D4AA-C0D2-4588-93DA-9670BDF56217}" destId="{67DC7942-86A2-42E8-8E46-ED701A38FE8E}" srcOrd="1" destOrd="0" parTransId="{F0E383C4-F534-407A-B56D-0EB007E1E1B0}" sibTransId="{45E0238B-0608-4E02-8258-CCDFC89A7EB6}"/>
    <dgm:cxn modelId="{08DB5586-23A6-4B5F-97DA-B8254A4A01F0}" type="presOf" srcId="{8AA1E2C8-8A11-4D91-B598-8B5B06272C19}" destId="{0DCBA955-142A-4855-AD0F-7354A1856D3F}" srcOrd="0" destOrd="0" presId="urn:diagrams.loki3.com/VaryingWidthList"/>
    <dgm:cxn modelId="{EEA6E09D-C7B7-47F1-BE3B-C9C438F243FC}" type="presOf" srcId="{89BE4FC1-8F6C-4DD2-BE7C-B8B07CE0D903}" destId="{DA8AA963-41EC-4350-9ED1-2E82A94C0361}" srcOrd="0" destOrd="0" presId="urn:diagrams.loki3.com/VaryingWidthList"/>
    <dgm:cxn modelId="{0E4FC99F-2960-4360-8273-883F1EC52279}" type="presOf" srcId="{A5B15578-1FFE-4905-B9FC-2B3B04BAB030}" destId="{A83419B9-4ABD-4236-BCD3-0CF0AA1F2C17}" srcOrd="0" destOrd="0" presId="urn:diagrams.loki3.com/VaryingWidthList"/>
    <dgm:cxn modelId="{D6C72AAB-FC29-4ED0-BA41-CE6BE456E8A2}" srcId="{6839D4AA-C0D2-4588-93DA-9670BDF56217}" destId="{A5B15578-1FFE-4905-B9FC-2B3B04BAB030}" srcOrd="5" destOrd="0" parTransId="{CB4A1E67-3E24-4E2D-A550-CA5DE5972E11}" sibTransId="{C9146C1E-BCE2-4B05-AC56-A9D60BD06C62}"/>
    <dgm:cxn modelId="{0922E6B1-A4FB-47D3-9B34-1D754A48B6D9}" srcId="{6839D4AA-C0D2-4588-93DA-9670BDF56217}" destId="{8AA1E2C8-8A11-4D91-B598-8B5B06272C19}" srcOrd="4" destOrd="0" parTransId="{566E00EE-E58C-4BB3-8657-3B51DEB0EB73}" sibTransId="{C6FA9A93-8683-42D6-B170-78D7DE034FDF}"/>
    <dgm:cxn modelId="{8F7EF3BC-F5CA-4650-9C9F-233165711BC9}" type="presOf" srcId="{385A2A9E-2F08-4532-8788-7D4E134D7538}" destId="{BD9A01BC-F806-474B-9F92-2D0C349152DB}" srcOrd="0" destOrd="0" presId="urn:diagrams.loki3.com/VaryingWidthList"/>
    <dgm:cxn modelId="{94125CC4-33C1-4391-9BE3-F6F3AB22588A}" srcId="{6839D4AA-C0D2-4588-93DA-9670BDF56217}" destId="{385A2A9E-2F08-4532-8788-7D4E134D7538}" srcOrd="2" destOrd="0" parTransId="{FC1D0451-F676-4347-B4CB-9A4D18867DBE}" sibTransId="{7BB80930-CBEA-4FB8-8D07-AC623BD785A3}"/>
    <dgm:cxn modelId="{99E9BCCE-7A89-485A-8567-8865EFEDD1EF}" srcId="{6839D4AA-C0D2-4588-93DA-9670BDF56217}" destId="{2B914705-B340-40C2-BA86-D9D421FA4F52}" srcOrd="3" destOrd="0" parTransId="{278FC0B2-FD17-4F50-9B7F-553F757498FA}" sibTransId="{35EF9537-1BCF-4605-8C6C-873076943552}"/>
    <dgm:cxn modelId="{5742A7D7-6EA3-4644-BD9F-D12BE00FE0CE}" srcId="{6839D4AA-C0D2-4588-93DA-9670BDF56217}" destId="{16C50B48-69FE-4A6B-B335-63672D63491D}" srcOrd="6" destOrd="0" parTransId="{6C0A9E0C-31D7-479A-8D67-47333DBFCA82}" sibTransId="{F786B727-5BEF-4C0B-8F92-203C50293D99}"/>
    <dgm:cxn modelId="{6FD035ED-85C4-453B-813F-9D7C6F2FF731}" type="presOf" srcId="{67DC7942-86A2-42E8-8E46-ED701A38FE8E}" destId="{F10735BE-7498-4317-9161-98A1322FFAD8}" srcOrd="0" destOrd="0" presId="urn:diagrams.loki3.com/VaryingWidthList"/>
    <dgm:cxn modelId="{A6635CFE-BA4C-4784-A2F6-673C05D2561C}" type="presOf" srcId="{16C50B48-69FE-4A6B-B335-63672D63491D}" destId="{5712EEC5-B80B-4195-BD9A-0EFB74E541B8}" srcOrd="0" destOrd="0" presId="urn:diagrams.loki3.com/VaryingWidthList"/>
    <dgm:cxn modelId="{E75D91AE-252B-4A8A-8B3B-E1EC821CA5FD}" type="presParOf" srcId="{405E3648-98CB-43E0-B5E2-0B1C9B316E68}" destId="{DA8AA963-41EC-4350-9ED1-2E82A94C0361}" srcOrd="0" destOrd="0" presId="urn:diagrams.loki3.com/VaryingWidthList"/>
    <dgm:cxn modelId="{B49B7C00-D60E-4974-A1FB-71392C9F7E13}" type="presParOf" srcId="{405E3648-98CB-43E0-B5E2-0B1C9B316E68}" destId="{9D0F422F-1F32-4182-8549-BB219FA60744}" srcOrd="1" destOrd="0" presId="urn:diagrams.loki3.com/VaryingWidthList"/>
    <dgm:cxn modelId="{D1B9DA16-23F7-4699-BCB1-C4C80B1A2C0D}" type="presParOf" srcId="{405E3648-98CB-43E0-B5E2-0B1C9B316E68}" destId="{F10735BE-7498-4317-9161-98A1322FFAD8}" srcOrd="2" destOrd="0" presId="urn:diagrams.loki3.com/VaryingWidthList"/>
    <dgm:cxn modelId="{358E1B9B-C940-4B6E-AF2D-2F5C94F6BC9A}" type="presParOf" srcId="{405E3648-98CB-43E0-B5E2-0B1C9B316E68}" destId="{DCA1B5EF-2B14-46F6-BAC3-359D9F7A9542}" srcOrd="3" destOrd="0" presId="urn:diagrams.loki3.com/VaryingWidthList"/>
    <dgm:cxn modelId="{6797D5C6-934B-4EBC-94B2-EDC4E1BC66F3}" type="presParOf" srcId="{405E3648-98CB-43E0-B5E2-0B1C9B316E68}" destId="{BD9A01BC-F806-474B-9F92-2D0C349152DB}" srcOrd="4" destOrd="0" presId="urn:diagrams.loki3.com/VaryingWidthList"/>
    <dgm:cxn modelId="{3E64E08D-9B6B-48C0-B330-9C65BFEAD154}" type="presParOf" srcId="{405E3648-98CB-43E0-B5E2-0B1C9B316E68}" destId="{303A2D7B-53DC-49B9-BD14-B5B3A4B34C2A}" srcOrd="5" destOrd="0" presId="urn:diagrams.loki3.com/VaryingWidthList"/>
    <dgm:cxn modelId="{FD4F2101-D556-4CB0-BB70-FB9D524BCED8}" type="presParOf" srcId="{405E3648-98CB-43E0-B5E2-0B1C9B316E68}" destId="{00B6042F-A83B-4259-BA5F-51C8A387EEC8}" srcOrd="6" destOrd="0" presId="urn:diagrams.loki3.com/VaryingWidthList"/>
    <dgm:cxn modelId="{7C4ED53A-95DE-4D39-BACB-862D4AFDD624}" type="presParOf" srcId="{405E3648-98CB-43E0-B5E2-0B1C9B316E68}" destId="{32A86A3D-59D1-40CC-9663-CD594A0E722D}" srcOrd="7" destOrd="0" presId="urn:diagrams.loki3.com/VaryingWidthList"/>
    <dgm:cxn modelId="{CE05B44A-25A2-4E52-8A63-9E077A0D9056}" type="presParOf" srcId="{405E3648-98CB-43E0-B5E2-0B1C9B316E68}" destId="{0DCBA955-142A-4855-AD0F-7354A1856D3F}" srcOrd="8" destOrd="0" presId="urn:diagrams.loki3.com/VaryingWidthList"/>
    <dgm:cxn modelId="{3310DD57-38FD-452C-8A78-06F530647E65}" type="presParOf" srcId="{405E3648-98CB-43E0-B5E2-0B1C9B316E68}" destId="{D87FBA09-56FF-4E0C-B8DF-EA24FBF3E47F}" srcOrd="9" destOrd="0" presId="urn:diagrams.loki3.com/VaryingWidthList"/>
    <dgm:cxn modelId="{8CC11AA3-7865-4A1A-853B-7E445B5EA628}" type="presParOf" srcId="{405E3648-98CB-43E0-B5E2-0B1C9B316E68}" destId="{A83419B9-4ABD-4236-BCD3-0CF0AA1F2C17}" srcOrd="10" destOrd="0" presId="urn:diagrams.loki3.com/VaryingWidthList"/>
    <dgm:cxn modelId="{C84199B0-6B4A-4A77-865C-072AE8DED243}" type="presParOf" srcId="{405E3648-98CB-43E0-B5E2-0B1C9B316E68}" destId="{C2BD4C99-DD67-4092-9146-D7767EE0F72C}" srcOrd="11" destOrd="0" presId="urn:diagrams.loki3.com/VaryingWidthList"/>
    <dgm:cxn modelId="{FC7A1E76-E6C0-452C-9C44-1070A1023EB2}" type="presParOf" srcId="{405E3648-98CB-43E0-B5E2-0B1C9B316E68}" destId="{5712EEC5-B80B-4195-BD9A-0EFB74E541B8}" srcOrd="12" destOrd="0" presId="urn:diagrams.loki3.com/VaryingWidth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AE66F4-8DD3-4F02-B1B8-EAE2084CE915}">
      <dsp:nvSpPr>
        <dsp:cNvPr id="0" name=""/>
        <dsp:cNvSpPr/>
      </dsp:nvSpPr>
      <dsp:spPr>
        <a:xfrm>
          <a:off x="13761" y="-249573"/>
          <a:ext cx="2587798" cy="1428740"/>
        </a:xfrm>
        <a:prstGeom prst="roundRect">
          <a:avLst>
            <a:gd name="adj" fmla="val 10000"/>
          </a:avLst>
        </a:prstGeom>
        <a:solidFill>
          <a:schemeClr val="dk1"/>
        </a:solidFill>
        <a:ln w="12700" cap="flat" cmpd="sng" algn="ctr">
          <a:solidFill>
            <a:schemeClr val="dk1">
              <a:shade val="15000"/>
            </a:schemeClr>
          </a:solidFill>
          <a:prstDash val="solid"/>
          <a:miter lim="800000"/>
        </a:ln>
        <a:effectLst/>
      </dsp:spPr>
      <dsp:style>
        <a:lnRef idx="2">
          <a:schemeClr val="dk1">
            <a:shade val="15000"/>
          </a:schemeClr>
        </a:lnRef>
        <a:fillRef idx="1">
          <a:schemeClr val="dk1"/>
        </a:fillRef>
        <a:effectRef idx="0">
          <a:schemeClr val="dk1"/>
        </a:effectRef>
        <a:fontRef idx="minor">
          <a:schemeClr val="lt1"/>
        </a:fontRef>
      </dsp:style>
      <dsp:txBody>
        <a:bodyPr spcFirstLastPara="0" vert="horz" wrap="square" lIns="170688" tIns="170688" rIns="170688" bIns="91440" numCol="1" spcCol="1270" anchor="t" anchorCtr="0">
          <a:noAutofit/>
        </a:bodyPr>
        <a:lstStyle/>
        <a:p>
          <a:pPr marL="0" lvl="0" indent="0" algn="l" defTabSz="1066800">
            <a:lnSpc>
              <a:spcPct val="90000"/>
            </a:lnSpc>
            <a:spcBef>
              <a:spcPct val="0"/>
            </a:spcBef>
            <a:spcAft>
              <a:spcPct val="35000"/>
            </a:spcAft>
            <a:buNone/>
          </a:pPr>
          <a:r>
            <a:rPr lang="en-GB" sz="2400" b="1" kern="1200" dirty="0"/>
            <a:t>1. </a:t>
          </a:r>
          <a:r>
            <a:rPr lang="en-GB" sz="2400" b="1" u="sng" kern="1200" dirty="0"/>
            <a:t>CHOOSE</a:t>
          </a:r>
          <a:r>
            <a:rPr lang="en-GB" sz="2400" b="1" kern="1200" dirty="0"/>
            <a:t> TOPIC(S):</a:t>
          </a:r>
        </a:p>
      </dsp:txBody>
      <dsp:txXfrm>
        <a:off x="13761" y="-249573"/>
        <a:ext cx="2587798" cy="952493"/>
      </dsp:txXfrm>
    </dsp:sp>
    <dsp:sp modelId="{D7E19BCC-DF91-465D-97FD-A10FE274C34A}">
      <dsp:nvSpPr>
        <dsp:cNvPr id="0" name=""/>
        <dsp:cNvSpPr/>
      </dsp:nvSpPr>
      <dsp:spPr>
        <a:xfrm>
          <a:off x="182714" y="702920"/>
          <a:ext cx="3308060" cy="3744000"/>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171450" lvl="1" indent="-171450" algn="l" defTabSz="711200">
            <a:lnSpc>
              <a:spcPct val="90000"/>
            </a:lnSpc>
            <a:spcBef>
              <a:spcPct val="0"/>
            </a:spcBef>
            <a:spcAft>
              <a:spcPct val="15000"/>
            </a:spcAft>
            <a:buChar char="•"/>
          </a:pPr>
          <a:r>
            <a:rPr lang="en-GB" sz="1600" b="1" kern="1200" dirty="0"/>
            <a:t>Talking to Your Child </a:t>
          </a:r>
          <a:r>
            <a:rPr lang="en-GB" sz="1500" b="1" kern="1200" dirty="0"/>
            <a:t>(7-14)</a:t>
          </a:r>
          <a:endParaRPr lang="en-GB" sz="1500" kern="1200" dirty="0"/>
        </a:p>
        <a:p>
          <a:pPr marL="171450" lvl="1" indent="-171450" algn="l" defTabSz="711200">
            <a:lnSpc>
              <a:spcPct val="90000"/>
            </a:lnSpc>
            <a:spcBef>
              <a:spcPct val="0"/>
            </a:spcBef>
            <a:spcAft>
              <a:spcPct val="15000"/>
            </a:spcAft>
            <a:buChar char="•"/>
          </a:pPr>
          <a:r>
            <a:rPr lang="en-GB" sz="1600" b="1" kern="1200" dirty="0"/>
            <a:t>Device Use &amp; Ownership </a:t>
          </a:r>
          <a:r>
            <a:rPr lang="en-GB" sz="1500" b="1" kern="1200" dirty="0"/>
            <a:t>(15-21)</a:t>
          </a:r>
          <a:endParaRPr lang="en-GB" sz="1500" kern="1200" dirty="0"/>
        </a:p>
        <a:p>
          <a:pPr marL="171450" lvl="1" indent="-171450" algn="l" defTabSz="711200">
            <a:lnSpc>
              <a:spcPct val="90000"/>
            </a:lnSpc>
            <a:spcBef>
              <a:spcPct val="0"/>
            </a:spcBef>
            <a:spcAft>
              <a:spcPct val="15000"/>
            </a:spcAft>
            <a:buChar char="•"/>
          </a:pPr>
          <a:r>
            <a:rPr lang="en-GB" sz="1600" b="1" kern="1200" dirty="0"/>
            <a:t>Supervision &amp; Parental Controls</a:t>
          </a:r>
          <a:r>
            <a:rPr lang="en-GB" sz="1500" b="1" kern="1200" dirty="0"/>
            <a:t> (22-35)</a:t>
          </a:r>
          <a:endParaRPr lang="en-GB" sz="1500" kern="1200" dirty="0"/>
        </a:p>
        <a:p>
          <a:pPr marL="171450" lvl="1" indent="-171450" algn="l" defTabSz="711200">
            <a:lnSpc>
              <a:spcPct val="90000"/>
            </a:lnSpc>
            <a:spcBef>
              <a:spcPct val="0"/>
            </a:spcBef>
            <a:spcAft>
              <a:spcPct val="15000"/>
            </a:spcAft>
            <a:buChar char="•"/>
          </a:pPr>
          <a:r>
            <a:rPr lang="en-GB" sz="1600" b="1" kern="1200" dirty="0"/>
            <a:t>Screentime </a:t>
          </a:r>
          <a:r>
            <a:rPr lang="en-GB" sz="1500" b="1" kern="1200" dirty="0"/>
            <a:t>(36-42)</a:t>
          </a:r>
          <a:endParaRPr lang="en-GB" sz="1500" kern="1200" dirty="0"/>
        </a:p>
        <a:p>
          <a:pPr marL="171450" lvl="1" indent="-171450" algn="l" defTabSz="711200">
            <a:lnSpc>
              <a:spcPct val="90000"/>
            </a:lnSpc>
            <a:spcBef>
              <a:spcPct val="0"/>
            </a:spcBef>
            <a:spcAft>
              <a:spcPct val="15000"/>
            </a:spcAft>
            <a:buChar char="•"/>
          </a:pPr>
          <a:r>
            <a:rPr lang="en-GB" sz="1600" b="1" kern="1200" dirty="0"/>
            <a:t>Social Media &amp; Gaming </a:t>
          </a:r>
          <a:r>
            <a:rPr lang="en-GB" sz="1500" b="1" kern="1200" dirty="0"/>
            <a:t>(43-58)</a:t>
          </a:r>
          <a:endParaRPr lang="en-GB" sz="1500" kern="1200" dirty="0"/>
        </a:p>
        <a:p>
          <a:pPr marL="171450" lvl="1" indent="-171450" algn="l" defTabSz="711200">
            <a:lnSpc>
              <a:spcPct val="90000"/>
            </a:lnSpc>
            <a:spcBef>
              <a:spcPct val="0"/>
            </a:spcBef>
            <a:spcAft>
              <a:spcPct val="15000"/>
            </a:spcAft>
            <a:buChar char="•"/>
          </a:pPr>
          <a:r>
            <a:rPr lang="en-GB" sz="1600" b="1" kern="1200" dirty="0"/>
            <a:t>Age Requirements </a:t>
          </a:r>
          <a:r>
            <a:rPr lang="en-GB" sz="1500" b="1" kern="1200" dirty="0"/>
            <a:t>(59-68)</a:t>
          </a:r>
          <a:endParaRPr lang="en-GB" sz="1500" kern="1200" dirty="0"/>
        </a:p>
        <a:p>
          <a:pPr marL="171450" lvl="1" indent="-171450" algn="l" defTabSz="711200">
            <a:lnSpc>
              <a:spcPct val="90000"/>
            </a:lnSpc>
            <a:spcBef>
              <a:spcPct val="0"/>
            </a:spcBef>
            <a:spcAft>
              <a:spcPct val="15000"/>
            </a:spcAft>
            <a:buChar char="•"/>
          </a:pPr>
          <a:r>
            <a:rPr lang="en-GB" sz="1600" b="1" kern="1200" dirty="0"/>
            <a:t>Critical Thinking </a:t>
          </a:r>
          <a:r>
            <a:rPr lang="en-GB" sz="1500" b="1" kern="1200" dirty="0"/>
            <a:t>(101-122)</a:t>
          </a:r>
          <a:endParaRPr lang="en-GB" sz="1500" kern="1200" dirty="0"/>
        </a:p>
        <a:p>
          <a:pPr marL="114300" lvl="1" indent="-114300" algn="l" defTabSz="666750">
            <a:lnSpc>
              <a:spcPct val="90000"/>
            </a:lnSpc>
            <a:spcBef>
              <a:spcPct val="0"/>
            </a:spcBef>
            <a:spcAft>
              <a:spcPct val="15000"/>
            </a:spcAft>
            <a:buChar char="•"/>
          </a:pPr>
          <a:endParaRPr lang="en-GB" sz="1500" kern="1200" dirty="0"/>
        </a:p>
      </dsp:txBody>
      <dsp:txXfrm>
        <a:off x="279604" y="799810"/>
        <a:ext cx="3114280" cy="3550220"/>
      </dsp:txXfrm>
    </dsp:sp>
    <dsp:sp modelId="{42828BB1-2CDD-4B14-A75A-DB0DEE71CC74}">
      <dsp:nvSpPr>
        <dsp:cNvPr id="0" name=""/>
        <dsp:cNvSpPr/>
      </dsp:nvSpPr>
      <dsp:spPr>
        <a:xfrm>
          <a:off x="3083402" y="-95155"/>
          <a:ext cx="1021507" cy="643657"/>
        </a:xfrm>
        <a:prstGeom prst="rightArrow">
          <a:avLst>
            <a:gd name="adj1" fmla="val 60000"/>
            <a:gd name="adj2" fmla="val 50000"/>
          </a:avLst>
        </a:prstGeom>
        <a:solidFill>
          <a:srgbClr val="7030A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77800">
            <a:lnSpc>
              <a:spcPct val="90000"/>
            </a:lnSpc>
            <a:spcBef>
              <a:spcPct val="0"/>
            </a:spcBef>
            <a:spcAft>
              <a:spcPct val="35000"/>
            </a:spcAft>
            <a:buNone/>
          </a:pPr>
          <a:endParaRPr lang="en-GB" sz="400" kern="1200"/>
        </a:p>
      </dsp:txBody>
      <dsp:txXfrm>
        <a:off x="3083402" y="33576"/>
        <a:ext cx="828410" cy="386195"/>
      </dsp:txXfrm>
    </dsp:sp>
    <dsp:sp modelId="{98099B1D-1BFC-49DC-A1AC-129B0E9540FB}">
      <dsp:nvSpPr>
        <dsp:cNvPr id="0" name=""/>
        <dsp:cNvSpPr/>
      </dsp:nvSpPr>
      <dsp:spPr>
        <a:xfrm>
          <a:off x="4528932" y="-249573"/>
          <a:ext cx="2587798" cy="1428740"/>
        </a:xfrm>
        <a:prstGeom prst="roundRect">
          <a:avLst>
            <a:gd name="adj" fmla="val 10000"/>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91440" numCol="1" spcCol="1270" anchor="t" anchorCtr="0">
          <a:noAutofit/>
        </a:bodyPr>
        <a:lstStyle/>
        <a:p>
          <a:pPr marL="0" lvl="0" indent="0" algn="l" defTabSz="1066800">
            <a:lnSpc>
              <a:spcPct val="90000"/>
            </a:lnSpc>
            <a:spcBef>
              <a:spcPct val="0"/>
            </a:spcBef>
            <a:spcAft>
              <a:spcPct val="35000"/>
            </a:spcAft>
            <a:buNone/>
          </a:pPr>
          <a:r>
            <a:rPr lang="en-GB" sz="2400" b="1" kern="1200" dirty="0"/>
            <a:t>2. </a:t>
          </a:r>
          <a:r>
            <a:rPr lang="en-GB" sz="2400" b="1" u="sng" kern="1200" dirty="0"/>
            <a:t>ADD</a:t>
          </a:r>
          <a:r>
            <a:rPr lang="en-GB" sz="2400" b="1" kern="1200" dirty="0"/>
            <a:t> </a:t>
          </a:r>
          <a:r>
            <a:rPr lang="en-GB" sz="2000" b="1" kern="1200" dirty="0"/>
            <a:t>RELEVANT RISK FACTORS TIPS: </a:t>
          </a:r>
          <a:endParaRPr lang="en-GB" sz="2400" b="1" kern="1200" dirty="0"/>
        </a:p>
      </dsp:txBody>
      <dsp:txXfrm>
        <a:off x="4528932" y="-249573"/>
        <a:ext cx="2587798" cy="952493"/>
      </dsp:txXfrm>
    </dsp:sp>
    <dsp:sp modelId="{43993DEE-1F86-4E1F-8DDC-7DE81E05C33A}">
      <dsp:nvSpPr>
        <dsp:cNvPr id="0" name=""/>
        <dsp:cNvSpPr/>
      </dsp:nvSpPr>
      <dsp:spPr>
        <a:xfrm>
          <a:off x="4833706" y="702920"/>
          <a:ext cx="3036419" cy="3744000"/>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28016" bIns="128016" numCol="1" spcCol="1270" anchor="t" anchorCtr="0">
          <a:noAutofit/>
        </a:bodyPr>
        <a:lstStyle/>
        <a:p>
          <a:pPr marL="171450" lvl="1" indent="-171450" algn="l" defTabSz="800100">
            <a:lnSpc>
              <a:spcPct val="90000"/>
            </a:lnSpc>
            <a:spcBef>
              <a:spcPct val="0"/>
            </a:spcBef>
            <a:spcAft>
              <a:spcPct val="15000"/>
            </a:spcAft>
            <a:buChar char="•"/>
          </a:pPr>
          <a:r>
            <a:rPr lang="en-GB" sz="1800" b="1" kern="1200" dirty="0">
              <a:solidFill>
                <a:srgbClr val="7030A0"/>
              </a:solidFill>
            </a:rPr>
            <a:t>Risks and Negative Experiences</a:t>
          </a:r>
          <a:r>
            <a:rPr lang="en-GB" sz="1800" b="0" kern="1200" dirty="0">
              <a:solidFill>
                <a:srgbClr val="7030A0"/>
              </a:solidFill>
            </a:rPr>
            <a:t>(69-94)</a:t>
          </a:r>
        </a:p>
        <a:p>
          <a:pPr marL="171450" lvl="1" indent="-171450" algn="l" defTabSz="800100">
            <a:lnSpc>
              <a:spcPct val="90000"/>
            </a:lnSpc>
            <a:spcBef>
              <a:spcPct val="0"/>
            </a:spcBef>
            <a:spcAft>
              <a:spcPct val="15000"/>
            </a:spcAft>
            <a:buChar char="•"/>
          </a:pPr>
          <a:endParaRPr lang="en-GB" sz="1800" b="0" kern="1200" dirty="0">
            <a:solidFill>
              <a:srgbClr val="7030A0"/>
            </a:solidFill>
          </a:endParaRPr>
        </a:p>
        <a:p>
          <a:pPr marL="171450" lvl="1" indent="-171450" algn="l" defTabSz="800100">
            <a:lnSpc>
              <a:spcPct val="90000"/>
            </a:lnSpc>
            <a:spcBef>
              <a:spcPct val="0"/>
            </a:spcBef>
            <a:spcAft>
              <a:spcPct val="15000"/>
            </a:spcAft>
            <a:buChar char="•"/>
          </a:pPr>
          <a:r>
            <a:rPr lang="en-GB" sz="1800" b="1" kern="1200" dirty="0">
              <a:solidFill>
                <a:srgbClr val="7030A0"/>
              </a:solidFill>
            </a:rPr>
            <a:t>Staying Safe Online and Reporting </a:t>
          </a:r>
          <a:r>
            <a:rPr lang="en-GB" sz="1800" b="0" kern="1200" dirty="0">
              <a:solidFill>
                <a:srgbClr val="7030A0"/>
              </a:solidFill>
            </a:rPr>
            <a:t>(95-100</a:t>
          </a:r>
          <a:r>
            <a:rPr lang="en-GB" sz="1800" b="0" kern="1200" dirty="0">
              <a:solidFill>
                <a:schemeClr val="tx1"/>
              </a:solidFill>
            </a:rPr>
            <a:t>)</a:t>
          </a:r>
        </a:p>
        <a:p>
          <a:pPr marL="171450" lvl="1" indent="-171450" algn="l" defTabSz="711200">
            <a:lnSpc>
              <a:spcPct val="90000"/>
            </a:lnSpc>
            <a:spcBef>
              <a:spcPct val="0"/>
            </a:spcBef>
            <a:spcAft>
              <a:spcPct val="15000"/>
            </a:spcAft>
            <a:buChar char="•"/>
          </a:pPr>
          <a:endParaRPr lang="en-GB" sz="1600" kern="1200" dirty="0"/>
        </a:p>
        <a:p>
          <a:pPr marL="171450" lvl="1" indent="-171450" algn="l" defTabSz="711200">
            <a:lnSpc>
              <a:spcPct val="90000"/>
            </a:lnSpc>
            <a:spcBef>
              <a:spcPct val="0"/>
            </a:spcBef>
            <a:spcAft>
              <a:spcPct val="15000"/>
            </a:spcAft>
            <a:buChar char="•"/>
          </a:pPr>
          <a:endParaRPr lang="en-GB" sz="1600" kern="1200" dirty="0"/>
        </a:p>
      </dsp:txBody>
      <dsp:txXfrm>
        <a:off x="4922640" y="791854"/>
        <a:ext cx="2858551" cy="3566132"/>
      </dsp:txXfrm>
    </dsp:sp>
    <dsp:sp modelId="{27A723E8-8A0F-4C56-BAFA-A6D0F3EF3D47}">
      <dsp:nvSpPr>
        <dsp:cNvPr id="0" name=""/>
        <dsp:cNvSpPr/>
      </dsp:nvSpPr>
      <dsp:spPr>
        <a:xfrm rot="195748">
          <a:off x="7563848" y="31193"/>
          <a:ext cx="951064" cy="643657"/>
        </a:xfrm>
        <a:prstGeom prst="rightArrow">
          <a:avLst>
            <a:gd name="adj1" fmla="val 60000"/>
            <a:gd name="adj2" fmla="val 50000"/>
          </a:avLst>
        </a:prstGeom>
        <a:solidFill>
          <a:srgbClr val="00B05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77800">
            <a:lnSpc>
              <a:spcPct val="90000"/>
            </a:lnSpc>
            <a:spcBef>
              <a:spcPct val="0"/>
            </a:spcBef>
            <a:spcAft>
              <a:spcPct val="35000"/>
            </a:spcAft>
            <a:buNone/>
          </a:pPr>
          <a:endParaRPr lang="en-GB" sz="400" kern="1200"/>
        </a:p>
      </dsp:txBody>
      <dsp:txXfrm>
        <a:off x="7564004" y="154429"/>
        <a:ext cx="757967" cy="386195"/>
      </dsp:txXfrm>
    </dsp:sp>
    <dsp:sp modelId="{C9531793-C020-4AEA-92ED-4173E6C6DCEA}">
      <dsp:nvSpPr>
        <dsp:cNvPr id="0" name=""/>
        <dsp:cNvSpPr/>
      </dsp:nvSpPr>
      <dsp:spPr>
        <a:xfrm>
          <a:off x="8908283" y="0"/>
          <a:ext cx="2585700" cy="1428740"/>
        </a:xfrm>
        <a:prstGeom prst="roundRect">
          <a:avLst>
            <a:gd name="adj" fmla="val 10000"/>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91440" numCol="1" spcCol="1270" anchor="t" anchorCtr="0">
          <a:noAutofit/>
        </a:bodyPr>
        <a:lstStyle/>
        <a:p>
          <a:pPr marL="0" lvl="0" indent="0" algn="l" defTabSz="1066800">
            <a:lnSpc>
              <a:spcPct val="90000"/>
            </a:lnSpc>
            <a:spcBef>
              <a:spcPct val="0"/>
            </a:spcBef>
            <a:spcAft>
              <a:spcPct val="35000"/>
            </a:spcAft>
            <a:buNone/>
          </a:pPr>
          <a:r>
            <a:rPr lang="en-GB" sz="2400" b="1" kern="1200" dirty="0"/>
            <a:t>3. </a:t>
          </a:r>
          <a:r>
            <a:rPr lang="en-GB" sz="2400" b="1" u="sng" kern="1200" dirty="0"/>
            <a:t>PICK </a:t>
          </a:r>
          <a:r>
            <a:rPr lang="en-GB" sz="2400" b="1" kern="1200" dirty="0"/>
            <a:t> RESOURCES</a:t>
          </a:r>
        </a:p>
      </dsp:txBody>
      <dsp:txXfrm>
        <a:off x="8908283" y="0"/>
        <a:ext cx="2585700" cy="952493"/>
      </dsp:txXfrm>
    </dsp:sp>
    <dsp:sp modelId="{6421B3F3-F977-46B3-9E57-6642F213F583}">
      <dsp:nvSpPr>
        <dsp:cNvPr id="0" name=""/>
        <dsp:cNvSpPr/>
      </dsp:nvSpPr>
      <dsp:spPr>
        <a:xfrm>
          <a:off x="9275010" y="952493"/>
          <a:ext cx="2585700" cy="3244853"/>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28016" bIns="128016" numCol="1" spcCol="1270" anchor="t" anchorCtr="0">
          <a:noAutofit/>
        </a:bodyPr>
        <a:lstStyle/>
        <a:p>
          <a:pPr marL="171450" lvl="1" indent="-171450" algn="l" defTabSz="800100">
            <a:lnSpc>
              <a:spcPct val="90000"/>
            </a:lnSpc>
            <a:spcBef>
              <a:spcPct val="0"/>
            </a:spcBef>
            <a:spcAft>
              <a:spcPct val="15000"/>
            </a:spcAft>
            <a:buChar char="•"/>
          </a:pPr>
          <a:r>
            <a:rPr lang="en-GB" sz="1800" b="1" kern="1200" dirty="0">
              <a:solidFill>
                <a:srgbClr val="00B050"/>
              </a:solidFill>
            </a:rPr>
            <a:t>Resources and Support </a:t>
          </a:r>
          <a:r>
            <a:rPr lang="en-GB" sz="1800" b="0" kern="1200" dirty="0">
              <a:solidFill>
                <a:srgbClr val="00B050"/>
              </a:solidFill>
            </a:rPr>
            <a:t>(123-130)</a:t>
          </a:r>
        </a:p>
        <a:p>
          <a:pPr marL="171450" lvl="1" indent="-171450" algn="l" defTabSz="800100">
            <a:lnSpc>
              <a:spcPct val="90000"/>
            </a:lnSpc>
            <a:spcBef>
              <a:spcPct val="0"/>
            </a:spcBef>
            <a:spcAft>
              <a:spcPct val="15000"/>
            </a:spcAft>
            <a:buChar char="•"/>
          </a:pPr>
          <a:endParaRPr lang="en-GB" sz="1800" b="0" kern="1200" dirty="0">
            <a:solidFill>
              <a:srgbClr val="00B050"/>
            </a:solidFill>
          </a:endParaRPr>
        </a:p>
        <a:p>
          <a:pPr marL="171450" lvl="1" indent="-171450" algn="l" defTabSz="711200">
            <a:lnSpc>
              <a:spcPct val="90000"/>
            </a:lnSpc>
            <a:spcBef>
              <a:spcPct val="0"/>
            </a:spcBef>
            <a:spcAft>
              <a:spcPct val="15000"/>
            </a:spcAft>
            <a:buChar char="•"/>
          </a:pPr>
          <a:r>
            <a:rPr lang="en-GB" sz="1600" kern="1200" dirty="0"/>
            <a:t>You may also wish to scroll through </a:t>
          </a:r>
          <a:r>
            <a:rPr lang="en-GB" sz="1600" kern="1200" dirty="0">
              <a:hlinkClick xmlns:r="http://schemas.openxmlformats.org/officeDocument/2006/relationships" r:id="rId1"/>
            </a:rPr>
            <a:t>parentsafe.lgfl.net </a:t>
          </a:r>
          <a:r>
            <a:rPr lang="en-GB" sz="1600" kern="1200" dirty="0"/>
            <a:t>and showcase some of the resources here.</a:t>
          </a:r>
        </a:p>
      </dsp:txBody>
      <dsp:txXfrm>
        <a:off x="9350743" y="1028226"/>
        <a:ext cx="2434234" cy="30933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8AA963-41EC-4350-9ED1-2E82A94C0361}">
      <dsp:nvSpPr>
        <dsp:cNvPr id="0" name=""/>
        <dsp:cNvSpPr/>
      </dsp:nvSpPr>
      <dsp:spPr>
        <a:xfrm>
          <a:off x="1230310" y="54963"/>
          <a:ext cx="6480000" cy="685132"/>
        </a:xfrm>
        <a:prstGeom prst="rect">
          <a:avLst/>
        </a:prstGeom>
        <a:solidFill>
          <a:schemeClr val="tx2"/>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GB" sz="2400" b="1" i="0" kern="1200" dirty="0">
              <a:solidFill>
                <a:schemeClr val="bg1"/>
              </a:solidFill>
            </a:rPr>
            <a:t>Average age children first view pornography is 13 </a:t>
          </a:r>
          <a:endParaRPr lang="en-US" sz="2400" b="1" kern="1200" dirty="0">
            <a:solidFill>
              <a:schemeClr val="bg1"/>
            </a:solidFill>
          </a:endParaRPr>
        </a:p>
      </dsp:txBody>
      <dsp:txXfrm>
        <a:off x="1230310" y="54963"/>
        <a:ext cx="6480000" cy="685132"/>
      </dsp:txXfrm>
    </dsp:sp>
    <dsp:sp modelId="{F10735BE-7498-4317-9161-98A1322FFAD8}">
      <dsp:nvSpPr>
        <dsp:cNvPr id="0" name=""/>
        <dsp:cNvSpPr/>
      </dsp:nvSpPr>
      <dsp:spPr>
        <a:xfrm>
          <a:off x="1587582" y="733065"/>
          <a:ext cx="5877429" cy="685132"/>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GB" sz="2000" b="0" i="0" kern="1200" dirty="0"/>
            <a:t>Substantial proportions viewed it at a much younger age – </a:t>
          </a:r>
          <a:r>
            <a:rPr lang="en-GB" sz="2000" b="1" i="0" kern="1200" dirty="0">
              <a:solidFill>
                <a:srgbClr val="FF0000"/>
              </a:solidFill>
            </a:rPr>
            <a:t>27% by age 11 and 10% by the age of 9</a:t>
          </a:r>
          <a:endParaRPr lang="en-US" sz="2000" b="1" kern="1200" dirty="0">
            <a:solidFill>
              <a:srgbClr val="FF0000"/>
            </a:solidFill>
          </a:endParaRPr>
        </a:p>
      </dsp:txBody>
      <dsp:txXfrm>
        <a:off x="1587582" y="733065"/>
        <a:ext cx="5877429" cy="685132"/>
      </dsp:txXfrm>
    </dsp:sp>
    <dsp:sp modelId="{BD9A01BC-F806-474B-9F92-2D0C349152DB}">
      <dsp:nvSpPr>
        <dsp:cNvPr id="0" name=""/>
        <dsp:cNvSpPr/>
      </dsp:nvSpPr>
      <dsp:spPr>
        <a:xfrm>
          <a:off x="2366297" y="1439205"/>
          <a:ext cx="4320000" cy="685132"/>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GB" sz="2000" kern="1200" dirty="0"/>
            <a:t>U</a:t>
          </a:r>
          <a:r>
            <a:rPr lang="en-GB" sz="2000" b="0" i="0" kern="1200" dirty="0"/>
            <a:t>nbearable </a:t>
          </a:r>
          <a:r>
            <a:rPr lang="en-GB" sz="2000" b="1" i="0" kern="1200" dirty="0">
              <a:solidFill>
                <a:srgbClr val="FF0000"/>
              </a:solidFill>
            </a:rPr>
            <a:t>pressure</a:t>
          </a:r>
          <a:r>
            <a:rPr lang="en-GB" sz="2000" b="1" i="0" kern="1200" dirty="0"/>
            <a:t> to view hardcore </a:t>
          </a:r>
          <a:r>
            <a:rPr lang="en-GB" sz="2000" b="0" i="0" kern="1200" dirty="0"/>
            <a:t>pornography even if they do not want to</a:t>
          </a:r>
          <a:endParaRPr lang="en-US" sz="2000" kern="1200" dirty="0"/>
        </a:p>
      </dsp:txBody>
      <dsp:txXfrm>
        <a:off x="2366297" y="1439205"/>
        <a:ext cx="4320000" cy="685132"/>
      </dsp:txXfrm>
    </dsp:sp>
    <dsp:sp modelId="{00B6042F-A83B-4259-BA5F-51C8A387EEC8}">
      <dsp:nvSpPr>
        <dsp:cNvPr id="0" name=""/>
        <dsp:cNvSpPr/>
      </dsp:nvSpPr>
      <dsp:spPr>
        <a:xfrm>
          <a:off x="3198797" y="2158594"/>
          <a:ext cx="2655000" cy="685132"/>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GB" sz="2000" b="0" i="0" kern="1200" dirty="0">
              <a:solidFill>
                <a:schemeClr val="tx1"/>
              </a:solidFill>
            </a:rPr>
            <a:t>Degrading</a:t>
          </a:r>
          <a:r>
            <a:rPr lang="en-GB" sz="2000" b="0" i="0" kern="1200" dirty="0"/>
            <a:t> acts and </a:t>
          </a:r>
          <a:r>
            <a:rPr lang="en-GB" sz="2000" b="1" i="0" kern="1200" dirty="0">
              <a:solidFill>
                <a:srgbClr val="FF0000"/>
              </a:solidFill>
            </a:rPr>
            <a:t>violence against women</a:t>
          </a:r>
          <a:endParaRPr lang="en-US" sz="2000" b="1" kern="1200" dirty="0">
            <a:solidFill>
              <a:srgbClr val="FF0000"/>
            </a:solidFill>
          </a:endParaRPr>
        </a:p>
      </dsp:txBody>
      <dsp:txXfrm>
        <a:off x="3198797" y="2158594"/>
        <a:ext cx="2655000" cy="685132"/>
      </dsp:txXfrm>
    </dsp:sp>
    <dsp:sp modelId="{0DCBA955-142A-4855-AD0F-7354A1856D3F}">
      <dsp:nvSpPr>
        <dsp:cNvPr id="0" name=""/>
        <dsp:cNvSpPr/>
      </dsp:nvSpPr>
      <dsp:spPr>
        <a:xfrm>
          <a:off x="2996297" y="2877983"/>
          <a:ext cx="3060000" cy="685132"/>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GB" sz="2000" kern="1200" dirty="0"/>
            <a:t>T</a:t>
          </a:r>
          <a:r>
            <a:rPr lang="en-GB" sz="2000" b="0" i="0" kern="1200" dirty="0"/>
            <a:t>hink it is </a:t>
          </a:r>
          <a:r>
            <a:rPr lang="en-GB" sz="2000" b="1" i="0" kern="1200" dirty="0">
              <a:solidFill>
                <a:schemeClr val="tx1"/>
              </a:solidFill>
            </a:rPr>
            <a:t>reflective</a:t>
          </a:r>
          <a:r>
            <a:rPr lang="en-GB" sz="2000" b="1" i="0" kern="1200" dirty="0"/>
            <a:t> of real life or </a:t>
          </a:r>
          <a:r>
            <a:rPr lang="en-GB" sz="2000" b="1" i="0" kern="1200" dirty="0">
              <a:solidFill>
                <a:srgbClr val="FF0000"/>
              </a:solidFill>
            </a:rPr>
            <a:t>healthy relationships</a:t>
          </a:r>
          <a:endParaRPr lang="en-US" sz="2000" b="1" kern="1200" dirty="0">
            <a:solidFill>
              <a:srgbClr val="FF0000"/>
            </a:solidFill>
          </a:endParaRPr>
        </a:p>
      </dsp:txBody>
      <dsp:txXfrm>
        <a:off x="2996297" y="2877983"/>
        <a:ext cx="3060000" cy="685132"/>
      </dsp:txXfrm>
    </dsp:sp>
    <dsp:sp modelId="{A83419B9-4ABD-4236-BCD3-0CF0AA1F2C17}">
      <dsp:nvSpPr>
        <dsp:cNvPr id="0" name=""/>
        <dsp:cNvSpPr/>
      </dsp:nvSpPr>
      <dsp:spPr>
        <a:xfrm>
          <a:off x="1556297" y="3597372"/>
          <a:ext cx="5940000" cy="685132"/>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GB" sz="2000" b="1" kern="1200" dirty="0"/>
            <a:t>Pornography sites are not the only way</a:t>
          </a:r>
          <a:r>
            <a:rPr lang="en-GB" sz="2000" kern="1200" dirty="0"/>
            <a:t>, or even the most popular way, that young people access online porn </a:t>
          </a:r>
          <a:endParaRPr lang="en-US" sz="2000" kern="1200" dirty="0"/>
        </a:p>
      </dsp:txBody>
      <dsp:txXfrm>
        <a:off x="1556297" y="3597372"/>
        <a:ext cx="5940000" cy="685132"/>
      </dsp:txXfrm>
    </dsp:sp>
    <dsp:sp modelId="{5712EEC5-B80B-4195-BD9A-0EFB74E541B8}">
      <dsp:nvSpPr>
        <dsp:cNvPr id="0" name=""/>
        <dsp:cNvSpPr/>
      </dsp:nvSpPr>
      <dsp:spPr>
        <a:xfrm>
          <a:off x="2051297" y="4316761"/>
          <a:ext cx="4950000" cy="685132"/>
        </a:xfrm>
        <a:prstGeom prst="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GB" sz="2000" kern="1200" dirty="0"/>
            <a:t>Wide </a:t>
          </a:r>
          <a:r>
            <a:rPr lang="en-GB" sz="2000" b="1" kern="1200" dirty="0">
              <a:solidFill>
                <a:srgbClr val="FF0000"/>
              </a:solidFill>
            </a:rPr>
            <a:t>prevalence</a:t>
          </a:r>
          <a:r>
            <a:rPr lang="en-GB" sz="2000" b="1" kern="1200" dirty="0"/>
            <a:t> of on </a:t>
          </a:r>
          <a:r>
            <a:rPr lang="en-GB" sz="2000" b="1" kern="1200" dirty="0">
              <a:solidFill>
                <a:srgbClr val="FF0000"/>
              </a:solidFill>
            </a:rPr>
            <a:t>social media platforms </a:t>
          </a:r>
          <a:r>
            <a:rPr lang="en-GB" sz="2000" b="1" kern="1200" dirty="0"/>
            <a:t>such as Twitter, </a:t>
          </a:r>
          <a:r>
            <a:rPr lang="en-GB" sz="2000" b="1" kern="1200" dirty="0">
              <a:solidFill>
                <a:srgbClr val="FF0000"/>
              </a:solidFill>
            </a:rPr>
            <a:t>Snapchat</a:t>
          </a:r>
          <a:r>
            <a:rPr lang="en-GB" sz="2000" b="1" kern="1200" dirty="0"/>
            <a:t> and </a:t>
          </a:r>
          <a:r>
            <a:rPr lang="en-GB" sz="2000" b="1" kern="1200" dirty="0">
              <a:solidFill>
                <a:srgbClr val="FF0000"/>
              </a:solidFill>
            </a:rPr>
            <a:t>Instagram</a:t>
          </a:r>
          <a:endParaRPr lang="en-US" sz="2000" b="1" kern="1200" dirty="0">
            <a:solidFill>
              <a:srgbClr val="FF0000"/>
            </a:solidFill>
          </a:endParaRPr>
        </a:p>
      </dsp:txBody>
      <dsp:txXfrm>
        <a:off x="2051297" y="4316761"/>
        <a:ext cx="4950000" cy="685132"/>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33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3300"/>
            </a:lvl1pPr>
          </a:lstStyle>
          <a:p>
            <a:fld id="{4840487F-0CE3-453C-9223-EB4F050EE395}" type="datetimeFigureOut">
              <a:rPr lang="en-GB" smtClean="0"/>
              <a:pPr/>
              <a:t>05/10/2026</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33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3300"/>
            </a:lvl1pPr>
          </a:lstStyle>
          <a:p>
            <a:fld id="{EF89B59B-2120-461D-8222-CE3302E55416}" type="slidenum">
              <a:rPr lang="en-GB" smtClean="0"/>
              <a:pPr/>
              <a:t>‹#›</a:t>
            </a:fld>
            <a:endParaRPr lang="en-GB" dirty="0"/>
          </a:p>
        </p:txBody>
      </p:sp>
    </p:spTree>
    <p:extLst>
      <p:ext uri="{BB962C8B-B14F-4D97-AF65-F5344CB8AC3E}">
        <p14:creationId xmlns:p14="http://schemas.microsoft.com/office/powerpoint/2010/main" val="2826096622"/>
      </p:ext>
    </p:extLst>
  </p:cSld>
  <p:clrMap bg1="lt1" tx1="dk1" bg2="lt2" tx2="dk2" accent1="accent1" accent2="accent2" accent3="accent3" accent4="accent4" accent5="accent5" accent6="accent6" hlink="hlink" folHlink="folHlink"/>
  <p:notesStyle>
    <a:lvl1pPr marL="0" algn="l" defTabSz="914400" rtl="0" eaLnBrk="1" latinLnBrk="0" hangingPunct="1">
      <a:defRPr sz="3300" kern="1200">
        <a:solidFill>
          <a:schemeClr val="tx1"/>
        </a:solidFill>
        <a:latin typeface="+mn-lt"/>
        <a:ea typeface="+mn-ea"/>
        <a:cs typeface="+mn-cs"/>
      </a:defRPr>
    </a:lvl1pPr>
    <a:lvl2pPr marL="457200" algn="l" defTabSz="914400" rtl="0" eaLnBrk="1" latinLnBrk="0" hangingPunct="1">
      <a:defRPr sz="3300" kern="1200">
        <a:solidFill>
          <a:schemeClr val="tx1"/>
        </a:solidFill>
        <a:latin typeface="+mn-lt"/>
        <a:ea typeface="+mn-ea"/>
        <a:cs typeface="+mn-cs"/>
      </a:defRPr>
    </a:lvl2pPr>
    <a:lvl3pPr marL="914400" algn="l" defTabSz="914400" rtl="0" eaLnBrk="1" latinLnBrk="0" hangingPunct="1">
      <a:defRPr sz="3300" kern="1200">
        <a:solidFill>
          <a:schemeClr val="tx1"/>
        </a:solidFill>
        <a:latin typeface="+mn-lt"/>
        <a:ea typeface="+mn-ea"/>
        <a:cs typeface="+mn-cs"/>
      </a:defRPr>
    </a:lvl3pPr>
    <a:lvl4pPr marL="1371600" algn="l" defTabSz="914400" rtl="0" eaLnBrk="1" latinLnBrk="0" hangingPunct="1">
      <a:defRPr sz="3300" kern="1200">
        <a:solidFill>
          <a:schemeClr val="tx1"/>
        </a:solidFill>
        <a:latin typeface="+mn-lt"/>
        <a:ea typeface="+mn-ea"/>
        <a:cs typeface="+mn-cs"/>
      </a:defRPr>
    </a:lvl4pPr>
    <a:lvl5pPr marL="1828800" algn="l" defTabSz="914400" rtl="0" eaLnBrk="1" latinLnBrk="0" hangingPunct="1">
      <a:defRPr sz="33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safepolicies.lgfl.net/"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www.lgfl.net/online-safety/resource-centre?s=16"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parents.thorn.org/discussion-guides/"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drive.google.com/uc?export=download&amp;id=1-E_5IiDOfw3EQBPQgbGe9f2Qy3T7o_ny&#8230;" TargetMode="External"/><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hyperlink" Target="https://safepolicies.lgfl.net/"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www.security.org/digital-safety/parenting-social-media-report/"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www.iwf.org.uk/resources/ai-child-abuse-imagery-parent-guide/"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www.internetmatters.org/parental-controls/smartphones-and-other-devices/google-family-link/" TargetMode="External"/><Relationship Id="rId2" Type="http://schemas.openxmlformats.org/officeDocument/2006/relationships/slide" Target="../slides/slide34.xml"/><Relationship Id="rId1" Type="http://schemas.openxmlformats.org/officeDocument/2006/relationships/notesMaster" Target="../notesMasters/notesMaster1.xml"/><Relationship Id="rId5" Type="http://schemas.openxmlformats.org/officeDocument/2006/relationships/hyperlink" Target="https://www.internetmatters.org/parental-controls/smartphones-and-other-devices/windows-11-parental-controls/" TargetMode="External"/><Relationship Id="rId4" Type="http://schemas.openxmlformats.org/officeDocument/2006/relationships/hyperlink" Target="https://www.internetmatters.org/parental-controls/smartphones-and-other-devices/apple-iphone-and-ipad-parental-control-guide/" TargetMode="Externa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3" Type="http://schemas.openxmlformats.org/officeDocument/2006/relationships/hyperlink" Target="https://www.google.com/goto?url=CAESkwEB6zswFVNtV-yr-RkwFgqcLnSYhzDPRwiOpp9Lty3ETEye-cS8-nKBk2X2NhXfDHNbeDIUo-G9KeTfp9ySdS2Z8Zlmyags-kAgxUrPSLYmfPP4My1XiUy4qgKJWwfBItdPM0sXZAxH0UC36y8mCjcPgWwyYeGu0rpMxP05-8CqQgnkBG28v2nYgG_qIll7gsUJeeg" TargetMode="External"/><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3" Type="http://schemas.openxmlformats.org/officeDocument/2006/relationships/hyperlink" Target="https://parentsafe.lgfl.net/" TargetMode="External"/><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3" Type="http://schemas.openxmlformats.org/officeDocument/2006/relationships/hyperlink" Target="https://www.childnet.com/wp-content/uploads/2025/03/Childnet-Cheat-Sheet-GenAI.pdf" TargetMode="External"/><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3" Type="http://schemas.openxmlformats.org/officeDocument/2006/relationships/hyperlink" Target="https://www.youtube.com/watch?v=XEsHwss2x8E&amp;list=PLaIzX4UgxCRl8e_36R79fqLp_qt1imm4D&amp;index=3&amp;t=203s" TargetMode="External"/><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3" Type="http://schemas.openxmlformats.org/officeDocument/2006/relationships/hyperlink" Target="https://www.youtube.com/watch?v=OuH-D-au1Ho" TargetMode="External"/><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3" Type="http://schemas.openxmlformats.org/officeDocument/2006/relationships/hyperlink" Target="https://www.internetmatters.org/wp-content/uploads/2026/01/AI_conversation_guide_for_families_Internet_Matters_2026.pdf" TargetMode="External"/><Relationship Id="rId2" Type="http://schemas.openxmlformats.org/officeDocument/2006/relationships/slide" Target="../slides/slide81.xml"/><Relationship Id="rId1" Type="http://schemas.openxmlformats.org/officeDocument/2006/relationships/notesMaster" Target="../notesMasters/notesMaster1.xml"/><Relationship Id="rId5" Type="http://schemas.openxmlformats.org/officeDocument/2006/relationships/hyperlink" Target="https://www.safeaiforchildren.org/how-to-talk-to-children-about-frightening-ai-headlines/" TargetMode="External"/><Relationship Id="rId4" Type="http://schemas.openxmlformats.org/officeDocument/2006/relationships/hyperlink" Target="https://safepolicies.lgfl.net/" TargetMode="Externa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3" Type="http://schemas.openxmlformats.org/officeDocument/2006/relationships/hyperlink" Target="https://www.ceopeducation.co.uk/globalassets/professional/nca-fmse-social-campaign-guidance-doc---english.pdf" TargetMode="External"/><Relationship Id="rId2" Type="http://schemas.openxmlformats.org/officeDocument/2006/relationships/slide" Target="../slides/slide83.xml"/><Relationship Id="rId1" Type="http://schemas.openxmlformats.org/officeDocument/2006/relationships/notesMaster" Target="../notesMasters/notesMaster1.xml"/><Relationship Id="rId4" Type="http://schemas.openxmlformats.org/officeDocument/2006/relationships/hyperlink" Target="https://www.ceopeducation.co.uk/globalassets/professional/guidance/nca_financially_motivated_sexual_extortion_alert_education_eng.pdf" TargetMode="Externa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3" Type="http://schemas.openxmlformats.org/officeDocument/2006/relationships/hyperlink" Target="https://youtu.be/XjV0lKYpakk?si=6ONdtZJRjfB6bSRj" TargetMode="External"/><Relationship Id="rId2" Type="http://schemas.openxmlformats.org/officeDocument/2006/relationships/slide" Target="../slides/slide90.xml"/><Relationship Id="rId1" Type="http://schemas.openxmlformats.org/officeDocument/2006/relationships/notesMaster" Target="../notesMasters/notesMaster1.xml"/><Relationship Id="rId4" Type="http://schemas.openxmlformats.org/officeDocument/2006/relationships/hyperlink" Target="https://youtu.be/E5LA2nKHVZ0?si=gU3_jXFF51TU3vTq" TargetMode="External"/></Relationships>
</file>

<file path=ppt/notesSlides/_rels/notesSlide91.xml.rels><?xml version="1.0" encoding="UTF-8" standalone="yes"?>
<Relationships xmlns="http://schemas.openxmlformats.org/package/2006/relationships"><Relationship Id="rId3" Type="http://schemas.openxmlformats.org/officeDocument/2006/relationships/hyperlink" Target="https://www.keepitrealonline.govt.nz/parents/pornography" TargetMode="External"/><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3" Type="http://schemas.openxmlformats.org/officeDocument/2006/relationships/hyperlink" Target="https://goingtoofar.lgfl.org.uk/takingastand.html" TargetMode="External"/><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3" Type="http://schemas.openxmlformats.org/officeDocument/2006/relationships/hyperlink" Target="https://www.internetmatters.org/issues/fake-news-and-misinformation-advice-hub/find-the-fake/" TargetMode="External"/><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3" Type="http://schemas.openxmlformats.org/officeDocument/2006/relationships/hyperlink" Target="https://parentsafe.lgfl.net/" TargetMode="External"/><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756FB6-7B39-8EEB-6F0A-3D9A27C86F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9FF1FB-AB2E-D3CC-43A1-C41A6524D7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411887-BBB6-655C-66FF-0973274573EB}"/>
              </a:ext>
            </a:extLst>
          </p:cNvPr>
          <p:cNvSpPr>
            <a:spLocks noGrp="1"/>
          </p:cNvSpPr>
          <p:nvPr>
            <p:ph type="body" idx="1"/>
          </p:nvPr>
        </p:nvSpPr>
        <p:spPr/>
        <p:txBody>
          <a:bodyPr/>
          <a:lstStyle/>
          <a:p>
            <a:pPr algn="l"/>
            <a:r>
              <a:rPr lang="en-GB" sz="1400" b="0" i="0" baseline="0" dirty="0">
                <a:solidFill>
                  <a:srgbClr val="333333"/>
                </a:solidFill>
                <a:effectLst/>
                <a:latin typeface="Aptos" panose="020B0004020202020204" pitchFamily="34" charset="0"/>
                <a:ea typeface="ADLaM Display" panose="02010000000000000000" pitchFamily="2" charset="0"/>
                <a:cs typeface="ADLaM Display" panose="02010000000000000000" pitchFamily="2" charset="0"/>
              </a:rPr>
              <a:t>This presentation brings together:</a:t>
            </a:r>
          </a:p>
          <a:p>
            <a:pPr algn="l"/>
            <a:r>
              <a:rPr lang="en-GB" sz="1400" b="0" i="0" baseline="0" dirty="0">
                <a:solidFill>
                  <a:srgbClr val="333333"/>
                </a:solidFill>
                <a:effectLst/>
                <a:latin typeface="Aptos" panose="020B0004020202020204" pitchFamily="34" charset="0"/>
                <a:ea typeface="ADLaM Display" panose="02010000000000000000" pitchFamily="2" charset="0"/>
                <a:cs typeface="ADLaM Display" panose="02010000000000000000" pitchFamily="2" charset="0"/>
              </a:rPr>
              <a:t>-      the latest research and key findings on children’s and young people’s online use and risk  </a:t>
            </a:r>
          </a:p>
          <a:p>
            <a:pPr marL="285750" indent="-285750" algn="l">
              <a:buFontTx/>
              <a:buChar char="-"/>
            </a:pPr>
            <a:r>
              <a:rPr lang="en-GB" sz="1400" b="0" i="0" baseline="0" dirty="0">
                <a:solidFill>
                  <a:srgbClr val="333333"/>
                </a:solidFill>
                <a:effectLst/>
                <a:latin typeface="Aptos" panose="020B0004020202020204" pitchFamily="34" charset="0"/>
                <a:ea typeface="ADLaM Display" panose="02010000000000000000" pitchFamily="2" charset="0"/>
                <a:cs typeface="ADLaM Display" panose="02010000000000000000" pitchFamily="2" charset="0"/>
              </a:rPr>
              <a:t>parents’ views about their children’s media use, devices and supervision to monitor or limit use</a:t>
            </a:r>
          </a:p>
          <a:p>
            <a:pPr marL="285750" indent="-285750" algn="l">
              <a:buFontTx/>
              <a:buChar char="-"/>
            </a:pPr>
            <a:r>
              <a:rPr lang="en-GB" sz="1400" b="0" i="0" baseline="0" dirty="0">
                <a:solidFill>
                  <a:srgbClr val="333333"/>
                </a:solidFill>
                <a:effectLst/>
                <a:latin typeface="Aptos" panose="020B0004020202020204" pitchFamily="34" charset="0"/>
                <a:ea typeface="ADLaM Display" panose="02010000000000000000" pitchFamily="2" charset="0"/>
                <a:cs typeface="ADLaM Display" panose="02010000000000000000" pitchFamily="2" charset="0"/>
              </a:rPr>
              <a:t>suggested resources and tips to empower parents to keep up with the latest trends/apps and games, manage controls and settings, and talk to children about risk - from bullying and sharing content, to extremism and gangs</a:t>
            </a:r>
          </a:p>
          <a:p>
            <a:pPr marL="285750" indent="-285750" algn="l">
              <a:buFontTx/>
              <a:buChar char="-"/>
            </a:pPr>
            <a:endParaRPr lang="en-GB" sz="1400" b="0" i="0" baseline="0" dirty="0">
              <a:solidFill>
                <a:srgbClr val="333333"/>
              </a:solidFill>
              <a:effectLst/>
              <a:latin typeface="Aptos" panose="020B0004020202020204" pitchFamily="34" charset="0"/>
              <a:ea typeface="ADLaM Display" panose="02010000000000000000" pitchFamily="2" charset="0"/>
              <a:cs typeface="ADLaM Display" panose="02010000000000000000" pitchFamily="2" charset="0"/>
            </a:endParaRPr>
          </a:p>
          <a:p>
            <a:pPr marL="0" indent="0" algn="l">
              <a:buFontTx/>
              <a:buNone/>
            </a:pPr>
            <a:r>
              <a:rPr lang="en-GB" sz="1400" b="0" i="0" baseline="0" dirty="0">
                <a:solidFill>
                  <a:srgbClr val="333333"/>
                </a:solidFill>
                <a:effectLst/>
                <a:latin typeface="Aptos" panose="020B0004020202020204" pitchFamily="34" charset="0"/>
                <a:ea typeface="ADLaM Display" panose="02010000000000000000" pitchFamily="2" charset="0"/>
                <a:cs typeface="ADLaM Display" panose="02010000000000000000" pitchFamily="2" charset="0"/>
              </a:rPr>
              <a:t>Please read the Introduction section before delivering any content to parents</a:t>
            </a:r>
          </a:p>
          <a:p>
            <a:pPr algn="l"/>
            <a:endParaRPr lang="en-GB" sz="2800" b="0" i="0" baseline="0" dirty="0">
              <a:solidFill>
                <a:srgbClr val="333333"/>
              </a:solidFill>
              <a:effectLst/>
              <a:latin typeface="Aptos" panose="020B0004020202020204" pitchFamily="34" charset="0"/>
              <a:ea typeface="ADLaM Display" panose="02010000000000000000" pitchFamily="2" charset="0"/>
              <a:cs typeface="ADLaM Display" panose="02010000000000000000" pitchFamily="2" charset="0"/>
            </a:endParaRPr>
          </a:p>
        </p:txBody>
      </p:sp>
      <p:sp>
        <p:nvSpPr>
          <p:cNvPr id="4" name="Slide Number Placeholder 3">
            <a:extLst>
              <a:ext uri="{FF2B5EF4-FFF2-40B4-BE49-F238E27FC236}">
                <a16:creationId xmlns:a16="http://schemas.microsoft.com/office/drawing/2014/main" id="{FD755E78-D650-1BCB-73C4-E9A23328C4C0}"/>
              </a:ext>
            </a:extLst>
          </p:cNvPr>
          <p:cNvSpPr>
            <a:spLocks noGrp="1"/>
          </p:cNvSpPr>
          <p:nvPr>
            <p:ph type="sldNum" sz="quarter" idx="5"/>
          </p:nvPr>
        </p:nvSpPr>
        <p:spPr/>
        <p:txBody>
          <a:bodyPr/>
          <a:lstStyle/>
          <a:p>
            <a:fld id="{5985D112-682F-4487-9187-E5AF34266267}" type="slidenum">
              <a:rPr lang="en-GB" smtClean="0"/>
              <a:t>1</a:t>
            </a:fld>
            <a:endParaRPr lang="en-GB" dirty="0"/>
          </a:p>
        </p:txBody>
      </p:sp>
    </p:spTree>
    <p:extLst>
      <p:ext uri="{BB962C8B-B14F-4D97-AF65-F5344CB8AC3E}">
        <p14:creationId xmlns:p14="http://schemas.microsoft.com/office/powerpoint/2010/main" val="39302924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F89B59B-2120-461D-8222-CE3302E55416}" type="slidenum">
              <a:rPr lang="en-GB" smtClean="0"/>
              <a:t>2</a:t>
            </a:fld>
            <a:endParaRPr lang="en-GB" dirty="0"/>
          </a:p>
        </p:txBody>
      </p:sp>
    </p:spTree>
    <p:extLst>
      <p:ext uri="{BB962C8B-B14F-4D97-AF65-F5344CB8AC3E}">
        <p14:creationId xmlns:p14="http://schemas.microsoft.com/office/powerpoint/2010/main" val="26777861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dirty="0"/>
              <a:t>To support your drip-feed approach, visit: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mn-lt"/>
                <a:hlinkClick r:id="rId3"/>
              </a:rPr>
              <a:t>https://safepolicies.lgfl.net/</a:t>
            </a:r>
            <a:r>
              <a:rPr lang="en-GB" sz="1400" dirty="0">
                <a:latin typeface="+mn-lt"/>
              </a:rPr>
              <a:t> </a:t>
            </a:r>
            <a:r>
              <a:rPr lang="en-GB" sz="2000" b="0" i="0" u="none" strike="noStrike" kern="1200" dirty="0">
                <a:solidFill>
                  <a:schemeClr val="tx1"/>
                </a:solidFill>
                <a:effectLst/>
                <a:latin typeface="+mn-lt"/>
                <a:ea typeface="+mn-ea"/>
                <a:cs typeface="+mn-cs"/>
              </a:rPr>
              <a:t> - </a:t>
            </a:r>
            <a:r>
              <a:rPr lang="en-GB" sz="1400" b="0" i="0" u="none" strike="noStrike" kern="1200" dirty="0">
                <a:solidFill>
                  <a:srgbClr val="1D9BF0"/>
                </a:solidFill>
                <a:effectLst/>
                <a:latin typeface="+mn-lt"/>
                <a:ea typeface="+mn-ea"/>
                <a:cs typeface="+mn-cs"/>
              </a:rPr>
              <a:t>download LGfL’s free template letters to inform parents about key topics, e.g. getting a child’s first mobile phone or he risks associated with AI, and your school’s approach to protecting children from these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dirty="0">
                <a:hlinkClick r:id="rId4"/>
              </a:rPr>
              <a:t>parentsafe.lgfl.net</a:t>
            </a:r>
            <a:r>
              <a:rPr lang="en-GB" sz="1400" b="0" dirty="0"/>
              <a:t> - top tips / ideas to reinforce key safety messages for you to include in your newsletters and signpost parents to at your online safety events</a:t>
            </a:r>
          </a:p>
          <a:p>
            <a:endParaRPr lang="en-GB" dirty="0"/>
          </a:p>
          <a:p>
            <a:endParaRPr lang="en-GB" dirty="0"/>
          </a:p>
          <a:p>
            <a:r>
              <a:rPr lang="en-GB" dirty="0"/>
              <a:t>Parents have almost an impossible task of trying to stay up to date with children’s technology use and the risks associated with it. Each family’s context is different, and technology will have different meaning and value placed on it by each parent. Our job is to offer parents support and information to make the right choices for their children. Being critical and judgemental of them is likely to have a negative impact so we would encourage you to remain factual and listen to parents’ views to best understand how to help them. </a:t>
            </a:r>
          </a:p>
          <a:p>
            <a:r>
              <a:rPr lang="en-GB" dirty="0"/>
              <a:t>For more information, please see https://relationalpractice.lgfl.net </a:t>
            </a:r>
          </a:p>
        </p:txBody>
      </p:sp>
      <p:sp>
        <p:nvSpPr>
          <p:cNvPr id="4" name="Slide Number Placeholder 3"/>
          <p:cNvSpPr>
            <a:spLocks noGrp="1"/>
          </p:cNvSpPr>
          <p:nvPr>
            <p:ph type="sldNum" sz="quarter" idx="5"/>
          </p:nvPr>
        </p:nvSpPr>
        <p:spPr/>
        <p:txBody>
          <a:bodyPr/>
          <a:lstStyle/>
          <a:p>
            <a:fld id="{EF89B59B-2120-461D-8222-CE3302E55416}" type="slidenum">
              <a:rPr lang="en-GB" smtClean="0"/>
              <a:t>3</a:t>
            </a:fld>
            <a:endParaRPr lang="en-GB" dirty="0"/>
          </a:p>
        </p:txBody>
      </p:sp>
    </p:spTree>
    <p:extLst>
      <p:ext uri="{BB962C8B-B14F-4D97-AF65-F5344CB8AC3E}">
        <p14:creationId xmlns:p14="http://schemas.microsoft.com/office/powerpoint/2010/main" val="8677436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E8E84D-553F-3197-379D-8B3BB1089E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F42173-6944-FF28-620C-0B4A772C4B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2455DA-BE34-A902-2EED-0673588FCFDA}"/>
              </a:ext>
            </a:extLst>
          </p:cNvPr>
          <p:cNvSpPr>
            <a:spLocks noGrp="1"/>
          </p:cNvSpPr>
          <p:nvPr>
            <p:ph type="body" idx="1"/>
          </p:nvPr>
        </p:nvSpPr>
        <p:spPr/>
        <p:txBody>
          <a:bodyPr/>
          <a:lstStyle/>
          <a:p>
            <a:r>
              <a:rPr lang="en-GB" sz="1400" dirty="0">
                <a:latin typeface="+mn-lt"/>
              </a:rPr>
              <a:t>Before you begin, tell parents that talking to your children about online safety requires regular, open communication and clear, non-judgmental boundaries, and share these core principles, which we will be elaborating on in the presentation</a:t>
            </a:r>
          </a:p>
          <a:p>
            <a:endParaRPr lang="en-GB" sz="1400" dirty="0">
              <a:latin typeface="+mn-lt"/>
            </a:endParaRPr>
          </a:p>
          <a:p>
            <a:r>
              <a:rPr lang="en-GB" sz="1400" dirty="0">
                <a:latin typeface="+mn-lt"/>
              </a:rPr>
              <a:t>There can be a significant focus on the risks of using digital technology but worth considering balance with parents – we all use digital technology because it offers fun, convenience, access, inclusion, education, creativity, connection etc. The same is true for children.</a:t>
            </a:r>
          </a:p>
        </p:txBody>
      </p:sp>
      <p:sp>
        <p:nvSpPr>
          <p:cNvPr id="4" name="Slide Number Placeholder 3">
            <a:extLst>
              <a:ext uri="{FF2B5EF4-FFF2-40B4-BE49-F238E27FC236}">
                <a16:creationId xmlns:a16="http://schemas.microsoft.com/office/drawing/2014/main" id="{9C7DE5E9-FDE4-2ADA-6BD1-4AD329FCC281}"/>
              </a:ext>
            </a:extLst>
          </p:cNvPr>
          <p:cNvSpPr>
            <a:spLocks noGrp="1"/>
          </p:cNvSpPr>
          <p:nvPr>
            <p:ph type="sldNum" sz="quarter" idx="5"/>
          </p:nvPr>
        </p:nvSpPr>
        <p:spPr/>
        <p:txBody>
          <a:bodyPr/>
          <a:lstStyle/>
          <a:p>
            <a:fld id="{EF89B59B-2120-461D-8222-CE3302E55416}" type="slidenum">
              <a:rPr lang="en-GB" smtClean="0"/>
              <a:t>4</a:t>
            </a:fld>
            <a:endParaRPr lang="en-GB" dirty="0"/>
          </a:p>
        </p:txBody>
      </p:sp>
    </p:spTree>
    <p:extLst>
      <p:ext uri="{BB962C8B-B14F-4D97-AF65-F5344CB8AC3E}">
        <p14:creationId xmlns:p14="http://schemas.microsoft.com/office/powerpoint/2010/main" val="22729748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00338" y="509588"/>
            <a:ext cx="4532312" cy="254952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t>Some of the content from this presentation may be sensitive or upsetting for parents/carers. You may wish to use/adapt this slide as a trigger warning, depending on the topic(s) you cover, e.g. online sexual abuse.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t>These topics can evoke strong emotions and it may be that parents have experienced abuse and harm, so please cover topics with care to the audience.</a:t>
            </a:r>
          </a:p>
          <a:p>
            <a:endParaRPr lang="en-GB" sz="3600" dirty="0"/>
          </a:p>
        </p:txBody>
      </p:sp>
      <p:sp>
        <p:nvSpPr>
          <p:cNvPr id="4" name="Slide Number Placeholder 3"/>
          <p:cNvSpPr>
            <a:spLocks noGrp="1"/>
          </p:cNvSpPr>
          <p:nvPr>
            <p:ph type="sldNum" sz="quarter" idx="5"/>
          </p:nvPr>
        </p:nvSpPr>
        <p:spPr/>
        <p:txBody>
          <a:bodyPr/>
          <a:lstStyle/>
          <a:p>
            <a:fld id="{5F5937C2-EBAE-4832-84D4-6C83AEAE832E}" type="slidenum">
              <a:rPr lang="en-GB" smtClean="0"/>
              <a:pPr/>
              <a:t>5</a:t>
            </a:fld>
            <a:endParaRPr lang="en-GB" dirty="0"/>
          </a:p>
        </p:txBody>
      </p:sp>
    </p:spTree>
    <p:extLst>
      <p:ext uri="{BB962C8B-B14F-4D97-AF65-F5344CB8AC3E}">
        <p14:creationId xmlns:p14="http://schemas.microsoft.com/office/powerpoint/2010/main" val="6800780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F89B59B-2120-461D-8222-CE3302E55416}" type="slidenum">
              <a:rPr lang="en-GB" smtClean="0"/>
              <a:t>6</a:t>
            </a:fld>
            <a:endParaRPr lang="en-GB" dirty="0"/>
          </a:p>
        </p:txBody>
      </p:sp>
    </p:spTree>
    <p:extLst>
      <p:ext uri="{BB962C8B-B14F-4D97-AF65-F5344CB8AC3E}">
        <p14:creationId xmlns:p14="http://schemas.microsoft.com/office/powerpoint/2010/main" val="28446966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87585-5A94-CA4C-3153-556DA68F21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C7ADA1-D06E-89AA-9A2F-B988E4D28A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F55A30-C410-8847-13BF-C6266EC47342}"/>
              </a:ext>
            </a:extLst>
          </p:cNvPr>
          <p:cNvSpPr>
            <a:spLocks noGrp="1"/>
          </p:cNvSpPr>
          <p:nvPr>
            <p:ph type="body" idx="1"/>
          </p:nvPr>
        </p:nvSpPr>
        <p:spPr/>
        <p:txBody>
          <a:bodyPr/>
          <a:lstStyle/>
          <a:p>
            <a:pPr algn="l"/>
            <a:endParaRPr lang="en-GB" sz="2800" b="0" i="0" baseline="0" dirty="0">
              <a:solidFill>
                <a:srgbClr val="333333"/>
              </a:solidFill>
              <a:effectLst/>
              <a:latin typeface="Aptos" panose="020B0004020202020204" pitchFamily="34" charset="0"/>
              <a:ea typeface="ADLaM Display" panose="02010000000000000000" pitchFamily="2" charset="0"/>
              <a:cs typeface="ADLaM Display" panose="02010000000000000000" pitchFamily="2" charset="0"/>
            </a:endParaRPr>
          </a:p>
        </p:txBody>
      </p:sp>
      <p:sp>
        <p:nvSpPr>
          <p:cNvPr id="4" name="Slide Number Placeholder 3">
            <a:extLst>
              <a:ext uri="{FF2B5EF4-FFF2-40B4-BE49-F238E27FC236}">
                <a16:creationId xmlns:a16="http://schemas.microsoft.com/office/drawing/2014/main" id="{5B1E6FF3-040C-F69D-E985-B92F71A7CD0E}"/>
              </a:ext>
            </a:extLst>
          </p:cNvPr>
          <p:cNvSpPr>
            <a:spLocks noGrp="1"/>
          </p:cNvSpPr>
          <p:nvPr>
            <p:ph type="sldNum" sz="quarter" idx="5"/>
          </p:nvPr>
        </p:nvSpPr>
        <p:spPr/>
        <p:txBody>
          <a:bodyPr/>
          <a:lstStyle/>
          <a:p>
            <a:fld id="{5985D112-682F-4487-9187-E5AF34266267}" type="slidenum">
              <a:rPr lang="en-GB" smtClean="0"/>
              <a:t>7</a:t>
            </a:fld>
            <a:endParaRPr lang="en-GB" dirty="0"/>
          </a:p>
        </p:txBody>
      </p:sp>
    </p:spTree>
    <p:extLst>
      <p:ext uri="{BB962C8B-B14F-4D97-AF65-F5344CB8AC3E}">
        <p14:creationId xmlns:p14="http://schemas.microsoft.com/office/powerpoint/2010/main" val="37257455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ASK</a:t>
            </a:r>
            <a:r>
              <a:rPr lang="en-GB" sz="1400" dirty="0"/>
              <a:t>: Find out what parents are currently worried about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TELL</a:t>
            </a:r>
            <a:r>
              <a:rPr lang="en-GB" sz="1400" dirty="0"/>
              <a:t>: Despite the positive finding that over seven in ten (72%) 8-17-year-olds who use messaging/social media sites or apps feel safe when using these apps/online sites, either all or most of the time, the online space can be a risky environment for children.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dirty="0"/>
          </a:p>
        </p:txBody>
      </p:sp>
      <p:sp>
        <p:nvSpPr>
          <p:cNvPr id="4" name="Slide Number Placeholder 3"/>
          <p:cNvSpPr>
            <a:spLocks noGrp="1"/>
          </p:cNvSpPr>
          <p:nvPr>
            <p:ph type="sldNum" sz="quarter" idx="5"/>
          </p:nvPr>
        </p:nvSpPr>
        <p:spPr/>
        <p:txBody>
          <a:bodyPr/>
          <a:lstStyle/>
          <a:p>
            <a:fld id="{5985D112-682F-4487-9187-E5AF34266267}" type="slidenum">
              <a:rPr lang="en-GB" smtClean="0"/>
              <a:t>8</a:t>
            </a:fld>
            <a:endParaRPr lang="en-GB" dirty="0"/>
          </a:p>
        </p:txBody>
      </p:sp>
    </p:spTree>
    <p:extLst>
      <p:ext uri="{BB962C8B-B14F-4D97-AF65-F5344CB8AC3E}">
        <p14:creationId xmlns:p14="http://schemas.microsoft.com/office/powerpoint/2010/main" val="31356177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400" b="1" dirty="0"/>
              <a:t>SHARE RESEARCH: </a:t>
            </a:r>
            <a:r>
              <a:rPr lang="en-GB" sz="1400" b="0" dirty="0"/>
              <a:t>Many parents indicate that they have concerns around various aspects of their children’s online activities</a:t>
            </a:r>
          </a:p>
          <a:p>
            <a:pPr marL="171450" indent="-171450">
              <a:buFont typeface="Arial" panose="020B0604020202020204" pitchFamily="34" charset="0"/>
              <a:buChar char="•"/>
            </a:pPr>
            <a:r>
              <a:rPr lang="en-GB" sz="1200" dirty="0"/>
              <a:t>As in previous years parents’ primary concern continues to be potential exposure to age-inappropriate content, in particular, the possibility that their child might see ‘adult’ or sexual content online. Seven in ten parents (69%) say they are concerned about this, including 44% who say they are ‘very’ concerned.</a:t>
            </a:r>
          </a:p>
          <a:p>
            <a:pPr marL="171450" indent="-171450">
              <a:buFont typeface="Arial" panose="020B0604020202020204" pitchFamily="34" charset="0"/>
              <a:buChar char="•"/>
            </a:pPr>
            <a:r>
              <a:rPr lang="en-GB" sz="1200" dirty="0"/>
              <a:t>Children not knowing how to tell if something is real or fake online (66%) and the possibility of their child being bullied online/cyberbullying (64%) are the next most concerning aspects of being online among parents.</a:t>
            </a:r>
            <a:endParaRPr lang="en-GB" sz="2400" b="1" dirty="0"/>
          </a:p>
        </p:txBody>
      </p:sp>
      <p:sp>
        <p:nvSpPr>
          <p:cNvPr id="4" name="Slide Number Placeholder 3"/>
          <p:cNvSpPr>
            <a:spLocks noGrp="1"/>
          </p:cNvSpPr>
          <p:nvPr>
            <p:ph type="sldNum" sz="quarter" idx="5"/>
          </p:nvPr>
        </p:nvSpPr>
        <p:spPr/>
        <p:txBody>
          <a:bodyPr/>
          <a:lstStyle/>
          <a:p>
            <a:fld id="{5985D112-682F-4487-9187-E5AF34266267}" type="slidenum">
              <a:rPr lang="en-GB" smtClean="0"/>
              <a:t>9</a:t>
            </a:fld>
            <a:endParaRPr lang="en-GB" dirty="0"/>
          </a:p>
        </p:txBody>
      </p:sp>
    </p:spTree>
    <p:extLst>
      <p:ext uri="{BB962C8B-B14F-4D97-AF65-F5344CB8AC3E}">
        <p14:creationId xmlns:p14="http://schemas.microsoft.com/office/powerpoint/2010/main" val="24018611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CA608-75CF-C22B-EE66-BA27E92F32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58D30D-08E6-360F-06C1-1A308FB238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A0F396-C91D-58A3-F4B3-53F0007B711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SHARE RESEARCH: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Around eight in ten (81%) parents across all age groups of children say they feel they know enough to help their child stay safe online, including 44% overall who feel strongly that this is the case.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Two‑thirds (66%) of parents say they talk to their child about staying safe online at least every few months, including 43% who do so at least every few weeks. However, 13% of parents say they talk about online safety less often than every few months but more than once a year, 5% say they have talked about it only once, and a further 13% say they have never discussed it with their child.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Parents of 10-12s (80%) are the most likely to have a conversation with their child at least every few months while parents of 16-17s (62%), alongside parents of children aged 6 months to 5 years (53%), are the least likely to have monthly discussions. </a:t>
            </a:r>
            <a:endParaRPr lang="en-GB" sz="1400"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TELL</a:t>
            </a:r>
            <a:r>
              <a:rPr lang="en-GB" sz="1400" dirty="0"/>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You do not need to be an IT expert to help your child stay safe online. One of the best things you can do to protect your children is to talk regularly with them about their use of technology- just as you do with all other areas of parenting.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Having an open and honest approach is best - reacting, without involving them or talking to them, can often push behaviour underground, so it still happens, but you are less likely to know about it. This can increase risk to your child. </a:t>
            </a:r>
          </a:p>
        </p:txBody>
      </p:sp>
      <p:sp>
        <p:nvSpPr>
          <p:cNvPr id="4" name="Slide Number Placeholder 3">
            <a:extLst>
              <a:ext uri="{FF2B5EF4-FFF2-40B4-BE49-F238E27FC236}">
                <a16:creationId xmlns:a16="http://schemas.microsoft.com/office/drawing/2014/main" id="{FDE1C9F9-EEA7-03F5-A93B-DFF6F51F9370}"/>
              </a:ext>
            </a:extLst>
          </p:cNvPr>
          <p:cNvSpPr>
            <a:spLocks noGrp="1"/>
          </p:cNvSpPr>
          <p:nvPr>
            <p:ph type="sldNum" sz="quarter" idx="5"/>
          </p:nvPr>
        </p:nvSpPr>
        <p:spPr/>
        <p:txBody>
          <a:bodyPr/>
          <a:lstStyle/>
          <a:p>
            <a:fld id="{5985D112-682F-4487-9187-E5AF34266267}" type="slidenum">
              <a:rPr lang="en-GB" smtClean="0"/>
              <a:t>10</a:t>
            </a:fld>
            <a:endParaRPr lang="en-GB" dirty="0"/>
          </a:p>
        </p:txBody>
      </p:sp>
    </p:spTree>
    <p:extLst>
      <p:ext uri="{BB962C8B-B14F-4D97-AF65-F5344CB8AC3E}">
        <p14:creationId xmlns:p14="http://schemas.microsoft.com/office/powerpoint/2010/main" val="28227264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70394-B001-E313-3D46-096FFD586D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E12A5D-CA1F-4CFF-A7AD-1C9D61E3B8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5A1B1A-706C-26D8-03C1-8C213EFB3CF0}"/>
              </a:ext>
            </a:extLst>
          </p:cNvPr>
          <p:cNvSpPr>
            <a:spLocks noGrp="1"/>
          </p:cNvSpPr>
          <p:nvPr>
            <p:ph type="body" idx="1"/>
          </p:nvPr>
        </p:nvSpPr>
        <p:spPr/>
        <p:txBody>
          <a:bodyPr/>
          <a:lstStyle/>
          <a:p>
            <a:r>
              <a:rPr lang="en-GB" sz="1400" b="1" dirty="0"/>
              <a:t>ASK</a:t>
            </a:r>
            <a:r>
              <a:rPr lang="en-GB" sz="1400" dirty="0"/>
              <a:t> – What do you do that works well? Share good practice</a:t>
            </a:r>
          </a:p>
          <a:p>
            <a:endParaRPr lang="en-GB" sz="14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t>REMIND</a:t>
            </a:r>
            <a:r>
              <a:rPr lang="en-GB" sz="1400" dirty="0"/>
              <a:t> -  You do not need to be a tech expert to help your child with staying safe online. It’s ultimately about communication and being proactive.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p>
          <a:p>
            <a:endParaRPr lang="en-GB" sz="1400" dirty="0"/>
          </a:p>
        </p:txBody>
      </p:sp>
      <p:sp>
        <p:nvSpPr>
          <p:cNvPr id="4" name="Slide Number Placeholder 3">
            <a:extLst>
              <a:ext uri="{FF2B5EF4-FFF2-40B4-BE49-F238E27FC236}">
                <a16:creationId xmlns:a16="http://schemas.microsoft.com/office/drawing/2014/main" id="{4C8FF14F-609D-8B4A-B980-C2172DFEDCDB}"/>
              </a:ext>
            </a:extLst>
          </p:cNvPr>
          <p:cNvSpPr>
            <a:spLocks noGrp="1"/>
          </p:cNvSpPr>
          <p:nvPr>
            <p:ph type="sldNum" sz="quarter" idx="5"/>
          </p:nvPr>
        </p:nvSpPr>
        <p:spPr/>
        <p:txBody>
          <a:bodyPr/>
          <a:lstStyle/>
          <a:p>
            <a:fld id="{EF89B59B-2120-461D-8222-CE3302E55416}" type="slidenum">
              <a:rPr lang="en-GB" smtClean="0"/>
              <a:t>11</a:t>
            </a:fld>
            <a:endParaRPr lang="en-GB" dirty="0"/>
          </a:p>
        </p:txBody>
      </p:sp>
    </p:spTree>
    <p:extLst>
      <p:ext uri="{BB962C8B-B14F-4D97-AF65-F5344CB8AC3E}">
        <p14:creationId xmlns:p14="http://schemas.microsoft.com/office/powerpoint/2010/main" val="11947663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TELL</a:t>
            </a:r>
            <a:r>
              <a:rPr lang="en-GB" sz="1400" dirty="0"/>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You do not need to be an IT expert to help your child stay safe online. One of the best things you can do to protect your children is to talk regularly with them about their use of technology- just as you do with all other areas of parenting.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Having an open and honest approach is best - reacting, without involving them or talking to them, can often push behaviour underground, so it still happens, but you are less likely to know about it. This can increase risk to your child.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If you are open and approachable about small concerns, children are more likely to approach you when something more concerning happens</a:t>
            </a:r>
          </a:p>
        </p:txBody>
      </p:sp>
      <p:sp>
        <p:nvSpPr>
          <p:cNvPr id="4" name="Slide Number Placeholder 3"/>
          <p:cNvSpPr>
            <a:spLocks noGrp="1"/>
          </p:cNvSpPr>
          <p:nvPr>
            <p:ph type="sldNum" sz="quarter" idx="5"/>
          </p:nvPr>
        </p:nvSpPr>
        <p:spPr/>
        <p:txBody>
          <a:bodyPr/>
          <a:lstStyle/>
          <a:p>
            <a:fld id="{5985D112-682F-4487-9187-E5AF34266267}" type="slidenum">
              <a:rPr lang="en-GB" smtClean="0"/>
              <a:t>12</a:t>
            </a:fld>
            <a:endParaRPr lang="en-GB" dirty="0"/>
          </a:p>
        </p:txBody>
      </p:sp>
    </p:spTree>
    <p:extLst>
      <p:ext uri="{BB962C8B-B14F-4D97-AF65-F5344CB8AC3E}">
        <p14:creationId xmlns:p14="http://schemas.microsoft.com/office/powerpoint/2010/main" val="42548622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i="0" dirty="0">
                <a:solidFill>
                  <a:srgbClr val="212121"/>
                </a:solidFill>
                <a:effectLst/>
                <a:latin typeface="Droid Sans"/>
              </a:rPr>
              <a:t>TELL</a:t>
            </a:r>
            <a:r>
              <a:rPr lang="en-GB" sz="1400" b="0" i="0" dirty="0">
                <a:solidFill>
                  <a:srgbClr val="212121"/>
                </a:solidFill>
                <a:effectLst/>
                <a:latin typeface="Droid Sans"/>
              </a:rPr>
              <a:t> - It's never easy to know how to keep our children safe, especially if we don't know what's happening in their lives or on their devices! Who are they talking to, what are they doing, are they okay? Don't despair though... We’ve created a dedicated website for parents and carers - simply scroll through ParentSafe for help or click a button to go straight to a particular topics. We will look at some of these resources and tips shortly</a:t>
            </a:r>
            <a:endParaRPr lang="en-GB" sz="1400" dirty="0"/>
          </a:p>
          <a:p>
            <a:pPr marL="0" indent="0">
              <a:buNone/>
            </a:pPr>
            <a:endParaRPr lang="en-GB" sz="1400" dirty="0"/>
          </a:p>
        </p:txBody>
      </p:sp>
      <p:sp>
        <p:nvSpPr>
          <p:cNvPr id="4" name="Slide Number Placeholder 3"/>
          <p:cNvSpPr>
            <a:spLocks noGrp="1"/>
          </p:cNvSpPr>
          <p:nvPr>
            <p:ph type="sldNum" sz="quarter" idx="5"/>
          </p:nvPr>
        </p:nvSpPr>
        <p:spPr/>
        <p:txBody>
          <a:bodyPr/>
          <a:lstStyle/>
          <a:p>
            <a:fld id="{5985D112-682F-4487-9187-E5AF34266267}" type="slidenum">
              <a:rPr lang="en-GB" smtClean="0"/>
              <a:t>13</a:t>
            </a:fld>
            <a:endParaRPr lang="en-GB" dirty="0"/>
          </a:p>
        </p:txBody>
      </p:sp>
    </p:spTree>
    <p:extLst>
      <p:ext uri="{BB962C8B-B14F-4D97-AF65-F5344CB8AC3E}">
        <p14:creationId xmlns:p14="http://schemas.microsoft.com/office/powerpoint/2010/main" val="25717488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400" dirty="0"/>
              <a:t>Feel free to point out some of these free resources for parents to reinforce safety messages and start those key online safety conversations:</a:t>
            </a:r>
          </a:p>
          <a:p>
            <a:pPr marL="0" indent="0">
              <a:buFont typeface="Arial" panose="020B0604020202020204" pitchFamily="34" charset="0"/>
              <a:buNone/>
            </a:pPr>
            <a:r>
              <a:rPr lang="en-GB" sz="1400" b="1" dirty="0"/>
              <a:t>TELL:</a:t>
            </a:r>
          </a:p>
          <a:p>
            <a:pPr marL="171450" indent="-171450">
              <a:buFont typeface="Arial" panose="020B0604020202020204" pitchFamily="34" charset="0"/>
              <a:buChar char="•"/>
            </a:pPr>
            <a:r>
              <a:rPr lang="en-GB" sz="1400" dirty="0"/>
              <a:t>For younger children, it’s important to talk about boundaries, being kind to others and what they can do if they see or experience anything that worries or upsets them. Story time books e.g. </a:t>
            </a:r>
            <a:r>
              <a:rPr lang="en-GB" sz="1400" b="1" dirty="0"/>
              <a:t>‘The Online Zoo’ and </a:t>
            </a:r>
            <a:r>
              <a:rPr lang="en-GB" sz="1400" b="1" dirty="0">
                <a:solidFill>
                  <a:srgbClr val="0070C0"/>
                </a:solidFill>
              </a:rPr>
              <a:t>‘#Goldilocks – a Fairytale for the Digital Age</a:t>
            </a:r>
            <a:r>
              <a:rPr lang="en-GB" sz="1400" b="1" dirty="0"/>
              <a:t>’ </a:t>
            </a:r>
            <a:r>
              <a:rPr lang="en-GB" sz="1400" dirty="0"/>
              <a:t>are great ways to discuss risk, consequences and positive strategies in a non-judgemental, age-appropriate way.</a:t>
            </a:r>
          </a:p>
          <a:p>
            <a:pPr marL="171450" indent="-171450">
              <a:buFont typeface="Arial" panose="020B0604020202020204" pitchFamily="34" charset="0"/>
              <a:buChar char="•"/>
            </a:pPr>
            <a:r>
              <a:rPr lang="en-GB" sz="1400" dirty="0"/>
              <a:t>For older children, </a:t>
            </a:r>
            <a:r>
              <a:rPr lang="en-GB" sz="1400" b="1" dirty="0"/>
              <a:t>T</a:t>
            </a:r>
            <a:r>
              <a:rPr lang="en-GB" sz="1400" b="1" i="0" dirty="0">
                <a:solidFill>
                  <a:srgbClr val="212121"/>
                </a:solidFill>
                <a:effectLst/>
                <a:latin typeface="Droid Sans"/>
              </a:rPr>
              <a:t>horn have 18 </a:t>
            </a:r>
            <a:r>
              <a:rPr lang="en-GB" sz="1400" b="1" i="0" u="sng" strike="noStrike" dirty="0">
                <a:effectLst/>
                <a:latin typeface="Droid Sans"/>
                <a:hlinkClick r:id="rId3"/>
              </a:rPr>
              <a:t>topic-based discussion guides</a:t>
            </a:r>
            <a:r>
              <a:rPr lang="en-GB" sz="1400" b="1" i="0" dirty="0">
                <a:solidFill>
                  <a:srgbClr val="212121"/>
                </a:solidFill>
                <a:effectLst/>
                <a:latin typeface="Droid Sans"/>
              </a:rPr>
              <a:t> </a:t>
            </a:r>
            <a:r>
              <a:rPr lang="en-GB" sz="1400" b="0" i="0" dirty="0">
                <a:solidFill>
                  <a:srgbClr val="212121"/>
                </a:solidFill>
                <a:effectLst/>
                <a:latin typeface="Droid Sans"/>
              </a:rPr>
              <a:t>with questions to help start conversations!</a:t>
            </a:r>
            <a:endParaRPr lang="en-GB" sz="1400" dirty="0"/>
          </a:p>
        </p:txBody>
      </p:sp>
      <p:sp>
        <p:nvSpPr>
          <p:cNvPr id="4" name="Slide Number Placeholder 3"/>
          <p:cNvSpPr>
            <a:spLocks noGrp="1"/>
          </p:cNvSpPr>
          <p:nvPr>
            <p:ph type="sldNum" sz="quarter" idx="5"/>
          </p:nvPr>
        </p:nvSpPr>
        <p:spPr/>
        <p:txBody>
          <a:bodyPr/>
          <a:lstStyle/>
          <a:p>
            <a:fld id="{5985D112-682F-4487-9187-E5AF34266267}" type="slidenum">
              <a:rPr lang="en-GB" smtClean="0"/>
              <a:t>14</a:t>
            </a:fld>
            <a:endParaRPr lang="en-GB" dirty="0"/>
          </a:p>
        </p:txBody>
      </p:sp>
    </p:spTree>
    <p:extLst>
      <p:ext uri="{BB962C8B-B14F-4D97-AF65-F5344CB8AC3E}">
        <p14:creationId xmlns:p14="http://schemas.microsoft.com/office/powerpoint/2010/main" val="26151847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EEDB2-2C98-F0D0-B330-89A33B0E4C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D3C07C-6753-5D72-007C-7148E1DD3D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81C1CF-0588-564B-517A-E7FAF820AF23}"/>
              </a:ext>
            </a:extLst>
          </p:cNvPr>
          <p:cNvSpPr>
            <a:spLocks noGrp="1"/>
          </p:cNvSpPr>
          <p:nvPr>
            <p:ph type="body" idx="1"/>
          </p:nvPr>
        </p:nvSpPr>
        <p:spPr/>
        <p:txBody>
          <a:bodyPr/>
          <a:lstStyle/>
          <a:p>
            <a:pPr algn="l"/>
            <a:r>
              <a:rPr lang="en-GB" sz="1400" b="0" i="0" baseline="0" dirty="0">
                <a:solidFill>
                  <a:srgbClr val="333333"/>
                </a:solidFill>
                <a:effectLst/>
                <a:latin typeface="+mn-lt"/>
                <a:ea typeface="ADLaM Display" panose="02010000000000000000" pitchFamily="2" charset="0"/>
                <a:cs typeface="ADLaM Display" panose="02010000000000000000" pitchFamily="2" charset="0"/>
              </a:rPr>
              <a:t>This section is about digital devices –</a:t>
            </a:r>
            <a:r>
              <a:rPr lang="en-GB" sz="1400" dirty="0">
                <a:latin typeface="+mn-lt"/>
              </a:rPr>
              <a:t>any internet-connected or data-capable electronic equipment</a:t>
            </a:r>
          </a:p>
          <a:p>
            <a:pPr algn="l"/>
            <a:r>
              <a:rPr lang="en-GB" sz="1400" b="0" i="0" baseline="0" dirty="0">
                <a:solidFill>
                  <a:srgbClr val="333333"/>
                </a:solidFill>
                <a:effectLst/>
                <a:latin typeface="+mn-lt"/>
                <a:ea typeface="ADLaM Display" panose="02010000000000000000" pitchFamily="2" charset="0"/>
                <a:cs typeface="ADLaM Display" panose="02010000000000000000" pitchFamily="2" charset="0"/>
              </a:rPr>
              <a:t>This is an extensive range of devices including:</a:t>
            </a:r>
          </a:p>
          <a:p>
            <a:pPr marL="457200" indent="-457200" algn="l">
              <a:buFont typeface="Arial" panose="020B0604020202020204" pitchFamily="34" charset="0"/>
              <a:buChar char="•"/>
            </a:pPr>
            <a:r>
              <a:rPr lang="en-GB" sz="1400" b="0" i="0" baseline="0" dirty="0">
                <a:solidFill>
                  <a:srgbClr val="333333"/>
                </a:solidFill>
                <a:effectLst/>
                <a:latin typeface="+mn-lt"/>
                <a:ea typeface="ADLaM Display" panose="02010000000000000000" pitchFamily="2" charset="0"/>
                <a:cs typeface="ADLaM Display" panose="02010000000000000000" pitchFamily="2" charset="0"/>
              </a:rPr>
              <a:t>Laptops, PCs</a:t>
            </a:r>
          </a:p>
          <a:p>
            <a:pPr marL="457200" indent="-457200" algn="l">
              <a:buFont typeface="Arial" panose="020B0604020202020204" pitchFamily="34" charset="0"/>
              <a:buChar char="•"/>
            </a:pPr>
            <a:r>
              <a:rPr lang="en-GB" sz="1400" b="0" i="0" baseline="0" dirty="0">
                <a:solidFill>
                  <a:srgbClr val="333333"/>
                </a:solidFill>
                <a:effectLst/>
                <a:latin typeface="+mn-lt"/>
                <a:ea typeface="ADLaM Display" panose="02010000000000000000" pitchFamily="2" charset="0"/>
                <a:cs typeface="ADLaM Display" panose="02010000000000000000" pitchFamily="2" charset="0"/>
              </a:rPr>
              <a:t>Tablets</a:t>
            </a:r>
          </a:p>
          <a:p>
            <a:pPr marL="457200" indent="-457200" algn="l">
              <a:buFont typeface="Arial" panose="020B0604020202020204" pitchFamily="34" charset="0"/>
              <a:buChar char="•"/>
            </a:pPr>
            <a:r>
              <a:rPr lang="en-GB" sz="1400" b="0" i="0" baseline="0" dirty="0">
                <a:solidFill>
                  <a:srgbClr val="333333"/>
                </a:solidFill>
                <a:effectLst/>
                <a:latin typeface="+mn-lt"/>
                <a:ea typeface="ADLaM Display" panose="02010000000000000000" pitchFamily="2" charset="0"/>
                <a:cs typeface="ADLaM Display" panose="02010000000000000000" pitchFamily="2" charset="0"/>
              </a:rPr>
              <a:t>Phones</a:t>
            </a:r>
          </a:p>
          <a:p>
            <a:pPr marL="457200" indent="-457200" algn="l">
              <a:buFont typeface="Arial" panose="020B0604020202020204" pitchFamily="34" charset="0"/>
              <a:buChar char="•"/>
            </a:pPr>
            <a:r>
              <a:rPr lang="en-GB" sz="1400" b="0" i="0" baseline="0" dirty="0">
                <a:solidFill>
                  <a:srgbClr val="333333"/>
                </a:solidFill>
                <a:effectLst/>
                <a:latin typeface="+mn-lt"/>
                <a:ea typeface="ADLaM Display" panose="02010000000000000000" pitchFamily="2" charset="0"/>
                <a:cs typeface="ADLaM Display" panose="02010000000000000000" pitchFamily="2" charset="0"/>
              </a:rPr>
              <a:t>Gaming devices</a:t>
            </a:r>
          </a:p>
          <a:p>
            <a:pPr marL="457200" indent="-457200" algn="l">
              <a:buFont typeface="Arial" panose="020B0604020202020204" pitchFamily="34" charset="0"/>
              <a:buChar char="•"/>
            </a:pPr>
            <a:r>
              <a:rPr lang="en-GB" sz="1400" b="0" i="0" baseline="0" dirty="0">
                <a:solidFill>
                  <a:srgbClr val="333333"/>
                </a:solidFill>
                <a:effectLst/>
                <a:latin typeface="+mn-lt"/>
                <a:ea typeface="ADLaM Display" panose="02010000000000000000" pitchFamily="2" charset="0"/>
                <a:cs typeface="ADLaM Display" panose="02010000000000000000" pitchFamily="2" charset="0"/>
              </a:rPr>
              <a:t>Wearable Tech</a:t>
            </a:r>
          </a:p>
          <a:p>
            <a:pPr marL="457200" indent="-457200" algn="l">
              <a:buFont typeface="Arial" panose="020B0604020202020204" pitchFamily="34" charset="0"/>
              <a:buChar char="•"/>
            </a:pPr>
            <a:r>
              <a:rPr lang="en-GB" sz="1400" b="0" i="0" baseline="0" dirty="0">
                <a:solidFill>
                  <a:srgbClr val="333333"/>
                </a:solidFill>
                <a:effectLst/>
                <a:latin typeface="+mn-lt"/>
                <a:ea typeface="ADLaM Display" panose="02010000000000000000" pitchFamily="2" charset="0"/>
                <a:cs typeface="ADLaM Display" panose="02010000000000000000" pitchFamily="2" charset="0"/>
              </a:rPr>
              <a:t>Home assistants</a:t>
            </a:r>
          </a:p>
          <a:p>
            <a:pPr marL="457200" indent="-457200" algn="l">
              <a:buFont typeface="Arial" panose="020B0604020202020204" pitchFamily="34" charset="0"/>
              <a:buChar char="•"/>
            </a:pPr>
            <a:r>
              <a:rPr lang="en-GB" sz="1400" b="0" i="0" baseline="0" dirty="0">
                <a:solidFill>
                  <a:srgbClr val="333333"/>
                </a:solidFill>
                <a:effectLst/>
                <a:latin typeface="+mn-lt"/>
                <a:ea typeface="ADLaM Display" panose="02010000000000000000" pitchFamily="2" charset="0"/>
                <a:cs typeface="ADLaM Display" panose="02010000000000000000" pitchFamily="2" charset="0"/>
              </a:rPr>
              <a:t>Music players</a:t>
            </a:r>
          </a:p>
          <a:p>
            <a:pPr marL="457200" indent="-457200" algn="l">
              <a:buFont typeface="Arial" panose="020B0604020202020204" pitchFamily="34" charset="0"/>
              <a:buChar char="•"/>
            </a:pPr>
            <a:r>
              <a:rPr lang="en-GB" sz="1400" b="0" i="0" baseline="0" dirty="0">
                <a:solidFill>
                  <a:srgbClr val="333333"/>
                </a:solidFill>
                <a:effectLst/>
                <a:latin typeface="+mn-lt"/>
                <a:ea typeface="ADLaM Display" panose="02010000000000000000" pitchFamily="2" charset="0"/>
                <a:cs typeface="ADLaM Display" panose="02010000000000000000" pitchFamily="2" charset="0"/>
              </a:rPr>
              <a:t>Even toys</a:t>
            </a:r>
          </a:p>
          <a:p>
            <a:pPr marL="457200" indent="-457200" algn="l">
              <a:buFont typeface="Arial" panose="020B0604020202020204" pitchFamily="34" charset="0"/>
              <a:buChar char="•"/>
            </a:pPr>
            <a:endParaRPr lang="en-GB" sz="1400" b="0" i="0" baseline="0" dirty="0">
              <a:solidFill>
                <a:srgbClr val="333333"/>
              </a:solidFill>
              <a:effectLst/>
              <a:latin typeface="+mn-lt"/>
              <a:ea typeface="ADLaM Display" panose="02010000000000000000" pitchFamily="2" charset="0"/>
              <a:cs typeface="ADLaM Display" panose="02010000000000000000" pitchFamily="2" charset="0"/>
            </a:endParaRPr>
          </a:p>
          <a:p>
            <a:pPr marL="0" indent="0" algn="l">
              <a:buFont typeface="Arial" panose="020B0604020202020204" pitchFamily="34" charset="0"/>
              <a:buNone/>
            </a:pPr>
            <a:r>
              <a:rPr lang="en-GB" sz="1400" b="0" i="0" baseline="0" dirty="0">
                <a:solidFill>
                  <a:srgbClr val="333333"/>
                </a:solidFill>
                <a:effectLst/>
                <a:latin typeface="+mn-lt"/>
                <a:ea typeface="ADLaM Display" panose="02010000000000000000" pitchFamily="2" charset="0"/>
                <a:cs typeface="ADLaM Display" panose="02010000000000000000" pitchFamily="2" charset="0"/>
              </a:rPr>
              <a:t>There are benefits and risks with any digital device use</a:t>
            </a:r>
          </a:p>
        </p:txBody>
      </p:sp>
      <p:sp>
        <p:nvSpPr>
          <p:cNvPr id="4" name="Slide Number Placeholder 3">
            <a:extLst>
              <a:ext uri="{FF2B5EF4-FFF2-40B4-BE49-F238E27FC236}">
                <a16:creationId xmlns:a16="http://schemas.microsoft.com/office/drawing/2014/main" id="{D6FB1B5F-9137-02FE-A5CB-301D47E758B4}"/>
              </a:ext>
            </a:extLst>
          </p:cNvPr>
          <p:cNvSpPr>
            <a:spLocks noGrp="1"/>
          </p:cNvSpPr>
          <p:nvPr>
            <p:ph type="sldNum" sz="quarter" idx="5"/>
          </p:nvPr>
        </p:nvSpPr>
        <p:spPr/>
        <p:txBody>
          <a:bodyPr/>
          <a:lstStyle/>
          <a:p>
            <a:fld id="{5985D112-682F-4487-9187-E5AF34266267}" type="slidenum">
              <a:rPr lang="en-GB" smtClean="0"/>
              <a:t>15</a:t>
            </a:fld>
            <a:endParaRPr lang="en-GB" dirty="0"/>
          </a:p>
        </p:txBody>
      </p:sp>
    </p:spTree>
    <p:extLst>
      <p:ext uri="{BB962C8B-B14F-4D97-AF65-F5344CB8AC3E}">
        <p14:creationId xmlns:p14="http://schemas.microsoft.com/office/powerpoint/2010/main" val="17038662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TELL: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dirty="0"/>
              <a:t>We will be looking at 3–17-year-olds patterns of media use, how they access different sources of media online, and the types of online activities they are participating in. This includes their behaviours and habits in terms of viewing, playing, learning, and interacting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Almost all (99%) their children aged 8-17 go online - this is slightly lower among children aged 3-7 (88%) - highlighting the centrality of the internet in children’s lives.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And we mustn’t forget that being online does create a lot of opportunity and joy for most of us. So, let’s think about how we can minimise risk and reduce their exposure to harm.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p>
        </p:txBody>
      </p:sp>
      <p:sp>
        <p:nvSpPr>
          <p:cNvPr id="4" name="Slide Number Placeholder 3"/>
          <p:cNvSpPr>
            <a:spLocks noGrp="1"/>
          </p:cNvSpPr>
          <p:nvPr>
            <p:ph type="sldNum" sz="quarter" idx="5"/>
          </p:nvPr>
        </p:nvSpPr>
        <p:spPr/>
        <p:txBody>
          <a:bodyPr/>
          <a:lstStyle/>
          <a:p>
            <a:fld id="{5985D112-682F-4487-9187-E5AF34266267}" type="slidenum">
              <a:rPr lang="en-GB" smtClean="0"/>
              <a:t>16</a:t>
            </a:fld>
            <a:endParaRPr lang="en-GB" dirty="0"/>
          </a:p>
        </p:txBody>
      </p:sp>
    </p:spTree>
    <p:extLst>
      <p:ext uri="{BB962C8B-B14F-4D97-AF65-F5344CB8AC3E}">
        <p14:creationId xmlns:p14="http://schemas.microsoft.com/office/powerpoint/2010/main" val="5417047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B0475-7C93-9D9F-7B6E-E99843DAF8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24DDE0-D508-69D8-92F5-85048DF7B8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5A3896-541B-9970-67B5-2AA76CA1E7D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EXPLAIN</a:t>
            </a:r>
            <a:r>
              <a:rPr lang="en-GB" sz="1400" dirty="0"/>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When it comes to choosing the best device for your child, carefully consider the potential risks.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If your child wants to use wearable technology, make sure you look into what data the device collects. Where possible, try to get devices made for children, for example, the Fitbit Ace or SPACETALK kids’ watch.</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Make sure you review any app that connects to your child’s wearable and update relevant settings and privacy features to limit interactions with others.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ASK: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What other digital devices does your child access? E.g. Gaming consoles, tablets, pcs, laptops, home assistants, audio players (e.g. Yoto) etc.</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We can sometimes become fixated on mobile phones, but there are risks associated with any digital device.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Find further information and useful guidance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https://www.internetmatters.org/tech-and-kids-digital-futures/what-is-wearable-technology-safety-for-children/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https://safeblog.lgfl.net/smart-glasses-and-wearable-technology-in-schools-a-safeguarding-guide-for-dsls-and-school-leaders</a:t>
            </a:r>
          </a:p>
        </p:txBody>
      </p:sp>
      <p:sp>
        <p:nvSpPr>
          <p:cNvPr id="4" name="Slide Number Placeholder 3">
            <a:extLst>
              <a:ext uri="{FF2B5EF4-FFF2-40B4-BE49-F238E27FC236}">
                <a16:creationId xmlns:a16="http://schemas.microsoft.com/office/drawing/2014/main" id="{043DE343-FA8B-214F-1CBE-AF165EB48906}"/>
              </a:ext>
            </a:extLst>
          </p:cNvPr>
          <p:cNvSpPr>
            <a:spLocks noGrp="1"/>
          </p:cNvSpPr>
          <p:nvPr>
            <p:ph type="sldNum" sz="quarter" idx="5"/>
          </p:nvPr>
        </p:nvSpPr>
        <p:spPr/>
        <p:txBody>
          <a:bodyPr/>
          <a:lstStyle/>
          <a:p>
            <a:fld id="{5985D112-682F-4487-9187-E5AF34266267}" type="slidenum">
              <a:rPr lang="en-GB" smtClean="0"/>
              <a:t>17</a:t>
            </a:fld>
            <a:endParaRPr lang="en-GB" dirty="0"/>
          </a:p>
        </p:txBody>
      </p:sp>
    </p:spTree>
    <p:extLst>
      <p:ext uri="{BB962C8B-B14F-4D97-AF65-F5344CB8AC3E}">
        <p14:creationId xmlns:p14="http://schemas.microsoft.com/office/powerpoint/2010/main" val="7612535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GB" sz="1400" dirty="0"/>
              <a:t>By the age of 11 nine in ten (83%) children aged 3-17 own their own mobile phone. In the period before they progress to secondary school, children become more likely to use a mobile phone to go online, while younger children (those aged 10 and under) are more likely to use a tablet.</a:t>
            </a:r>
            <a:endParaRPr lang="en-GB" sz="1400" b="1" dirty="0"/>
          </a:p>
          <a:p>
            <a:pPr marL="0" marR="0">
              <a:spcBef>
                <a:spcPts val="0"/>
              </a:spcBef>
              <a:spcAft>
                <a:spcPts val="0"/>
              </a:spcAft>
            </a:pPr>
            <a:endParaRPr lang="en-GB" sz="1400" b="1" dirty="0"/>
          </a:p>
          <a:p>
            <a:pPr marL="0" marR="0">
              <a:spcBef>
                <a:spcPts val="0"/>
              </a:spcBef>
              <a:spcAft>
                <a:spcPts val="0"/>
              </a:spcAft>
            </a:pPr>
            <a:r>
              <a:rPr lang="en-GB" sz="1400" b="1" dirty="0"/>
              <a:t>TELL</a:t>
            </a:r>
            <a:r>
              <a:rPr lang="en-GB" sz="1400" dirty="0"/>
              <a:t> - </a:t>
            </a:r>
            <a:r>
              <a:rPr lang="en-US" sz="1400" dirty="0">
                <a:solidFill>
                  <a:srgbClr val="000000"/>
                </a:solidFill>
                <a:effectLst/>
                <a:latin typeface="Arial" panose="020B0604020202020204" pitchFamily="34" charset="0"/>
                <a:ea typeface="Arial" panose="020B0604020202020204" pitchFamily="34" charset="0"/>
              </a:rPr>
              <a:t>A common debate is about the age at which children should be able to use smartphones. These are mobile phones that can access the internet and have apps installed on them. Some parents have opted for non-smart’ phones, which are mobiles that usually only have text and call capabilities.</a:t>
            </a:r>
            <a:endParaRPr lang="en-GB" sz="14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r>
              <a:rPr lang="en-US" sz="1400" dirty="0">
                <a:solidFill>
                  <a:srgbClr val="000000"/>
                </a:solidFill>
                <a:effectLst/>
                <a:latin typeface="Arial" panose="020B0604020202020204" pitchFamily="34" charset="0"/>
                <a:ea typeface="Arial" panose="020B0604020202020204" pitchFamily="34" charset="0"/>
              </a:rPr>
              <a:t> </a:t>
            </a:r>
            <a:endParaRPr lang="en-GB" sz="1400" dirty="0">
              <a:solidFill>
                <a:srgbClr val="000000"/>
              </a:solidFill>
              <a:effectLst/>
              <a:latin typeface="Arial" panose="020B0604020202020204" pitchFamily="34" charset="0"/>
              <a:ea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dirty="0"/>
          </a:p>
        </p:txBody>
      </p:sp>
      <p:sp>
        <p:nvSpPr>
          <p:cNvPr id="4" name="Slide Number Placeholder 3"/>
          <p:cNvSpPr>
            <a:spLocks noGrp="1"/>
          </p:cNvSpPr>
          <p:nvPr>
            <p:ph type="sldNum" sz="quarter" idx="5"/>
          </p:nvPr>
        </p:nvSpPr>
        <p:spPr/>
        <p:txBody>
          <a:bodyPr/>
          <a:lstStyle/>
          <a:p>
            <a:fld id="{5985D112-682F-4487-9187-E5AF34266267}" type="slidenum">
              <a:rPr lang="en-GB" smtClean="0"/>
              <a:t>18</a:t>
            </a:fld>
            <a:endParaRPr lang="en-GB" dirty="0"/>
          </a:p>
        </p:txBody>
      </p:sp>
    </p:spTree>
    <p:extLst>
      <p:ext uri="{BB962C8B-B14F-4D97-AF65-F5344CB8AC3E}">
        <p14:creationId xmlns:p14="http://schemas.microsoft.com/office/powerpoint/2010/main" val="4885743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400" b="1" dirty="0">
                <a:solidFill>
                  <a:srgbClr val="000000"/>
                </a:solidFill>
                <a:effectLst/>
                <a:latin typeface="Arial" panose="020B0604020202020204" pitchFamily="34" charset="0"/>
                <a:ea typeface="Arial" panose="020B0604020202020204" pitchFamily="34" charset="0"/>
              </a:rPr>
              <a:t>ASK THEM TO CONSIDER:</a:t>
            </a:r>
            <a:endParaRPr lang="en-US" sz="1400" dirty="0">
              <a:solidFill>
                <a:srgbClr val="000000"/>
              </a:solidFill>
              <a:effectLst/>
              <a:latin typeface="Arial" panose="020B0604020202020204" pitchFamily="34" charset="0"/>
              <a:ea typeface="Arial" panose="020B0604020202020204" pitchFamily="34" charset="0"/>
            </a:endParaRPr>
          </a:p>
          <a:p>
            <a:pPr marL="171450" marR="0" indent="-171450">
              <a:spcBef>
                <a:spcPts val="0"/>
              </a:spcBef>
              <a:spcAft>
                <a:spcPts val="0"/>
              </a:spcAft>
              <a:buFont typeface="Arial" panose="020B0604020202020204" pitchFamily="34" charset="0"/>
              <a:buChar char="•"/>
            </a:pPr>
            <a:r>
              <a:rPr lang="en-US" sz="1400" dirty="0">
                <a:solidFill>
                  <a:srgbClr val="000000"/>
                </a:solidFill>
                <a:effectLst/>
                <a:latin typeface="Arial" panose="020B0604020202020204" pitchFamily="34" charset="0"/>
                <a:ea typeface="Arial" panose="020B0604020202020204" pitchFamily="34" charset="0"/>
              </a:rPr>
              <a:t>How will they reduce any risks?</a:t>
            </a:r>
          </a:p>
          <a:p>
            <a:pPr marL="171450" marR="0" indent="-171450">
              <a:spcBef>
                <a:spcPts val="0"/>
              </a:spcBef>
              <a:spcAft>
                <a:spcPts val="0"/>
              </a:spcAft>
              <a:buFont typeface="Arial" panose="020B0604020202020204" pitchFamily="34" charset="0"/>
              <a:buChar char="•"/>
            </a:pPr>
            <a:r>
              <a:rPr lang="en-US" sz="1400" dirty="0">
                <a:solidFill>
                  <a:srgbClr val="000000"/>
                </a:solidFill>
                <a:effectLst/>
                <a:latin typeface="Arial" panose="020B0604020202020204" pitchFamily="34" charset="0"/>
                <a:ea typeface="Arial" panose="020B0604020202020204" pitchFamily="34" charset="0"/>
              </a:rPr>
              <a:t>What does their child need the mobile for? Is it simply to stay in touch with you - then a ‘non-smart’ phone might be enough. But if you want them to access homework or learning on their mobile, then a smartphone might be better.</a:t>
            </a:r>
          </a:p>
          <a:p>
            <a:pPr marL="171450" marR="0" indent="-171450">
              <a:spcBef>
                <a:spcPts val="0"/>
              </a:spcBef>
              <a:spcAft>
                <a:spcPts val="0"/>
              </a:spcAft>
              <a:buFont typeface="Arial" panose="020B0604020202020204" pitchFamily="34" charset="0"/>
              <a:buChar char="•"/>
            </a:pPr>
            <a:r>
              <a:rPr lang="en-US" sz="1400" dirty="0">
                <a:solidFill>
                  <a:srgbClr val="000000"/>
                </a:solidFill>
                <a:effectLst/>
                <a:latin typeface="Arial" panose="020B0604020202020204" pitchFamily="34" charset="0"/>
                <a:ea typeface="Arial" panose="020B0604020202020204" pitchFamily="34" charset="0"/>
              </a:rPr>
              <a:t>How you can help them child learn the basic skills to use it safely e.g. to send a message, take part in a group chat, manage their timings etc. Children need our support with developing these skills. You wouldn’t give your child a knife without guidance and support, similarly a phone can cause harm and so need to think about this.</a:t>
            </a:r>
            <a:endParaRPr lang="en-GB" sz="1400" dirty="0">
              <a:solidFill>
                <a:srgbClr val="000000"/>
              </a:solidFill>
              <a:effectLst/>
              <a:latin typeface="Arial" panose="020B0604020202020204" pitchFamily="34" charset="0"/>
              <a:ea typeface="Arial" panose="020B0604020202020204" pitchFamily="34" charset="0"/>
            </a:endParaRPr>
          </a:p>
          <a:p>
            <a:pPr marL="171450" marR="0" indent="-171450">
              <a:spcBef>
                <a:spcPts val="0"/>
              </a:spcBef>
              <a:spcAft>
                <a:spcPts val="0"/>
              </a:spcAft>
              <a:buFont typeface="Arial" panose="020B0604020202020204" pitchFamily="34" charset="0"/>
              <a:buChar char="•"/>
            </a:pPr>
            <a:r>
              <a:rPr lang="en-GB" sz="1400" dirty="0">
                <a:solidFill>
                  <a:srgbClr val="000000"/>
                </a:solidFill>
                <a:effectLst/>
                <a:latin typeface="Arial" panose="020B0604020202020204" pitchFamily="34" charset="0"/>
                <a:ea typeface="Arial" panose="020B0604020202020204" pitchFamily="34" charset="0"/>
              </a:rPr>
              <a:t>Whatever they decide, communication is key - </a:t>
            </a:r>
            <a:r>
              <a:rPr lang="en-US" sz="1400" dirty="0">
                <a:solidFill>
                  <a:srgbClr val="000000"/>
                </a:solidFill>
                <a:effectLst/>
                <a:latin typeface="Arial" panose="020B0604020202020204" pitchFamily="34" charset="0"/>
                <a:ea typeface="Arial" panose="020B0604020202020204" pitchFamily="34" charset="0"/>
              </a:rPr>
              <a:t>involve the child in the process to establish shared expectations.</a:t>
            </a:r>
          </a:p>
          <a:p>
            <a:pPr marL="171450" marR="0" indent="-171450">
              <a:spcBef>
                <a:spcPts val="0"/>
              </a:spcBef>
              <a:spcAft>
                <a:spcPts val="0"/>
              </a:spcAft>
              <a:buFont typeface="Arial" panose="020B0604020202020204" pitchFamily="34" charset="0"/>
              <a:buChar char="•"/>
            </a:pPr>
            <a:r>
              <a:rPr lang="en-US" sz="1400" dirty="0">
                <a:solidFill>
                  <a:srgbClr val="000000"/>
                </a:solidFill>
                <a:effectLst/>
                <a:latin typeface="Arial" panose="020B0604020202020204" pitchFamily="34" charset="0"/>
                <a:ea typeface="Arial" panose="020B0604020202020204" pitchFamily="34" charset="0"/>
              </a:rPr>
              <a:t>Remember to set up parental control settings or use a parental controls app to help them stay safe.</a:t>
            </a:r>
            <a:endParaRPr lang="en-GB" sz="1400" dirty="0">
              <a:solidFill>
                <a:srgbClr val="000000"/>
              </a:solidFill>
              <a:effectLst/>
              <a:latin typeface="Arial" panose="020B0604020202020204" pitchFamily="34" charset="0"/>
              <a:ea typeface="Arial" panose="020B0604020202020204" pitchFamily="34" charset="0"/>
            </a:endParaRPr>
          </a:p>
          <a:p>
            <a:pPr marL="0" marR="0">
              <a:spcBef>
                <a:spcPts val="0"/>
              </a:spcBef>
              <a:spcAft>
                <a:spcPts val="0"/>
              </a:spcAft>
            </a:pPr>
            <a:endParaRPr lang="en-GB" sz="1400" dirty="0">
              <a:solidFill>
                <a:srgbClr val="000000"/>
              </a:solidFill>
              <a:effectLst/>
              <a:latin typeface="Arial" panose="020B0604020202020204" pitchFamily="34" charset="0"/>
              <a:ea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dirty="0"/>
          </a:p>
        </p:txBody>
      </p:sp>
      <p:sp>
        <p:nvSpPr>
          <p:cNvPr id="4" name="Slide Number Placeholder 3"/>
          <p:cNvSpPr>
            <a:spLocks noGrp="1"/>
          </p:cNvSpPr>
          <p:nvPr>
            <p:ph type="sldNum" sz="quarter" idx="5"/>
          </p:nvPr>
        </p:nvSpPr>
        <p:spPr/>
        <p:txBody>
          <a:bodyPr/>
          <a:lstStyle/>
          <a:p>
            <a:fld id="{5985D112-682F-4487-9187-E5AF34266267}" type="slidenum">
              <a:rPr lang="en-GB" smtClean="0"/>
              <a:t>19</a:t>
            </a:fld>
            <a:endParaRPr lang="en-GB" dirty="0"/>
          </a:p>
        </p:txBody>
      </p:sp>
    </p:spTree>
    <p:extLst>
      <p:ext uri="{BB962C8B-B14F-4D97-AF65-F5344CB8AC3E}">
        <p14:creationId xmlns:p14="http://schemas.microsoft.com/office/powerpoint/2010/main" val="40296693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0" u="none" strike="noStrike" dirty="0">
                <a:solidFill>
                  <a:srgbClr val="1D9BF0"/>
                </a:solidFill>
                <a:effectLst/>
                <a:latin typeface="TwitterChirp"/>
              </a:rPr>
              <a:t>Take them through some of the key points from this leaflet on healthy habits and using tech for good: </a:t>
            </a:r>
            <a:r>
              <a:rPr lang="en-GB" sz="1400" b="0" i="0" u="none" strike="noStrike" dirty="0">
                <a:solidFill>
                  <a:srgbClr val="1D9BF0"/>
                </a:solidFill>
                <a:effectLst/>
                <a:latin typeface="inherit"/>
                <a:hlinkClick r:id="rId3"/>
              </a:rPr>
              <a:t>https://</a:t>
            </a:r>
            <a:r>
              <a:rPr lang="en-GB" sz="1400" b="0" i="0" u="none" strike="noStrike" dirty="0">
                <a:solidFill>
                  <a:srgbClr val="1D9BF0"/>
                </a:solidFill>
                <a:effectLst/>
                <a:latin typeface="TwitterChirp"/>
                <a:hlinkClick r:id="rId3"/>
              </a:rPr>
              <a:t>drive.google.com/uc?export=down</a:t>
            </a:r>
            <a:r>
              <a:rPr lang="en-GB" sz="1400" b="0" i="0" u="none" strike="noStrike" dirty="0">
                <a:solidFill>
                  <a:srgbClr val="1D9BF0"/>
                </a:solidFill>
                <a:effectLst/>
                <a:latin typeface="inherit"/>
                <a:hlinkClick r:id="rId3"/>
              </a:rPr>
              <a:t>load&amp;id=1-E_5IiDOfw3EQBPQgbGe9f2Qy3T7o_ny</a:t>
            </a:r>
            <a:r>
              <a:rPr lang="en-GB" sz="1400" b="0" i="0" u="none" strike="noStrike" dirty="0">
                <a:solidFill>
                  <a:srgbClr val="1D9BF0"/>
                </a:solidFill>
                <a:effectLst/>
                <a:latin typeface="TwitterChirp"/>
                <a:hlinkClick r:id="rId3"/>
              </a:rPr>
              <a:t>…</a:t>
            </a:r>
            <a:endParaRPr lang="en-GB" sz="1400" b="0" i="0" u="none" strike="noStrike" dirty="0">
              <a:solidFill>
                <a:srgbClr val="1D9BF0"/>
              </a:solidFill>
              <a:effectLst/>
              <a:latin typeface="TwitterChirp"/>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dirty="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 Use LGfL’s template letters to provide parents with guidance child’s first phone: </a:t>
            </a:r>
            <a:r>
              <a:rPr lang="en-GB" sz="900" dirty="0">
                <a:hlinkClick r:id="rId4"/>
              </a:rPr>
              <a:t>https://safepolicies.lgfl.net</a:t>
            </a:r>
            <a:r>
              <a:rPr lang="en-GB" sz="900" dirty="0"/>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p>
        </p:txBody>
      </p:sp>
      <p:sp>
        <p:nvSpPr>
          <p:cNvPr id="4" name="Slide Number Placeholder 3"/>
          <p:cNvSpPr>
            <a:spLocks noGrp="1"/>
          </p:cNvSpPr>
          <p:nvPr>
            <p:ph type="sldNum" sz="quarter" idx="5"/>
          </p:nvPr>
        </p:nvSpPr>
        <p:spPr/>
        <p:txBody>
          <a:bodyPr/>
          <a:lstStyle/>
          <a:p>
            <a:fld id="{5985D112-682F-4487-9187-E5AF34266267}" type="slidenum">
              <a:rPr lang="en-GB" smtClean="0"/>
              <a:t>20</a:t>
            </a:fld>
            <a:endParaRPr lang="en-GB" dirty="0"/>
          </a:p>
        </p:txBody>
      </p:sp>
    </p:spTree>
    <p:extLst>
      <p:ext uri="{BB962C8B-B14F-4D97-AF65-F5344CB8AC3E}">
        <p14:creationId xmlns:p14="http://schemas.microsoft.com/office/powerpoint/2010/main" val="39489681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8468B9-19CB-CE82-DE1A-C240BD6246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0847E6-AC92-2888-E417-D80664FD4A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D6BA74-9190-CDE6-EB7D-9A860309971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dirty="0">
                <a:latin typeface="+mn-lt"/>
              </a:rPr>
              <a:t>Please customise this slide with anything further you want to tell parents about your mobile phone policy and wearable technology statement.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dirty="0">
                <a:latin typeface="+mn-lt"/>
              </a:rPr>
              <a:t>For further guidance, you can refer to:</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mn-lt"/>
              </a:rPr>
              <a:t>LGfL’s template Online Safety Policy and Parent AUP: safepolicies.lgfl.net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mn-lt"/>
              </a:rPr>
              <a:t>Smart Glasses and Wearable Technology in Schools: A Safeguarding Guide for DSLs and School Leaders: https://safeblog.lgfl.net/smart-glasses-and-wearable-technology-in-schools-a-safeguarding-guide-for-dsls-and-school-leaders?utm_campaign=SafeguardED&amp;utm_medium=email&amp;_hsenc=p2ANqtz-8qGfiMbLRFuAb1L08SQxNSCW03cGLtDBAs16E9OZxL8kvY29RBYy8cdVp3edw6Ff_6uilK9BYSJApgMvpiL7dNPIcevw&amp;_hsmi=440105660&amp;utm_content=440105660&amp;utm_source=hs_email </a:t>
            </a:r>
          </a:p>
        </p:txBody>
      </p:sp>
      <p:sp>
        <p:nvSpPr>
          <p:cNvPr id="4" name="Slide Number Placeholder 3">
            <a:extLst>
              <a:ext uri="{FF2B5EF4-FFF2-40B4-BE49-F238E27FC236}">
                <a16:creationId xmlns:a16="http://schemas.microsoft.com/office/drawing/2014/main" id="{662D74D1-7325-A49D-67ED-5991611F11AF}"/>
              </a:ext>
            </a:extLst>
          </p:cNvPr>
          <p:cNvSpPr>
            <a:spLocks noGrp="1"/>
          </p:cNvSpPr>
          <p:nvPr>
            <p:ph type="sldNum" sz="quarter" idx="5"/>
          </p:nvPr>
        </p:nvSpPr>
        <p:spPr/>
        <p:txBody>
          <a:bodyPr/>
          <a:lstStyle/>
          <a:p>
            <a:fld id="{5985D112-682F-4487-9187-E5AF34266267}" type="slidenum">
              <a:rPr lang="en-GB" smtClean="0"/>
              <a:t>21</a:t>
            </a:fld>
            <a:endParaRPr lang="en-GB" dirty="0"/>
          </a:p>
        </p:txBody>
      </p:sp>
    </p:spTree>
    <p:extLst>
      <p:ext uri="{BB962C8B-B14F-4D97-AF65-F5344CB8AC3E}">
        <p14:creationId xmlns:p14="http://schemas.microsoft.com/office/powerpoint/2010/main" val="39272609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E90341-6A7D-6848-1B69-3DC6277A4C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0F854F-ADB4-63F2-B7A6-801465A22E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F9C581-189A-3C2D-0EF1-DEE1FC61D809}"/>
              </a:ext>
            </a:extLst>
          </p:cNvPr>
          <p:cNvSpPr>
            <a:spLocks noGrp="1"/>
          </p:cNvSpPr>
          <p:nvPr>
            <p:ph type="body" idx="1"/>
          </p:nvPr>
        </p:nvSpPr>
        <p:spPr/>
        <p:txBody>
          <a:bodyPr/>
          <a:lstStyle/>
          <a:p>
            <a:pPr algn="l"/>
            <a:endParaRPr lang="en-GB" sz="2800" b="0" i="0" baseline="0" dirty="0">
              <a:solidFill>
                <a:srgbClr val="333333"/>
              </a:solidFill>
              <a:effectLst/>
              <a:latin typeface="Aptos" panose="020B0004020202020204" pitchFamily="34" charset="0"/>
              <a:ea typeface="ADLaM Display" panose="02010000000000000000" pitchFamily="2" charset="0"/>
              <a:cs typeface="ADLaM Display" panose="02010000000000000000" pitchFamily="2" charset="0"/>
            </a:endParaRPr>
          </a:p>
        </p:txBody>
      </p:sp>
      <p:sp>
        <p:nvSpPr>
          <p:cNvPr id="4" name="Slide Number Placeholder 3">
            <a:extLst>
              <a:ext uri="{FF2B5EF4-FFF2-40B4-BE49-F238E27FC236}">
                <a16:creationId xmlns:a16="http://schemas.microsoft.com/office/drawing/2014/main" id="{E838DECE-9F5E-4141-8E49-C09DDDE8140E}"/>
              </a:ext>
            </a:extLst>
          </p:cNvPr>
          <p:cNvSpPr>
            <a:spLocks noGrp="1"/>
          </p:cNvSpPr>
          <p:nvPr>
            <p:ph type="sldNum" sz="quarter" idx="5"/>
          </p:nvPr>
        </p:nvSpPr>
        <p:spPr/>
        <p:txBody>
          <a:bodyPr/>
          <a:lstStyle/>
          <a:p>
            <a:fld id="{5985D112-682F-4487-9187-E5AF34266267}" type="slidenum">
              <a:rPr lang="en-GB" smtClean="0"/>
              <a:t>22</a:t>
            </a:fld>
            <a:endParaRPr lang="en-GB" dirty="0"/>
          </a:p>
        </p:txBody>
      </p:sp>
    </p:spTree>
    <p:extLst>
      <p:ext uri="{BB962C8B-B14F-4D97-AF65-F5344CB8AC3E}">
        <p14:creationId xmlns:p14="http://schemas.microsoft.com/office/powerpoint/2010/main" val="19378463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ASK: </a:t>
            </a:r>
            <a:r>
              <a:rPr lang="en-GB" sz="1400" dirty="0"/>
              <a:t>What rules do you set for your children? How confident are you in implementing them?</a:t>
            </a:r>
          </a:p>
          <a:p>
            <a:pPr marL="0" indent="0">
              <a:buFont typeface="Arial" panose="020B0604020202020204" pitchFamily="34" charset="0"/>
              <a:buNone/>
            </a:pPr>
            <a:endParaRPr lang="en-GB" sz="1400" dirty="0"/>
          </a:p>
          <a:p>
            <a:pPr marL="0" indent="0">
              <a:buFont typeface="Arial" panose="020B0604020202020204" pitchFamily="34" charset="0"/>
              <a:buNone/>
            </a:pPr>
            <a:r>
              <a:rPr lang="en-GB" sz="1400" b="1" dirty="0"/>
              <a:t>TELL: </a:t>
            </a:r>
          </a:p>
          <a:p>
            <a:pPr marL="285750" indent="-285750">
              <a:buFont typeface="Arial" panose="020B0604020202020204" pitchFamily="34" charset="0"/>
              <a:buChar char="•"/>
            </a:pPr>
            <a:r>
              <a:rPr lang="en-GB" sz="1400" dirty="0"/>
              <a:t>Around nine in ten (89%) 8-17s who go online with a smartphone say there are times when they are not allowed to use their device, with restrictions particularly common among younger children. Around nine in ten (89%) 8-17s who go online with a smartphone say there are times when they are not allowed to use their device, with restrictions particularly common among younger children.</a:t>
            </a:r>
          </a:p>
          <a:p>
            <a:pPr marL="285750" indent="-285750">
              <a:buFont typeface="Arial" panose="020B0604020202020204" pitchFamily="34" charset="0"/>
              <a:buChar char="•"/>
            </a:pPr>
            <a:r>
              <a:rPr lang="en-GB" sz="1400" dirty="0"/>
              <a:t>The most widespread restrictions relate to school, with just under seven in ten (68%) children aged 8-17 saying they are not allowed to use their phone during lessons. Eight in ten (81%) say they have rules around when they can use their mobile in their home, most commonly at mealtimes (57%) and bedtime (56%).</a:t>
            </a:r>
          </a:p>
          <a:p>
            <a:pPr marL="285750" indent="-285750">
              <a:buFont typeface="Arial" panose="020B0604020202020204" pitchFamily="34" charset="0"/>
              <a:buChar char="•"/>
            </a:pPr>
            <a:r>
              <a:rPr lang="en-GB" sz="1400" dirty="0"/>
              <a:t>However, one in ten (10%) children aged 8-17 say they can use their phone whenever they want, rising to a quarter (24%) of 16-17s.</a:t>
            </a:r>
          </a:p>
          <a:p>
            <a:pPr marL="0" indent="0">
              <a:buNone/>
            </a:pPr>
            <a:endParaRPr lang="en-GB" sz="1400" dirty="0"/>
          </a:p>
        </p:txBody>
      </p:sp>
      <p:sp>
        <p:nvSpPr>
          <p:cNvPr id="4" name="Slide Number Placeholder 3"/>
          <p:cNvSpPr>
            <a:spLocks noGrp="1"/>
          </p:cNvSpPr>
          <p:nvPr>
            <p:ph type="sldNum" sz="quarter" idx="5"/>
          </p:nvPr>
        </p:nvSpPr>
        <p:spPr/>
        <p:txBody>
          <a:bodyPr/>
          <a:lstStyle/>
          <a:p>
            <a:fld id="{5985D112-682F-4487-9187-E5AF34266267}" type="slidenum">
              <a:rPr lang="en-GB" smtClean="0"/>
              <a:t>23</a:t>
            </a:fld>
            <a:endParaRPr lang="en-GB" dirty="0"/>
          </a:p>
        </p:txBody>
      </p:sp>
    </p:spTree>
    <p:extLst>
      <p:ext uri="{BB962C8B-B14F-4D97-AF65-F5344CB8AC3E}">
        <p14:creationId xmlns:p14="http://schemas.microsoft.com/office/powerpoint/2010/main" val="8475076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01F62-0B2A-1A83-D0C1-21DA5154B5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FE1EA4-A6CF-C4F4-CCC6-1EB517183C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DC0AED-020E-6F5F-23EB-2CDF626C331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ASK: </a:t>
            </a:r>
            <a:r>
              <a:rPr lang="en-GB" sz="1400" dirty="0"/>
              <a:t>What rules do you set for your children? How confident are you in implementing them?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TELL: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Nine in ten (91%) parents of 3-17s who game say they have rules about their child gaming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Managing screen time was the most common way parents described overseeing their children’s online lives</a:t>
            </a:r>
          </a:p>
          <a:p>
            <a:pPr marL="0" indent="0">
              <a:buFont typeface="Arial" panose="020B0604020202020204" pitchFamily="34" charset="0"/>
              <a:buNone/>
            </a:pPr>
            <a:endParaRPr lang="en-GB" sz="1400" dirty="0"/>
          </a:p>
          <a:p>
            <a:pPr marL="0" indent="0">
              <a:buNone/>
            </a:pPr>
            <a:endParaRPr lang="en-GB" sz="1400" dirty="0"/>
          </a:p>
          <a:p>
            <a:pPr marL="0" indent="0">
              <a:buNone/>
            </a:pPr>
            <a:endParaRPr lang="en-GB" sz="1400" dirty="0"/>
          </a:p>
        </p:txBody>
      </p:sp>
      <p:sp>
        <p:nvSpPr>
          <p:cNvPr id="4" name="Slide Number Placeholder 3">
            <a:extLst>
              <a:ext uri="{FF2B5EF4-FFF2-40B4-BE49-F238E27FC236}">
                <a16:creationId xmlns:a16="http://schemas.microsoft.com/office/drawing/2014/main" id="{1BDDEA17-9272-FBAF-0F4F-EFE13F7DA54A}"/>
              </a:ext>
            </a:extLst>
          </p:cNvPr>
          <p:cNvSpPr>
            <a:spLocks noGrp="1"/>
          </p:cNvSpPr>
          <p:nvPr>
            <p:ph type="sldNum" sz="quarter" idx="5"/>
          </p:nvPr>
        </p:nvSpPr>
        <p:spPr/>
        <p:txBody>
          <a:bodyPr/>
          <a:lstStyle/>
          <a:p>
            <a:fld id="{5985D112-682F-4487-9187-E5AF34266267}" type="slidenum">
              <a:rPr lang="en-GB" smtClean="0"/>
              <a:t>24</a:t>
            </a:fld>
            <a:endParaRPr lang="en-GB" dirty="0"/>
          </a:p>
        </p:txBody>
      </p:sp>
    </p:spTree>
    <p:extLst>
      <p:ext uri="{BB962C8B-B14F-4D97-AF65-F5344CB8AC3E}">
        <p14:creationId xmlns:p14="http://schemas.microsoft.com/office/powerpoint/2010/main" val="3368314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dirty="0"/>
              <a:t>TELL</a:t>
            </a:r>
            <a:r>
              <a:rPr lang="en-GB" sz="1400" dirty="0"/>
              <a:t>:</a:t>
            </a:r>
          </a:p>
          <a:p>
            <a:r>
              <a:rPr lang="en-GB" sz="1400" dirty="0"/>
              <a:t>To help facilitate this, LGfL have  created a free digital family agreement that parents could sit down and populate with all family members to agree what is and is not allowed within their family around tech use. This includes parents! </a:t>
            </a:r>
            <a:r>
              <a:rPr lang="en-GB" sz="1400" b="1" dirty="0"/>
              <a:t>We as parents also need to role model good behaviour.</a:t>
            </a:r>
          </a:p>
        </p:txBody>
      </p:sp>
      <p:sp>
        <p:nvSpPr>
          <p:cNvPr id="4" name="Slide Number Placeholder 3"/>
          <p:cNvSpPr>
            <a:spLocks noGrp="1"/>
          </p:cNvSpPr>
          <p:nvPr>
            <p:ph type="sldNum" sz="quarter" idx="5"/>
          </p:nvPr>
        </p:nvSpPr>
        <p:spPr/>
        <p:txBody>
          <a:bodyPr/>
          <a:lstStyle/>
          <a:p>
            <a:fld id="{EF89B59B-2120-461D-8222-CE3302E55416}" type="slidenum">
              <a:rPr lang="en-GB" smtClean="0"/>
              <a:t>25</a:t>
            </a:fld>
            <a:endParaRPr lang="en-GB" dirty="0"/>
          </a:p>
        </p:txBody>
      </p:sp>
    </p:spTree>
    <p:extLst>
      <p:ext uri="{BB962C8B-B14F-4D97-AF65-F5344CB8AC3E}">
        <p14:creationId xmlns:p14="http://schemas.microsoft.com/office/powerpoint/2010/main" val="6819200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dirty="0"/>
              <a:t>TELL - </a:t>
            </a:r>
            <a:r>
              <a:rPr lang="en-GB" sz="1400" dirty="0"/>
              <a:t>This is an example of a completed agreement – you may wish to take them through the sample statements to help them get started.</a:t>
            </a:r>
          </a:p>
          <a:p>
            <a:endParaRPr lang="en-GB" sz="1400" dirty="0"/>
          </a:p>
          <a:p>
            <a:r>
              <a:rPr lang="en-GB" sz="1400" b="1" dirty="0"/>
              <a:t>ASK</a:t>
            </a:r>
            <a:r>
              <a:rPr lang="en-GB" sz="1400" dirty="0"/>
              <a:t> – Have they heard of the term ‘</a:t>
            </a:r>
            <a:r>
              <a:rPr lang="en-GB" sz="1400" b="1" dirty="0"/>
              <a:t>Sharenting</a:t>
            </a:r>
            <a:r>
              <a:rPr lang="en-GB" sz="140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t>REMIND</a:t>
            </a:r>
            <a:r>
              <a:rPr lang="en-GB" sz="1400" dirty="0"/>
              <a:t> – it’s important to model good behaviour when it comes to device use, as children will follow our example. The same goes for ‘sharenting’</a:t>
            </a:r>
          </a:p>
          <a:p>
            <a:endParaRPr lang="en-GB" sz="1400" dirty="0"/>
          </a:p>
          <a:p>
            <a:endParaRPr lang="en-GB" sz="1400" dirty="0"/>
          </a:p>
          <a:p>
            <a:endParaRPr lang="en-GB" sz="1400" dirty="0"/>
          </a:p>
        </p:txBody>
      </p:sp>
      <p:sp>
        <p:nvSpPr>
          <p:cNvPr id="4" name="Slide Number Placeholder 3"/>
          <p:cNvSpPr>
            <a:spLocks noGrp="1"/>
          </p:cNvSpPr>
          <p:nvPr>
            <p:ph type="sldNum" sz="quarter" idx="5"/>
          </p:nvPr>
        </p:nvSpPr>
        <p:spPr/>
        <p:txBody>
          <a:bodyPr/>
          <a:lstStyle/>
          <a:p>
            <a:fld id="{EF89B59B-2120-461D-8222-CE3302E55416}" type="slidenum">
              <a:rPr lang="en-GB" smtClean="0"/>
              <a:t>26</a:t>
            </a:fld>
            <a:endParaRPr lang="en-GB" dirty="0"/>
          </a:p>
        </p:txBody>
      </p:sp>
    </p:spTree>
    <p:extLst>
      <p:ext uri="{BB962C8B-B14F-4D97-AF65-F5344CB8AC3E}">
        <p14:creationId xmlns:p14="http://schemas.microsoft.com/office/powerpoint/2010/main" val="37879795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dirty="0"/>
              <a:t>TELL:</a:t>
            </a:r>
            <a:r>
              <a:rPr lang="en-GB" sz="1400" dirty="0"/>
              <a:t> </a:t>
            </a:r>
          </a:p>
          <a:p>
            <a:pPr marL="171450" indent="-171450">
              <a:buFont typeface="Arial" panose="020B0604020202020204" pitchFamily="34" charset="0"/>
              <a:buChar char="•"/>
            </a:pPr>
            <a:r>
              <a:rPr lang="en-GB" sz="1400" dirty="0"/>
              <a:t>Sharenting is when parents share photos of their children online. Usually, images are shared on social media platforms to capture memorable moments in children’s lives, such as first steps, trips to the zoo, school performances, and holidays.</a:t>
            </a:r>
          </a:p>
          <a:p>
            <a:pPr marL="171450" indent="-171450">
              <a:buFont typeface="Arial" panose="020B0604020202020204" pitchFamily="34" charset="0"/>
              <a:buChar char="•"/>
            </a:pPr>
            <a:r>
              <a:rPr lang="en-GB" sz="1400" b="0" i="0" dirty="0">
                <a:solidFill>
                  <a:srgbClr val="8F8F8F"/>
                </a:solidFill>
                <a:effectLst/>
                <a:latin typeface="MuseoSans"/>
              </a:rPr>
              <a:t>more than </a:t>
            </a:r>
            <a:r>
              <a:rPr lang="en-GB" sz="1400" b="0" i="0" u="none" strike="noStrike" dirty="0">
                <a:solidFill>
                  <a:srgbClr val="006D5C"/>
                </a:solidFill>
                <a:effectLst/>
                <a:latin typeface="MuseoSans"/>
                <a:hlinkClick r:id="rId3"/>
              </a:rPr>
              <a:t>75% of parents</a:t>
            </a:r>
            <a:r>
              <a:rPr lang="en-GB" sz="1400" b="0" i="0" dirty="0">
                <a:solidFill>
                  <a:srgbClr val="8F8F8F"/>
                </a:solidFill>
                <a:effectLst/>
                <a:latin typeface="MuseoSans"/>
              </a:rPr>
              <a:t> have shared their children’s images on social media, and 33% have never asked their children for permission before sharing photos online.</a:t>
            </a:r>
          </a:p>
          <a:p>
            <a:pPr marL="171450" indent="-171450">
              <a:buFont typeface="Arial" panose="020B0604020202020204" pitchFamily="34" charset="0"/>
              <a:buChar char="•"/>
            </a:pPr>
            <a:endParaRPr lang="en-GB" sz="1400" b="0" i="0" dirty="0">
              <a:solidFill>
                <a:srgbClr val="8F8F8F"/>
              </a:solidFill>
              <a:effectLst/>
              <a:latin typeface="MuseoSans"/>
            </a:endParaRPr>
          </a:p>
          <a:p>
            <a:pPr marL="0" indent="0">
              <a:buFont typeface="Arial" panose="020B0604020202020204" pitchFamily="34" charset="0"/>
              <a:buNone/>
            </a:pPr>
            <a:r>
              <a:rPr lang="en-GB" sz="1400" b="1" i="0" dirty="0">
                <a:solidFill>
                  <a:srgbClr val="8F8F8F"/>
                </a:solidFill>
                <a:effectLst/>
                <a:latin typeface="+mn-lt"/>
              </a:rPr>
              <a:t>EXPLAIN THE RISKS:</a:t>
            </a:r>
          </a:p>
          <a:p>
            <a:pPr marL="171450" indent="-171450">
              <a:buFont typeface="Arial" panose="020B0604020202020204" pitchFamily="34" charset="0"/>
              <a:buChar char="•"/>
            </a:pPr>
            <a:r>
              <a:rPr lang="en-GB" sz="1400" b="1" i="0" dirty="0">
                <a:solidFill>
                  <a:srgbClr val="8F8F8F"/>
                </a:solidFill>
                <a:effectLst/>
                <a:latin typeface="+mn-lt"/>
              </a:rPr>
              <a:t>Identity theft </a:t>
            </a:r>
            <a:r>
              <a:rPr lang="en-GB" sz="1400" b="0" i="0" dirty="0">
                <a:solidFill>
                  <a:srgbClr val="8F8F8F"/>
                </a:solidFill>
                <a:effectLst/>
                <a:latin typeface="+mn-lt"/>
              </a:rPr>
              <a:t>-  sharenting habits expose incredible amounts of personal information about their children. More than 80% of parents use their kids’ real names on social media posts. </a:t>
            </a:r>
          </a:p>
          <a:p>
            <a:pPr marL="171450" indent="-171450">
              <a:buFont typeface="Arial" panose="020B0604020202020204" pitchFamily="34" charset="0"/>
              <a:buChar char="•"/>
            </a:pPr>
            <a:r>
              <a:rPr lang="en-GB" sz="1400" b="1" i="0" dirty="0">
                <a:solidFill>
                  <a:srgbClr val="8F8F8F"/>
                </a:solidFill>
                <a:effectLst/>
                <a:latin typeface="+mn-lt"/>
              </a:rPr>
              <a:t>Permanence</a:t>
            </a:r>
            <a:r>
              <a:rPr lang="en-GB" sz="1400" b="0" i="0" dirty="0">
                <a:solidFill>
                  <a:srgbClr val="8F8F8F"/>
                </a:solidFill>
                <a:effectLst/>
                <a:latin typeface="+mn-lt"/>
              </a:rPr>
              <a:t> of digital content – even if a post is deleted, someone could have taken a copy, which could put the child at risk or lead to bullying or teasing in the future</a:t>
            </a:r>
          </a:p>
          <a:p>
            <a:pPr marL="171450" indent="-171450">
              <a:buFont typeface="Arial" panose="020B0604020202020204" pitchFamily="34" charset="0"/>
              <a:buChar char="•"/>
            </a:pPr>
            <a:r>
              <a:rPr lang="en-GB" sz="1400" b="1" i="0" dirty="0">
                <a:solidFill>
                  <a:srgbClr val="8F8F8F"/>
                </a:solidFill>
                <a:effectLst/>
                <a:latin typeface="+mn-lt"/>
              </a:rPr>
              <a:t>Losing control of images </a:t>
            </a:r>
            <a:r>
              <a:rPr lang="en-GB" sz="1400" b="0" i="0" dirty="0">
                <a:solidFill>
                  <a:srgbClr val="8F8F8F"/>
                </a:solidFill>
                <a:effectLst/>
                <a:latin typeface="+mn-lt"/>
              </a:rPr>
              <a:t>- most social media sites own any content posted to their platforms. This clause is usually hidden in the terms and conditions that most users scroll through without reading. This means the platform on which it is shared has ownership of the image.</a:t>
            </a:r>
          </a:p>
          <a:p>
            <a:pPr marL="171450" indent="-171450">
              <a:buFont typeface="Arial" panose="020B0604020202020204" pitchFamily="34" charset="0"/>
              <a:buChar char="•"/>
            </a:pPr>
            <a:r>
              <a:rPr lang="en-GB" sz="1400" b="1" i="0" dirty="0">
                <a:solidFill>
                  <a:srgbClr val="8F8F8F"/>
                </a:solidFill>
                <a:effectLst/>
                <a:latin typeface="+mn-lt"/>
              </a:rPr>
              <a:t>Exposure to child predators </a:t>
            </a:r>
            <a:r>
              <a:rPr lang="en-GB" sz="1400" b="0" i="0" dirty="0">
                <a:solidFill>
                  <a:srgbClr val="8F8F8F"/>
                </a:solidFill>
                <a:effectLst/>
                <a:latin typeface="+mn-lt"/>
              </a:rPr>
              <a:t>- images parents share can contain information that allows predators to track children. E.g. school or uniform, street name of the family home, while geotags can allow people with nefarious intent to track the child’s real-time location. In addition, because parents cannot control how far these photos spread, it is impossible to know where they end up, even with privacy controls in place.</a:t>
            </a:r>
          </a:p>
          <a:p>
            <a:pPr marL="171450" indent="-171450">
              <a:buFont typeface="Arial" panose="020B0604020202020204" pitchFamily="34" charset="0"/>
              <a:buChar char="•"/>
            </a:pPr>
            <a:r>
              <a:rPr lang="en-GB" sz="1400" b="0" i="0" dirty="0">
                <a:solidFill>
                  <a:srgbClr val="8F8F8F"/>
                </a:solidFill>
                <a:effectLst/>
                <a:latin typeface="+mn-lt"/>
              </a:rPr>
              <a:t>Since sharenting essentially </a:t>
            </a:r>
            <a:r>
              <a:rPr lang="en-GB" sz="1400" b="1" i="0" dirty="0">
                <a:solidFill>
                  <a:srgbClr val="8F8F8F"/>
                </a:solidFill>
                <a:effectLst/>
                <a:latin typeface="+mn-lt"/>
              </a:rPr>
              <a:t>creates their children’s digital footprints before they are old enough to consent to it, the practice can also create privacy issues b</a:t>
            </a:r>
            <a:r>
              <a:rPr lang="en-GB" sz="1400" b="0" i="0" dirty="0">
                <a:solidFill>
                  <a:srgbClr val="8F8F8F"/>
                </a:solidFill>
                <a:effectLst/>
                <a:latin typeface="+mn-lt"/>
              </a:rPr>
              <a:t>etween children and parents that can erode trust in that relationship. For all these reasons, it is important for parents to think twice before posting about their kids. </a:t>
            </a:r>
            <a:endParaRPr lang="en-GB" sz="1400" b="0" dirty="0">
              <a:latin typeface="+mn-lt"/>
            </a:endParaRPr>
          </a:p>
          <a:p>
            <a:pPr marL="628650" lvl="1" indent="-171450">
              <a:buFont typeface="Arial" panose="020B0604020202020204" pitchFamily="34" charset="0"/>
              <a:buChar char="•"/>
            </a:pPr>
            <a:endParaRPr lang="en-GB" sz="14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i="0" kern="1200" baseline="0" dirty="0">
                <a:solidFill>
                  <a:schemeClr val="tx1"/>
                </a:solidFill>
                <a:effectLst/>
                <a:latin typeface="+mn-lt"/>
                <a:ea typeface="+mn-ea"/>
                <a:cs typeface="+mn-cs"/>
              </a:rPr>
              <a:t>SHARE</a:t>
            </a:r>
            <a:r>
              <a:rPr lang="en-GB" sz="1400" b="0" i="0" kern="1200" baseline="0" dirty="0">
                <a:solidFill>
                  <a:schemeClr val="tx1"/>
                </a:solidFill>
                <a:effectLst/>
                <a:latin typeface="+mn-lt"/>
                <a:ea typeface="+mn-ea"/>
                <a:cs typeface="+mn-cs"/>
              </a:rPr>
              <a:t>: UNICEF guidance on sharenting - https://www.unicef.org/parenting/child-care/sharenting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0" dirty="0">
                <a:solidFill>
                  <a:srgbClr val="111111"/>
                </a:solidFill>
                <a:effectLst/>
                <a:latin typeface="+mn-lt"/>
              </a:rPr>
              <a:t>If a parent is rethinking how they share and how much they share, a good first step is to start looking at what was shared in the past and perhaps deleting what they can. [On some platforms, you can request to have an image removed if you are unable to do so yourself.] </a:t>
            </a:r>
            <a:endParaRPr lang="en-GB" sz="1400" b="0" i="0" kern="1200" baseline="0" dirty="0">
              <a:solidFill>
                <a:schemeClr val="tx1"/>
              </a:solidFill>
              <a:effectLst/>
              <a:latin typeface="+mn-l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0" dirty="0">
                <a:solidFill>
                  <a:srgbClr val="111111"/>
                </a:solidFill>
                <a:effectLst/>
                <a:latin typeface="+mn-lt"/>
              </a:rPr>
              <a:t>Parents can also start bringing children from around 9-10 years into the process of going through social media feeds and deleting things that are no longer relevant to them. And commit to doing that regularly every few months: going through, look at what you've shared and maybe deleting old information. </a:t>
            </a:r>
            <a:endParaRPr lang="en-GB" sz="1400" b="0" i="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5985D112-682F-4487-9187-E5AF34266267}" type="slidenum">
              <a:rPr lang="en-GB" smtClean="0"/>
              <a:t>27</a:t>
            </a:fld>
            <a:endParaRPr lang="en-GB" dirty="0"/>
          </a:p>
        </p:txBody>
      </p:sp>
    </p:spTree>
    <p:extLst>
      <p:ext uri="{BB962C8B-B14F-4D97-AF65-F5344CB8AC3E}">
        <p14:creationId xmlns:p14="http://schemas.microsoft.com/office/powerpoint/2010/main" val="33812835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400" b="1" dirty="0"/>
              <a:t>TELL</a:t>
            </a:r>
            <a:r>
              <a:rPr lang="en-GB" sz="1400" dirty="0"/>
              <a:t> – Every family photo can be misused by AI tools to create illegal child abuse imagery</a:t>
            </a:r>
          </a:p>
          <a:p>
            <a:pPr marL="0" indent="0">
              <a:buNone/>
            </a:pPr>
            <a:endParaRPr lang="en-GB" sz="1400" dirty="0"/>
          </a:p>
          <a:p>
            <a:pPr marL="0" indent="0">
              <a:buNone/>
            </a:pPr>
            <a:r>
              <a:rPr lang="en-GB" sz="1400" b="1" dirty="0"/>
              <a:t>SHARE</a:t>
            </a:r>
            <a:r>
              <a:rPr lang="en-GB" sz="1400" dirty="0"/>
              <a:t> – this reel from Sussex Police: https://www.facebook.com/reel/1747041216350759</a:t>
            </a:r>
          </a:p>
          <a:p>
            <a:pPr marL="0" indent="0">
              <a:buNone/>
            </a:pPr>
            <a:endParaRPr lang="en-GB" sz="1400" dirty="0"/>
          </a:p>
          <a:p>
            <a:pPr marL="0" indent="0">
              <a:buNone/>
            </a:pPr>
            <a:r>
              <a:rPr lang="en-GB" sz="1400" b="1" dirty="0"/>
              <a:t>EXPLAIN</a:t>
            </a:r>
            <a:r>
              <a:rPr lang="en-GB" sz="1400" dirty="0"/>
              <a:t>:</a:t>
            </a:r>
          </a:p>
          <a:p>
            <a:pPr marL="285750" indent="-285750">
              <a:buFont typeface="Arial" panose="020B0604020202020204" pitchFamily="34" charset="0"/>
              <a:buChar char="•"/>
            </a:pPr>
            <a:r>
              <a:rPr lang="en-GB" sz="1400" dirty="0"/>
              <a:t>The Internet Watch Foundation (IWF) and the National Crime Agency (NCA) have seen an increase in online offenders exploiting openly available images of children to create realistic sexualised content.</a:t>
            </a:r>
          </a:p>
          <a:p>
            <a:pPr marL="285750" indent="-285750">
              <a:buFont typeface="Arial" panose="020B0604020202020204" pitchFamily="34" charset="0"/>
              <a:buChar char="•"/>
            </a:pPr>
            <a:r>
              <a:rPr lang="en-GB" sz="1400" dirty="0"/>
              <a:t>Analysts found 3,440 AI-generated videos of child sexual abuse in 2025, compared to just 13 in 2024, and the NCA have increasingly seen offenders exploiting AI technologies to target children in new ways.</a:t>
            </a:r>
          </a:p>
          <a:p>
            <a:pPr marL="285750" indent="-285750">
              <a:buFont typeface="Arial" panose="020B0604020202020204" pitchFamily="34" charset="0"/>
              <a:buChar char="•"/>
            </a:pPr>
            <a:r>
              <a:rPr lang="en-GB" sz="1400" dirty="0"/>
              <a:t>AI child sexual abuse material is illegal and causes real harm, even where an image has been artificially created or manipulated it contributes to the abuse and exploitation of children and can have a devastating impact.</a:t>
            </a:r>
          </a:p>
          <a:p>
            <a:pPr marL="285750" indent="-285750">
              <a:buFont typeface="Arial" panose="020B0604020202020204" pitchFamily="34" charset="0"/>
              <a:buChar char="•"/>
            </a:pPr>
            <a:endParaRPr lang="en-GB" sz="1400" dirty="0"/>
          </a:p>
        </p:txBody>
      </p:sp>
      <p:sp>
        <p:nvSpPr>
          <p:cNvPr id="4" name="Slide Number Placeholder 3"/>
          <p:cNvSpPr>
            <a:spLocks noGrp="1"/>
          </p:cNvSpPr>
          <p:nvPr>
            <p:ph type="sldNum" sz="quarter" idx="5"/>
          </p:nvPr>
        </p:nvSpPr>
        <p:spPr/>
        <p:txBody>
          <a:bodyPr/>
          <a:lstStyle/>
          <a:p>
            <a:fld id="{5985D112-682F-4487-9187-E5AF34266267}" type="slidenum">
              <a:rPr lang="en-GB" smtClean="0"/>
              <a:t>28</a:t>
            </a:fld>
            <a:endParaRPr lang="en-GB" dirty="0"/>
          </a:p>
        </p:txBody>
      </p:sp>
    </p:spTree>
    <p:extLst>
      <p:ext uri="{BB962C8B-B14F-4D97-AF65-F5344CB8AC3E}">
        <p14:creationId xmlns:p14="http://schemas.microsoft.com/office/powerpoint/2010/main" val="305156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17CD7-02A5-CAE5-34DC-998CAD1C45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C7F82C-90CF-FBE1-7197-3AA238C208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DFB923-4B9F-D685-9D6F-DB2F7619E91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i="0" u="none" strike="noStrike" dirty="0">
                <a:solidFill>
                  <a:srgbClr val="1D9BF0"/>
                </a:solidFill>
                <a:effectLst/>
                <a:latin typeface="TwitterChirp"/>
              </a:rPr>
              <a:t>TELL</a:t>
            </a:r>
            <a:r>
              <a:rPr lang="en-GB" sz="1400" b="0" i="0" u="none" strike="noStrike" dirty="0">
                <a:solidFill>
                  <a:srgbClr val="1D9BF0"/>
                </a:solidFill>
                <a:effectLst/>
                <a:latin typeface="TwitterChirp"/>
              </a:rPr>
              <a:t> - Hearing about this as a parent or carer can feel alarming, but you are not alone. It’s important to know that there are steps you can take, many of which you may already be doing, to help better protect your child. This guide from the Internet Watch Foundation (IWF) and the National Crime Agency (NCA) is here to support you. It will help you to understand more about how AI can be misused, why it matters and what steps you can take to feel confident and help keep your child safer online.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b="0" i="0" u="none" strike="noStrike" dirty="0">
              <a:solidFill>
                <a:srgbClr val="1D9BF0"/>
              </a:solidFill>
              <a:effectLst/>
              <a:latin typeface="TwitterChirp"/>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i="0" u="none" strike="noStrike" dirty="0">
                <a:solidFill>
                  <a:srgbClr val="1D9BF0"/>
                </a:solidFill>
                <a:effectLst/>
                <a:latin typeface="TwitterChirp"/>
              </a:rPr>
              <a:t>SHOW</a:t>
            </a:r>
            <a:r>
              <a:rPr lang="en-GB" sz="1400" b="0" i="0" u="none" strike="noStrike" dirty="0">
                <a:solidFill>
                  <a:srgbClr val="1D9BF0"/>
                </a:solidFill>
                <a:effectLst/>
                <a:latin typeface="TwitterChirp"/>
              </a:rPr>
              <a:t>: Take them through some of the key points from this guide on how to protect their child’s photos and start informed conversations: </a:t>
            </a:r>
            <a:r>
              <a:rPr lang="en-GB" sz="1400" dirty="0">
                <a:hlinkClick r:id="rId3"/>
              </a:rPr>
              <a:t>https://www.iwf.org.uk/resources/ai-child-abuse-imagery-parent-guide/</a:t>
            </a:r>
            <a:r>
              <a:rPr lang="en-GB" sz="1400" dirty="0"/>
              <a:t> </a:t>
            </a:r>
            <a:endParaRPr lang="en-GB" sz="2800" dirty="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p>
        </p:txBody>
      </p:sp>
      <p:sp>
        <p:nvSpPr>
          <p:cNvPr id="4" name="Slide Number Placeholder 3">
            <a:extLst>
              <a:ext uri="{FF2B5EF4-FFF2-40B4-BE49-F238E27FC236}">
                <a16:creationId xmlns:a16="http://schemas.microsoft.com/office/drawing/2014/main" id="{2FD5D192-7EA3-1F75-9965-903873C7061E}"/>
              </a:ext>
            </a:extLst>
          </p:cNvPr>
          <p:cNvSpPr>
            <a:spLocks noGrp="1"/>
          </p:cNvSpPr>
          <p:nvPr>
            <p:ph type="sldNum" sz="quarter" idx="5"/>
          </p:nvPr>
        </p:nvSpPr>
        <p:spPr/>
        <p:txBody>
          <a:bodyPr/>
          <a:lstStyle/>
          <a:p>
            <a:fld id="{5985D112-682F-4487-9187-E5AF34266267}" type="slidenum">
              <a:rPr lang="en-GB" smtClean="0"/>
              <a:t>29</a:t>
            </a:fld>
            <a:endParaRPr lang="en-GB" dirty="0"/>
          </a:p>
        </p:txBody>
      </p:sp>
    </p:spTree>
    <p:extLst>
      <p:ext uri="{BB962C8B-B14F-4D97-AF65-F5344CB8AC3E}">
        <p14:creationId xmlns:p14="http://schemas.microsoft.com/office/powerpoint/2010/main" val="41999439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086E9-8555-AEEE-976F-3609440D94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97112B-35E8-2B6E-03DA-DB61136E19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A618CA-1826-355C-734A-5F163DBCB1BD}"/>
              </a:ext>
            </a:extLst>
          </p:cNvPr>
          <p:cNvSpPr>
            <a:spLocks noGrp="1"/>
          </p:cNvSpPr>
          <p:nvPr>
            <p:ph type="body" idx="1"/>
          </p:nvPr>
        </p:nvSpPr>
        <p:spPr/>
        <p:txBody>
          <a:bodyPr/>
          <a:lstStyle/>
          <a:p>
            <a:pPr marL="0" indent="0">
              <a:buNone/>
            </a:pPr>
            <a:r>
              <a:rPr lang="en-GB" sz="1400" b="1" dirty="0"/>
              <a:t>TELL</a:t>
            </a:r>
            <a:r>
              <a:rPr lang="en-GB" sz="1400" dirty="0"/>
              <a:t> - Nearly all parents say they usually carry out some form of supervision of their children’s online activity</a:t>
            </a:r>
          </a:p>
          <a:p>
            <a:pPr marL="285750" indent="-285750">
              <a:buFont typeface="Arial" panose="020B0604020202020204" pitchFamily="34" charset="0"/>
              <a:buChar char="•"/>
            </a:pPr>
            <a:r>
              <a:rPr lang="en-GB" sz="1400" dirty="0"/>
              <a:t>Almost eight in ten (78%) parents say they use methods of </a:t>
            </a:r>
            <a:r>
              <a:rPr lang="en-GB" sz="1400" b="1" dirty="0"/>
              <a:t>ongoing supervision </a:t>
            </a:r>
            <a:r>
              <a:rPr lang="en-GB" sz="1400" dirty="0"/>
              <a:t>such as checking their child’s history or asking them to show what they’ve been doing online </a:t>
            </a:r>
          </a:p>
          <a:p>
            <a:pPr marL="285750" indent="-285750">
              <a:buFont typeface="Arial" panose="020B0604020202020204" pitchFamily="34" charset="0"/>
              <a:buChar char="•"/>
            </a:pPr>
            <a:r>
              <a:rPr lang="en-GB" sz="1400" dirty="0"/>
              <a:t>(77%) describe using device management tools such as implementing parental controls and screen-time limits on certain app</a:t>
            </a:r>
          </a:p>
          <a:p>
            <a:pPr marL="285750" indent="-285750">
              <a:buFont typeface="Arial" panose="020B0604020202020204" pitchFamily="34" charset="0"/>
              <a:buChar char="•"/>
            </a:pPr>
            <a:r>
              <a:rPr lang="en-GB" sz="1400" dirty="0"/>
              <a:t>In comparison, </a:t>
            </a:r>
            <a:r>
              <a:rPr lang="en-GB" sz="1400" b="1" dirty="0"/>
              <a:t>real-time supervision </a:t>
            </a:r>
            <a:r>
              <a:rPr lang="en-GB" sz="1400" dirty="0"/>
              <a:t>(e.g. sitting with the child, being nearby and checking their device) is less commonly reported by parents (46%). This form of supervision is more common among parents with young children than those with older children (49% among 8-12s compared to 34% among 13-17s).s</a:t>
            </a:r>
          </a:p>
          <a:p>
            <a:pPr marL="285750" indent="-285750">
              <a:buFont typeface="Arial" panose="020B0604020202020204" pitchFamily="34" charset="0"/>
              <a:buChar char="•"/>
            </a:pPr>
            <a:r>
              <a:rPr lang="en-GB" sz="1400" dirty="0"/>
              <a:t>Across all its forms, supervision is much higher among parents of 8-12s (98%) than 13-17s (83%). Parents of 13-17s are less likely to do most forms of supervision, although they are more likely than all parents to discuss with their child what they have been doing (37% vs 28%) and to follow their social media account (26% vs 16% for all parents)</a:t>
            </a:r>
          </a:p>
        </p:txBody>
      </p:sp>
      <p:sp>
        <p:nvSpPr>
          <p:cNvPr id="4" name="Slide Number Placeholder 3">
            <a:extLst>
              <a:ext uri="{FF2B5EF4-FFF2-40B4-BE49-F238E27FC236}">
                <a16:creationId xmlns:a16="http://schemas.microsoft.com/office/drawing/2014/main" id="{1960F88E-C707-10EA-974A-FE39C1D9E166}"/>
              </a:ext>
            </a:extLst>
          </p:cNvPr>
          <p:cNvSpPr>
            <a:spLocks noGrp="1"/>
          </p:cNvSpPr>
          <p:nvPr>
            <p:ph type="sldNum" sz="quarter" idx="5"/>
          </p:nvPr>
        </p:nvSpPr>
        <p:spPr/>
        <p:txBody>
          <a:bodyPr/>
          <a:lstStyle/>
          <a:p>
            <a:fld id="{5985D112-682F-4487-9187-E5AF34266267}" type="slidenum">
              <a:rPr lang="en-GB" smtClean="0"/>
              <a:t>30</a:t>
            </a:fld>
            <a:endParaRPr lang="en-GB" dirty="0"/>
          </a:p>
        </p:txBody>
      </p:sp>
    </p:spTree>
    <p:extLst>
      <p:ext uri="{BB962C8B-B14F-4D97-AF65-F5344CB8AC3E}">
        <p14:creationId xmlns:p14="http://schemas.microsoft.com/office/powerpoint/2010/main" val="2056471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t>TELL</a:t>
            </a:r>
            <a:r>
              <a:rPr lang="en-GB" sz="1400" dirty="0"/>
              <a:t> – it is important that these controls are set up on </a:t>
            </a:r>
            <a:r>
              <a:rPr lang="en-GB" sz="1400" u="sng" dirty="0"/>
              <a:t>BOTH</a:t>
            </a:r>
            <a:r>
              <a:rPr lang="en-GB" sz="1400" dirty="0"/>
              <a:t> the </a:t>
            </a:r>
            <a:r>
              <a:rPr lang="en-GB" sz="1400" b="1" dirty="0"/>
              <a:t>broadband connection </a:t>
            </a:r>
            <a:r>
              <a:rPr lang="en-GB" sz="1400" u="sng" dirty="0">
                <a:solidFill>
                  <a:srgbClr val="FF0000"/>
                </a:solidFill>
              </a:rPr>
              <a:t>AND</a:t>
            </a:r>
            <a:r>
              <a:rPr lang="en-GB" sz="1400" dirty="0"/>
              <a:t> </a:t>
            </a:r>
            <a:r>
              <a:rPr lang="en-GB" sz="1400" b="1" dirty="0"/>
              <a:t>each individual device</a:t>
            </a:r>
          </a:p>
          <a:p>
            <a:endParaRPr lang="en-GB" sz="1400" dirty="0"/>
          </a:p>
          <a:p>
            <a:r>
              <a:rPr lang="en-GB" sz="1400" dirty="0"/>
              <a:t>About seven in ten (73%) parents of all 3-17-year-olds use at least one type of technical tool or control to manage their child’s access to online content; parents of 8-11-year-olds are more likely than those of older children to use at least one of these tools (84% vs 70% of parents of 12-15s and 54% of parents of 16-17s respectively). The most commonly-used technical tool used, across all parents of 3-17s, were parental controls built into the device by the manufacturer, e.g. Windows, Apple, Xbox, PlayStation etc. (32%).</a:t>
            </a:r>
            <a:endParaRPr lang="en-GB" sz="14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5985D112-682F-4487-9187-E5AF34266267}" type="slidenum">
              <a:rPr lang="en-GB" smtClean="0"/>
              <a:t>31</a:t>
            </a:fld>
            <a:endParaRPr lang="en-GB" dirty="0"/>
          </a:p>
        </p:txBody>
      </p:sp>
    </p:spTree>
    <p:extLst>
      <p:ext uri="{BB962C8B-B14F-4D97-AF65-F5344CB8AC3E}">
        <p14:creationId xmlns:p14="http://schemas.microsoft.com/office/powerpoint/2010/main" val="20253632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t>There is a high awareness </a:t>
            </a:r>
            <a:r>
              <a:rPr lang="en-GB" sz="1400" dirty="0"/>
              <a:t>of technical control tools among parents, </a:t>
            </a:r>
            <a:r>
              <a:rPr lang="en-GB" sz="1400" u="sng" dirty="0"/>
              <a:t>BUT</a:t>
            </a:r>
            <a:r>
              <a:rPr lang="en-GB" sz="1400" dirty="0"/>
              <a:t>  </a:t>
            </a:r>
            <a:r>
              <a:rPr lang="en-GB" sz="1400" b="1" dirty="0"/>
              <a:t>many are choosing not to use them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t>ASK – </a:t>
            </a:r>
            <a:r>
              <a:rPr lang="en-GB" sz="1400" b="0" dirty="0"/>
              <a:t>Why do you think this is the case?</a:t>
            </a:r>
            <a:endParaRPr lang="en-GB" sz="1400" b="1" i="0" kern="1200" dirty="0">
              <a:solidFill>
                <a:schemeClr val="tx1"/>
              </a:solidFill>
              <a:effectLst/>
              <a:latin typeface="+mn-lt"/>
              <a:ea typeface="+mn-ea"/>
              <a:cs typeface="+mn-cs"/>
            </a:endParaRPr>
          </a:p>
          <a:p>
            <a:endParaRPr lang="en-GB" sz="1400" b="1" i="0" kern="1200" dirty="0">
              <a:solidFill>
                <a:schemeClr val="tx1"/>
              </a:solidFill>
              <a:effectLst/>
              <a:latin typeface="+mn-lt"/>
              <a:ea typeface="+mn-ea"/>
              <a:cs typeface="+mn-cs"/>
            </a:endParaRPr>
          </a:p>
          <a:p>
            <a:r>
              <a:rPr lang="en-GB" sz="1400" b="1" i="0" kern="1200" dirty="0">
                <a:solidFill>
                  <a:schemeClr val="tx1"/>
                </a:solidFill>
                <a:effectLst/>
                <a:latin typeface="+mn-lt"/>
                <a:ea typeface="+mn-ea"/>
                <a:cs typeface="+mn-cs"/>
              </a:rPr>
              <a:t>TELL</a:t>
            </a:r>
            <a:r>
              <a:rPr lang="en-GB" sz="1400" b="0" i="0" kern="1200" dirty="0">
                <a:solidFill>
                  <a:schemeClr val="tx1"/>
                </a:solidFill>
                <a:effectLst/>
                <a:latin typeface="+mn-lt"/>
                <a:ea typeface="+mn-ea"/>
                <a:cs typeface="+mn-cs"/>
              </a:rPr>
              <a:t> – it’s not as complicated or scary as you think. Let’s look at some top tips and resources to support you.</a:t>
            </a:r>
          </a:p>
          <a:p>
            <a:endParaRPr lang="en-GB" sz="1400" b="0" i="0" kern="1200" dirty="0">
              <a:solidFill>
                <a:schemeClr val="tx1"/>
              </a:solidFill>
              <a:effectLst/>
              <a:latin typeface="+mn-lt"/>
              <a:ea typeface="+mn-ea"/>
              <a:cs typeface="+mn-cs"/>
            </a:endParaRPr>
          </a:p>
          <a:p>
            <a:pPr marL="457200" indent="-457200">
              <a:buFont typeface="Arial" panose="020B0604020202020204" pitchFamily="34" charset="0"/>
              <a:buChar char="•"/>
            </a:pPr>
            <a:r>
              <a:rPr lang="en-GB" sz="1400" dirty="0"/>
              <a:t>Last year parents of younger children are more likely than those with older children to use at least one type of technical tool or control to manage their child’s access to online content, with 83% of parents of 3-12s using at least one of these tools compared to 62% of parents of 13-17s. </a:t>
            </a:r>
          </a:p>
          <a:p>
            <a:pPr marL="457200" indent="-457200">
              <a:buFont typeface="Arial" panose="020B0604020202020204" pitchFamily="34" charset="0"/>
              <a:buChar char="•"/>
            </a:pPr>
            <a:r>
              <a:rPr lang="en-GB" sz="1400" dirty="0"/>
              <a:t>Among all parents, the most frequently-used technical tool or control, out of the options presented to them, continues to be parental controls built into the device by manufacturers (such as Windows, Apple, Xbox, PlayStation etc.). </a:t>
            </a:r>
          </a:p>
          <a:p>
            <a:pPr marL="457200" indent="-457200">
              <a:buFont typeface="Arial" panose="020B0604020202020204" pitchFamily="34" charset="0"/>
              <a:buChar char="•"/>
            </a:pPr>
            <a:r>
              <a:rPr lang="en-GB" sz="1400" dirty="0"/>
              <a:t>Parents of 6-7s in particular are more likely to use this type of control</a:t>
            </a:r>
          </a:p>
          <a:p>
            <a:pPr marL="457200" indent="-457200">
              <a:buFont typeface="Arial" panose="020B0604020202020204" pitchFamily="34" charset="0"/>
              <a:buChar char="•"/>
            </a:pPr>
            <a:r>
              <a:rPr lang="en-GB" sz="1400" dirty="0"/>
              <a:t>Parents of 8-9- year-olds are more likely to use apps installed on their child’s phone to monitor app usage. Last year, 22% of these parents used such apps</a:t>
            </a:r>
            <a:endParaRPr lang="en-GB" sz="14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5985D112-682F-4487-9187-E5AF34266267}" type="slidenum">
              <a:rPr lang="en-GB" smtClean="0"/>
              <a:t>32</a:t>
            </a:fld>
            <a:endParaRPr lang="en-GB" dirty="0"/>
          </a:p>
        </p:txBody>
      </p:sp>
    </p:spTree>
    <p:extLst>
      <p:ext uri="{BB962C8B-B14F-4D97-AF65-F5344CB8AC3E}">
        <p14:creationId xmlns:p14="http://schemas.microsoft.com/office/powerpoint/2010/main" val="15155938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i="0" kern="1200" dirty="0">
                <a:solidFill>
                  <a:schemeClr val="tx1"/>
                </a:solidFill>
                <a:effectLst/>
                <a:latin typeface="+mn-lt"/>
                <a:ea typeface="+mn-ea"/>
                <a:cs typeface="+mn-cs"/>
              </a:rPr>
              <a:t>TELL</a:t>
            </a:r>
            <a:r>
              <a:rPr lang="en-GB" sz="1400" b="0" i="0" kern="1200" dirty="0">
                <a:solidFill>
                  <a:schemeClr val="tx1"/>
                </a:solidFill>
                <a:effectLst/>
                <a:latin typeface="+mn-lt"/>
                <a:ea typeface="+mn-ea"/>
                <a:cs typeface="+mn-cs"/>
              </a:rPr>
              <a:t> – They can use this great page to find out how to set up controls on any smartphone, broadband, social media site/app and games console</a:t>
            </a:r>
          </a:p>
          <a:p>
            <a:endParaRPr lang="en-GB" sz="1400" b="0" i="0" kern="1200" dirty="0">
              <a:solidFill>
                <a:schemeClr val="tx1"/>
              </a:solidFill>
              <a:effectLst/>
              <a:latin typeface="+mn-lt"/>
              <a:ea typeface="+mn-ea"/>
              <a:cs typeface="+mn-cs"/>
            </a:endParaRPr>
          </a:p>
          <a:p>
            <a:r>
              <a:rPr lang="en-GB" sz="1400" b="1" i="0" kern="1200" dirty="0">
                <a:solidFill>
                  <a:schemeClr val="tx1"/>
                </a:solidFill>
                <a:effectLst/>
                <a:latin typeface="+mn-lt"/>
                <a:ea typeface="+mn-ea"/>
                <a:cs typeface="+mn-cs"/>
              </a:rPr>
              <a:t>REMIND</a:t>
            </a:r>
            <a:r>
              <a:rPr lang="en-GB" sz="1400" b="0" i="0" kern="1200" dirty="0">
                <a:solidFill>
                  <a:schemeClr val="tx1"/>
                </a:solidFill>
                <a:effectLst/>
                <a:latin typeface="+mn-lt"/>
                <a:ea typeface="+mn-ea"/>
                <a:cs typeface="+mn-cs"/>
              </a:rPr>
              <a:t> - They need to set up parental controls on each of these individually</a:t>
            </a:r>
          </a:p>
        </p:txBody>
      </p:sp>
      <p:sp>
        <p:nvSpPr>
          <p:cNvPr id="4" name="Slide Number Placeholder 3"/>
          <p:cNvSpPr>
            <a:spLocks noGrp="1"/>
          </p:cNvSpPr>
          <p:nvPr>
            <p:ph type="sldNum" sz="quarter" idx="5"/>
          </p:nvPr>
        </p:nvSpPr>
        <p:spPr/>
        <p:txBody>
          <a:bodyPr/>
          <a:lstStyle/>
          <a:p>
            <a:fld id="{5985D112-682F-4487-9187-E5AF34266267}" type="slidenum">
              <a:rPr lang="en-GB" smtClean="0"/>
              <a:t>33</a:t>
            </a:fld>
            <a:endParaRPr lang="en-GB" dirty="0"/>
          </a:p>
        </p:txBody>
      </p:sp>
    </p:spTree>
    <p:extLst>
      <p:ext uri="{BB962C8B-B14F-4D97-AF65-F5344CB8AC3E}">
        <p14:creationId xmlns:p14="http://schemas.microsoft.com/office/powerpoint/2010/main" val="933775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sz="1400" b="1" i="0" dirty="0">
                <a:solidFill>
                  <a:srgbClr val="3B3A39"/>
                </a:solidFill>
                <a:effectLst/>
                <a:latin typeface="+mn-lt"/>
              </a:rPr>
              <a:t>EXPLAIN</a:t>
            </a:r>
            <a:r>
              <a:rPr lang="en-GB" sz="1400" b="0" i="0" dirty="0">
                <a:solidFill>
                  <a:srgbClr val="3B3A39"/>
                </a:solidFill>
                <a:effectLst/>
                <a:latin typeface="+mn-lt"/>
              </a:rPr>
              <a:t> - As well as setting controls on your broadband, device, apps, games etc, </a:t>
            </a:r>
            <a:r>
              <a:rPr lang="en-GB" sz="1400" b="1" i="0" dirty="0">
                <a:solidFill>
                  <a:srgbClr val="3B3A39"/>
                </a:solidFill>
                <a:effectLst/>
                <a:latin typeface="+mn-lt"/>
              </a:rPr>
              <a:t>Parental Control Apps </a:t>
            </a:r>
            <a:r>
              <a:rPr lang="en-GB" sz="1400" b="0" i="0" dirty="0">
                <a:solidFill>
                  <a:srgbClr val="3B3A39"/>
                </a:solidFill>
                <a:effectLst/>
                <a:latin typeface="+mn-lt"/>
              </a:rPr>
              <a:t>like </a:t>
            </a:r>
            <a:r>
              <a:rPr lang="en-GB" sz="1400" b="0" i="0" u="none" strike="noStrike" dirty="0">
                <a:solidFill>
                  <a:srgbClr val="FF3365"/>
                </a:solidFill>
                <a:effectLst/>
                <a:latin typeface="+mn-lt"/>
                <a:hlinkClick r:id="rId3"/>
              </a:rPr>
              <a:t>Google Family Link</a:t>
            </a:r>
            <a:r>
              <a:rPr lang="en-GB" sz="1400" b="0" i="0" dirty="0">
                <a:solidFill>
                  <a:srgbClr val="3B3A39"/>
                </a:solidFill>
                <a:effectLst/>
                <a:latin typeface="+mn-lt"/>
              </a:rPr>
              <a:t>, </a:t>
            </a:r>
            <a:r>
              <a:rPr lang="en-GB" sz="1400" b="0" i="0" u="none" strike="noStrike" dirty="0">
                <a:solidFill>
                  <a:srgbClr val="FF3365"/>
                </a:solidFill>
                <a:effectLst/>
                <a:latin typeface="+mn-lt"/>
                <a:hlinkClick r:id="rId4"/>
              </a:rPr>
              <a:t>Screen Time</a:t>
            </a:r>
            <a:r>
              <a:rPr lang="en-GB" sz="1400" b="0" i="0" dirty="0">
                <a:solidFill>
                  <a:srgbClr val="3B3A39"/>
                </a:solidFill>
                <a:effectLst/>
                <a:latin typeface="+mn-lt"/>
              </a:rPr>
              <a:t> and </a:t>
            </a:r>
            <a:r>
              <a:rPr lang="en-GB" sz="1400" b="0" i="0" u="none" strike="noStrike" dirty="0">
                <a:solidFill>
                  <a:srgbClr val="FF3365"/>
                </a:solidFill>
                <a:effectLst/>
                <a:latin typeface="+mn-lt"/>
                <a:hlinkClick r:id="rId5"/>
              </a:rPr>
              <a:t>Microsoft Family</a:t>
            </a:r>
            <a:r>
              <a:rPr lang="en-GB" sz="1400" b="0" i="0" dirty="0">
                <a:solidFill>
                  <a:srgbClr val="3B3A39"/>
                </a:solidFill>
                <a:effectLst/>
                <a:latin typeface="+mn-lt"/>
              </a:rPr>
              <a:t> can further enhance safety by letting you set limits across devices, apps and platforms without needing to access these spaces separately. You can manage screen time, app access, inappropriate content restrictions and more.</a:t>
            </a:r>
            <a:endParaRPr lang="en-GB" sz="1400" b="0" i="0" dirty="0">
              <a:solidFill>
                <a:srgbClr val="1D1D1F"/>
              </a:solidFill>
              <a:effectLst/>
              <a:latin typeface="+mn-lt"/>
            </a:endParaRPr>
          </a:p>
          <a:p>
            <a:pPr marL="171450" indent="-171450">
              <a:buFont typeface="Arial" panose="020B0604020202020204" pitchFamily="34" charset="0"/>
              <a:buChar char="•"/>
            </a:pPr>
            <a:r>
              <a:rPr lang="en-GB" sz="1400" b="0" i="0" dirty="0">
                <a:solidFill>
                  <a:srgbClr val="1D1D1F"/>
                </a:solidFill>
                <a:effectLst/>
                <a:latin typeface="+mn-lt"/>
              </a:rPr>
              <a:t>Screen Time shows you how much time you spend on apps, websites and more. You can also set limits and restrictions for what you want to manage – on your own device or a child's device.</a:t>
            </a:r>
            <a:endParaRPr lang="en-GB" sz="1400" b="0" i="0" kern="1200" dirty="0">
              <a:solidFill>
                <a:schemeClr val="tx1"/>
              </a:solidFill>
              <a:effectLst/>
              <a:latin typeface="+mn-lt"/>
              <a:ea typeface="+mn-ea"/>
              <a:cs typeface="+mn-cs"/>
            </a:endParaRPr>
          </a:p>
          <a:p>
            <a:pPr marL="171450" indent="-171450">
              <a:buFont typeface="Arial" panose="020B0604020202020204" pitchFamily="34" charset="0"/>
              <a:buChar char="•"/>
            </a:pPr>
            <a:r>
              <a:rPr lang="en-GB" sz="1400" b="0" i="0" kern="1200" dirty="0">
                <a:solidFill>
                  <a:schemeClr val="tx1"/>
                </a:solidFill>
                <a:effectLst/>
                <a:latin typeface="+mn-lt"/>
                <a:ea typeface="+mn-ea"/>
                <a:cs typeface="+mn-cs"/>
              </a:rPr>
              <a:t>Family link can run on Android devices, e.g. Samsung… Parents can access and manage their child’s account and settings, and delete it if necessary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b="0" i="0" dirty="0">
              <a:solidFill>
                <a:srgbClr val="3B3A39"/>
              </a:solidFill>
              <a:effectLst/>
              <a:latin typeface="+mn-lt"/>
            </a:endParaRPr>
          </a:p>
          <a:p>
            <a:pPr marL="0" indent="0">
              <a:buFont typeface="Arial" panose="020B0604020202020204" pitchFamily="34" charset="0"/>
              <a:buNone/>
            </a:pPr>
            <a:r>
              <a:rPr lang="en-GB" sz="1400" b="1" i="0" kern="1200" dirty="0">
                <a:solidFill>
                  <a:schemeClr val="tx1"/>
                </a:solidFill>
                <a:effectLst/>
                <a:latin typeface="+mn-lt"/>
                <a:ea typeface="+mn-ea"/>
                <a:cs typeface="+mn-cs"/>
              </a:rPr>
              <a:t>TIP </a:t>
            </a:r>
            <a:r>
              <a:rPr lang="en-GB" sz="1400" b="0" i="0" kern="1200" dirty="0">
                <a:solidFill>
                  <a:schemeClr val="tx1"/>
                </a:solidFill>
                <a:effectLst/>
                <a:latin typeface="+mn-lt"/>
                <a:ea typeface="+mn-ea"/>
                <a:cs typeface="+mn-cs"/>
              </a:rPr>
              <a:t>– Why not run a </a:t>
            </a:r>
            <a:r>
              <a:rPr lang="en-GB" sz="1400" b="0" i="0" dirty="0">
                <a:solidFill>
                  <a:srgbClr val="3B3A39"/>
                </a:solidFill>
                <a:effectLst/>
                <a:latin typeface="+mn-lt"/>
              </a:rPr>
              <a:t>‘Bring your device and we’ll show you….’ pupil-led workshop to help parents with this at school?</a:t>
            </a:r>
            <a:endParaRPr lang="en-GB" sz="1400" b="0" i="0" kern="1200" dirty="0">
              <a:solidFill>
                <a:schemeClr val="tx1"/>
              </a:solidFill>
              <a:effectLst/>
              <a:latin typeface="+mn-lt"/>
              <a:ea typeface="+mn-ea"/>
              <a:cs typeface="+mn-cs"/>
            </a:endParaRPr>
          </a:p>
          <a:p>
            <a:pPr marL="171450" indent="-171450">
              <a:buFont typeface="Arial" panose="020B0604020202020204" pitchFamily="34" charset="0"/>
              <a:buChar char="•"/>
            </a:pPr>
            <a:endParaRPr lang="en-GB" sz="14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5985D112-682F-4487-9187-E5AF34266267}" type="slidenum">
              <a:rPr lang="en-GB" smtClean="0"/>
              <a:t>34</a:t>
            </a:fld>
            <a:endParaRPr lang="en-GB" dirty="0"/>
          </a:p>
        </p:txBody>
      </p:sp>
    </p:spTree>
    <p:extLst>
      <p:ext uri="{BB962C8B-B14F-4D97-AF65-F5344CB8AC3E}">
        <p14:creationId xmlns:p14="http://schemas.microsoft.com/office/powerpoint/2010/main" val="33276502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dirty="0"/>
              <a:t>Many children, even those without their own devices, will see content on siblings/family members/friends devices that may upset, confuse or worry them. So it is critical that every parent builds the right relationship with their child to talk about online safety.</a:t>
            </a:r>
          </a:p>
        </p:txBody>
      </p:sp>
      <p:sp>
        <p:nvSpPr>
          <p:cNvPr id="4" name="Slide Number Placeholder 3"/>
          <p:cNvSpPr>
            <a:spLocks noGrp="1"/>
          </p:cNvSpPr>
          <p:nvPr>
            <p:ph type="sldNum" sz="quarter" idx="5"/>
          </p:nvPr>
        </p:nvSpPr>
        <p:spPr/>
        <p:txBody>
          <a:bodyPr/>
          <a:lstStyle/>
          <a:p>
            <a:fld id="{EF89B59B-2120-461D-8222-CE3302E55416}" type="slidenum">
              <a:rPr lang="en-GB" smtClean="0"/>
              <a:t>35</a:t>
            </a:fld>
            <a:endParaRPr lang="en-GB" dirty="0"/>
          </a:p>
        </p:txBody>
      </p:sp>
    </p:spTree>
    <p:extLst>
      <p:ext uri="{BB962C8B-B14F-4D97-AF65-F5344CB8AC3E}">
        <p14:creationId xmlns:p14="http://schemas.microsoft.com/office/powerpoint/2010/main" val="14864900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GB" dirty="0"/>
          </a:p>
        </p:txBody>
      </p:sp>
      <p:sp>
        <p:nvSpPr>
          <p:cNvPr id="4" name="Slide Number Placeholder 3"/>
          <p:cNvSpPr>
            <a:spLocks noGrp="1"/>
          </p:cNvSpPr>
          <p:nvPr>
            <p:ph type="sldNum" sz="quarter" idx="5"/>
          </p:nvPr>
        </p:nvSpPr>
        <p:spPr/>
        <p:txBody>
          <a:bodyPr/>
          <a:lstStyle/>
          <a:p>
            <a:fld id="{5985D112-682F-4487-9187-E5AF34266267}" type="slidenum">
              <a:rPr lang="en-GB" smtClean="0"/>
              <a:t>36</a:t>
            </a:fld>
            <a:endParaRPr lang="en-GB" dirty="0"/>
          </a:p>
        </p:txBody>
      </p:sp>
    </p:spTree>
    <p:extLst>
      <p:ext uri="{BB962C8B-B14F-4D97-AF65-F5344CB8AC3E}">
        <p14:creationId xmlns:p14="http://schemas.microsoft.com/office/powerpoint/2010/main" val="99989394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TELL: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Overall, around a third (32%) of parents agree that they find it hard to control their child’s screen time. This increases as children get older, rising to four in ten (41%) parents of 13-15s and half (49%) of parents of 16-17s.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In general, children are less likely than their parents to say that their screen time is too high. For example, under four in ten (37%) 8-17s say they think they spend too much time on screens, compared with over half (55%) of parents of children the same age.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1" dirty="0"/>
              <a:t>We can be focused on the amount of minutes spent on devices, but actually the concern often relates to what they spend their time doing online and with whom.</a:t>
            </a:r>
          </a:p>
        </p:txBody>
      </p:sp>
      <p:sp>
        <p:nvSpPr>
          <p:cNvPr id="4" name="Slide Number Placeholder 3"/>
          <p:cNvSpPr>
            <a:spLocks noGrp="1"/>
          </p:cNvSpPr>
          <p:nvPr>
            <p:ph type="sldNum" sz="quarter" idx="5"/>
          </p:nvPr>
        </p:nvSpPr>
        <p:spPr/>
        <p:txBody>
          <a:bodyPr/>
          <a:lstStyle/>
          <a:p>
            <a:fld id="{5985D112-682F-4487-9187-E5AF34266267}" type="slidenum">
              <a:rPr lang="en-GB" smtClean="0"/>
              <a:t>37</a:t>
            </a:fld>
            <a:endParaRPr lang="en-GB" dirty="0"/>
          </a:p>
        </p:txBody>
      </p:sp>
    </p:spTree>
    <p:extLst>
      <p:ext uri="{BB962C8B-B14F-4D97-AF65-F5344CB8AC3E}">
        <p14:creationId xmlns:p14="http://schemas.microsoft.com/office/powerpoint/2010/main" val="323678214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986B8E-4AD7-DF0E-CBA8-9B448CAD44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DE9E0C-2A68-404F-D7C9-3C77FCCD2B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3FE66F-7721-9D08-89B0-0E8672F20E7F}"/>
              </a:ext>
            </a:extLst>
          </p:cNvPr>
          <p:cNvSpPr>
            <a:spLocks noGrp="1"/>
          </p:cNvSpPr>
          <p:nvPr>
            <p:ph type="body" idx="1"/>
          </p:nvPr>
        </p:nvSpPr>
        <p:spPr/>
        <p:txBody>
          <a:bodyPr/>
          <a:lstStyle/>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en-GB" sz="1400" dirty="0"/>
              <a:t>reward-based features (e.g. daily challenges)</a:t>
            </a:r>
            <a:endParaRPr lang="en-GB" sz="1400"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TELL: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Children and their parents shared examples of platform design features that were influencing children’s time spent across gaming, social media and video sharing platforms.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The research analysis identified four key categories of persuasive design features which make it more difficult for the children to manage their time on online platforms: </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en-GB" sz="1400" dirty="0"/>
              <a:t>social influence (e.g. real-time visibility of friends)</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en-GB" sz="1400" dirty="0"/>
              <a:t>impulse activating (e.g. live in-game events), </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en-GB" sz="1400" dirty="0"/>
              <a:t>dissociative (e.g. auto-play) </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endParaRPr lang="en-GB" sz="1400"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EXPLAIN: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dirty="0"/>
              <a:t>Two-thirds of 13-17s have taken active steps to manage their own time online. this includes things such as </a:t>
            </a:r>
            <a:r>
              <a:rPr lang="en-GB" sz="1400" b="1" dirty="0"/>
              <a:t>disabling notifications on devices </a:t>
            </a:r>
            <a:r>
              <a:rPr lang="en-GB" sz="1400" dirty="0"/>
              <a:t>or </a:t>
            </a:r>
            <a:r>
              <a:rPr lang="en-GB" sz="1400" b="1" dirty="0"/>
              <a:t>using ‘do not disturb’ settings</a:t>
            </a:r>
            <a:r>
              <a:rPr lang="en-GB" sz="1400" dirty="0"/>
              <a:t> (29%), </a:t>
            </a:r>
            <a:r>
              <a:rPr lang="en-GB" sz="1400" b="1" dirty="0"/>
              <a:t>setting time aside for themselves </a:t>
            </a:r>
            <a:r>
              <a:rPr lang="en-GB" sz="1400" dirty="0"/>
              <a:t>when they are not online (28%), </a:t>
            </a:r>
            <a:r>
              <a:rPr lang="en-GB" sz="1400" b="1" dirty="0"/>
              <a:t>taking a deliberate break from social media apps </a:t>
            </a:r>
            <a:r>
              <a:rPr lang="en-GB" sz="1400" dirty="0"/>
              <a:t>(21%) and </a:t>
            </a:r>
            <a:r>
              <a:rPr lang="en-GB" sz="1400" b="1" dirty="0"/>
              <a:t>not taking devices to bed </a:t>
            </a:r>
            <a:r>
              <a:rPr lang="en-GB" sz="1400" dirty="0"/>
              <a:t>(21%).</a:t>
            </a:r>
            <a:endParaRPr lang="en-GB" sz="2800" b="0" dirty="0"/>
          </a:p>
        </p:txBody>
      </p:sp>
      <p:sp>
        <p:nvSpPr>
          <p:cNvPr id="4" name="Slide Number Placeholder 3">
            <a:extLst>
              <a:ext uri="{FF2B5EF4-FFF2-40B4-BE49-F238E27FC236}">
                <a16:creationId xmlns:a16="http://schemas.microsoft.com/office/drawing/2014/main" id="{BFA1B1F1-EA12-8CEE-83D1-CDCB539061F8}"/>
              </a:ext>
            </a:extLst>
          </p:cNvPr>
          <p:cNvSpPr>
            <a:spLocks noGrp="1"/>
          </p:cNvSpPr>
          <p:nvPr>
            <p:ph type="sldNum" sz="quarter" idx="5"/>
          </p:nvPr>
        </p:nvSpPr>
        <p:spPr/>
        <p:txBody>
          <a:bodyPr/>
          <a:lstStyle/>
          <a:p>
            <a:fld id="{5985D112-682F-4487-9187-E5AF34266267}" type="slidenum">
              <a:rPr lang="en-GB" smtClean="0"/>
              <a:t>38</a:t>
            </a:fld>
            <a:endParaRPr lang="en-GB" dirty="0"/>
          </a:p>
        </p:txBody>
      </p:sp>
    </p:spTree>
    <p:extLst>
      <p:ext uri="{BB962C8B-B14F-4D97-AF65-F5344CB8AC3E}">
        <p14:creationId xmlns:p14="http://schemas.microsoft.com/office/powerpoint/2010/main" val="19664905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latin typeface="+mn-lt"/>
              </a:rPr>
              <a:t>SHARE </a:t>
            </a:r>
            <a:r>
              <a:rPr lang="en-GB" sz="1400" dirty="0">
                <a:latin typeface="+mn-lt"/>
              </a:rPr>
              <a:t>- </a:t>
            </a:r>
            <a:r>
              <a:rPr lang="en-GB" sz="1400" b="1" i="0" dirty="0">
                <a:solidFill>
                  <a:srgbClr val="3C4245"/>
                </a:solidFill>
                <a:effectLst/>
                <a:latin typeface="+mn-lt"/>
              </a:rPr>
              <a:t>World Health Organization (WHO) recommendations </a:t>
            </a:r>
            <a:r>
              <a:rPr lang="en-GB" sz="1400" b="0" i="0" dirty="0">
                <a:solidFill>
                  <a:srgbClr val="3C4245"/>
                </a:solidFill>
                <a:effectLst/>
                <a:latin typeface="+mn-lt"/>
              </a:rPr>
              <a:t>and research: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0" dirty="0">
                <a:solidFill>
                  <a:srgbClr val="3C4245"/>
                </a:solidFill>
                <a:effectLst/>
                <a:latin typeface="+mn-lt"/>
              </a:rPr>
              <a:t>Infants (1 – 2 years) are recommended no screentime, whilst for 2 – 4-year-olds sedentary screen time should be no more than 1 hour; less is better.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0" dirty="0">
                <a:solidFill>
                  <a:srgbClr val="3C4245"/>
                </a:solidFill>
                <a:effectLst/>
                <a:latin typeface="+mn-lt"/>
              </a:rPr>
              <a:t>When sedentary, engaging in reading and storytelling with a caregiver is encouraged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0" dirty="0">
                <a:solidFill>
                  <a:srgbClr val="3C4245"/>
                </a:solidFill>
                <a:effectLst/>
                <a:latin typeface="+mn-lt"/>
              </a:rPr>
              <a:t>Improving physical activity, reducing sedentary screen time and ensuring quality sleep in young children will improve their physical, mental health and wellbeing, and help prevent childhood obesity and associated diseases later in life.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b="0" i="0" dirty="0">
              <a:solidFill>
                <a:srgbClr val="3C4245"/>
              </a:solidFill>
              <a:effectLst/>
              <a:latin typeface="+mn-l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latin typeface="+mn-lt"/>
              </a:rPr>
              <a:t>TELL </a:t>
            </a:r>
            <a:r>
              <a:rPr lang="en-GB" sz="1400" dirty="0">
                <a:latin typeface="+mn-lt"/>
              </a:rPr>
              <a:t>– It’s not necessarily how long they are online but what and when they are doing that counts - take them through the </a:t>
            </a:r>
            <a:r>
              <a:rPr lang="en-GB" sz="1400" b="1" dirty="0">
                <a:latin typeface="+mn-lt"/>
              </a:rPr>
              <a:t>UK Chief Medical Officer’s advice poster above for examples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b="1" dirty="0">
              <a:latin typeface="+mn-l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latin typeface="+mn-lt"/>
              </a:rPr>
              <a:t>EXPLAIN</a:t>
            </a:r>
            <a:r>
              <a:rPr lang="en-GB" sz="1400" dirty="0">
                <a:latin typeface="+mn-lt"/>
              </a:rPr>
              <a:t> – the </a:t>
            </a:r>
            <a:r>
              <a:rPr lang="en-GB" sz="1400" b="1" dirty="0">
                <a:latin typeface="+mn-lt"/>
              </a:rPr>
              <a:t>Digital 5 A day </a:t>
            </a:r>
            <a:r>
              <a:rPr lang="en-GB" sz="1400" dirty="0">
                <a:latin typeface="+mn-lt"/>
              </a:rPr>
              <a:t>gives children and parents easy to follow practical steps to achieve a healthy well balanced digital diet, by encouraging them to reach of the targets in the pie chart – share some examples with them https://www.childrenscommissioner.gov.uk/digital/5-a-day/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dirty="0"/>
          </a:p>
        </p:txBody>
      </p:sp>
      <p:sp>
        <p:nvSpPr>
          <p:cNvPr id="4" name="Slide Number Placeholder 3"/>
          <p:cNvSpPr>
            <a:spLocks noGrp="1"/>
          </p:cNvSpPr>
          <p:nvPr>
            <p:ph type="sldNum" sz="quarter" idx="5"/>
          </p:nvPr>
        </p:nvSpPr>
        <p:spPr/>
        <p:txBody>
          <a:bodyPr/>
          <a:lstStyle/>
          <a:p>
            <a:fld id="{5985D112-682F-4487-9187-E5AF34266267}" type="slidenum">
              <a:rPr lang="en-GB" smtClean="0"/>
              <a:t>39</a:t>
            </a:fld>
            <a:endParaRPr lang="en-GB" dirty="0"/>
          </a:p>
        </p:txBody>
      </p:sp>
    </p:spTree>
    <p:extLst>
      <p:ext uri="{BB962C8B-B14F-4D97-AF65-F5344CB8AC3E}">
        <p14:creationId xmlns:p14="http://schemas.microsoft.com/office/powerpoint/2010/main" val="407460880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45ADF2-4CD1-3C92-7E27-82A6200294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F0C62A-F1E8-626A-77C1-F9C0C178C7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DEC3A4-B943-99D1-F845-68C56B4A115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TELL </a:t>
            </a:r>
            <a:r>
              <a:rPr lang="en-GB" sz="1400" dirty="0">
                <a:latin typeface="+mn-lt"/>
              </a:rPr>
              <a:t>– </a:t>
            </a:r>
            <a:r>
              <a:rPr lang="en-GB" sz="1400" b="0" i="0" dirty="0">
                <a:solidFill>
                  <a:srgbClr val="212121"/>
                </a:solidFill>
                <a:effectLst/>
                <a:latin typeface="+mn-lt"/>
              </a:rPr>
              <a:t>Today’s adolescent typically spends eight hours a day online, and must grapple with complex developmental changes, from a changing sense of identity,  to understanding concepts such as purpose, and social norms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b="1" i="0" dirty="0">
              <a:solidFill>
                <a:srgbClr val="212121"/>
              </a:solidFill>
              <a:effectLst/>
              <a:latin typeface="+mn-l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i="0" dirty="0">
                <a:solidFill>
                  <a:srgbClr val="212121"/>
                </a:solidFill>
                <a:effectLst/>
                <a:latin typeface="+mn-lt"/>
              </a:rPr>
              <a:t>SHARE: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0" dirty="0">
                <a:solidFill>
                  <a:srgbClr val="212121"/>
                </a:solidFill>
                <a:effectLst/>
                <a:latin typeface="+mn-lt"/>
              </a:rPr>
              <a:t>Parenting tip Sheets for insights and research to help support adolescents’ well-being and healthy relationships with digital media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0" dirty="0">
                <a:solidFill>
                  <a:srgbClr val="212121"/>
                </a:solidFill>
                <a:effectLst/>
                <a:latin typeface="+mn-lt"/>
              </a:rPr>
              <a:t>If their child is in the Early Years, take a look at the government's guidance on what good screentime looks like</a:t>
            </a:r>
          </a:p>
        </p:txBody>
      </p:sp>
      <p:sp>
        <p:nvSpPr>
          <p:cNvPr id="4" name="Slide Number Placeholder 3">
            <a:extLst>
              <a:ext uri="{FF2B5EF4-FFF2-40B4-BE49-F238E27FC236}">
                <a16:creationId xmlns:a16="http://schemas.microsoft.com/office/drawing/2014/main" id="{612AA532-3D84-1E19-551A-295575781EE0}"/>
              </a:ext>
            </a:extLst>
          </p:cNvPr>
          <p:cNvSpPr>
            <a:spLocks noGrp="1"/>
          </p:cNvSpPr>
          <p:nvPr>
            <p:ph type="sldNum" sz="quarter" idx="5"/>
          </p:nvPr>
        </p:nvSpPr>
        <p:spPr/>
        <p:txBody>
          <a:bodyPr/>
          <a:lstStyle/>
          <a:p>
            <a:fld id="{5985D112-682F-4487-9187-E5AF34266267}" type="slidenum">
              <a:rPr lang="en-GB" smtClean="0"/>
              <a:t>40</a:t>
            </a:fld>
            <a:endParaRPr lang="en-GB" dirty="0"/>
          </a:p>
        </p:txBody>
      </p:sp>
    </p:spTree>
    <p:extLst>
      <p:ext uri="{BB962C8B-B14F-4D97-AF65-F5344CB8AC3E}">
        <p14:creationId xmlns:p14="http://schemas.microsoft.com/office/powerpoint/2010/main" val="149836353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dirty="0"/>
              <a:t>Of the third of online 8-17s who think their screentime is too high, just over half (52%) also think their parents’ screentime is too high, compared with the 15% who do not think their parents screentime is too high, and a quarter (26%) who are not sure.</a:t>
            </a:r>
            <a:endParaRPr lang="en-GB" sz="1400"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REMIND</a:t>
            </a:r>
            <a:r>
              <a:rPr lang="en-GB" sz="1400" dirty="0"/>
              <a:t> – it’s important to model good behaviour when it comes to device use, as children will follow our example. The same goes for ‘sharenting’</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dirty="0"/>
          </a:p>
        </p:txBody>
      </p:sp>
      <p:sp>
        <p:nvSpPr>
          <p:cNvPr id="4" name="Slide Number Placeholder 3"/>
          <p:cNvSpPr>
            <a:spLocks noGrp="1"/>
          </p:cNvSpPr>
          <p:nvPr>
            <p:ph type="sldNum" sz="quarter" idx="5"/>
          </p:nvPr>
        </p:nvSpPr>
        <p:spPr/>
        <p:txBody>
          <a:bodyPr/>
          <a:lstStyle/>
          <a:p>
            <a:fld id="{5985D112-682F-4487-9187-E5AF34266267}" type="slidenum">
              <a:rPr lang="en-GB" smtClean="0"/>
              <a:t>41</a:t>
            </a:fld>
            <a:endParaRPr lang="en-GB" dirty="0"/>
          </a:p>
        </p:txBody>
      </p:sp>
    </p:spTree>
    <p:extLst>
      <p:ext uri="{BB962C8B-B14F-4D97-AF65-F5344CB8AC3E}">
        <p14:creationId xmlns:p14="http://schemas.microsoft.com/office/powerpoint/2010/main" val="414155604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400" b="1" dirty="0"/>
              <a:t>PLAY VIDEO </a:t>
            </a:r>
            <a:r>
              <a:rPr lang="en-GB" sz="1400" dirty="0"/>
              <a:t>– ‘</a:t>
            </a:r>
            <a:r>
              <a:rPr lang="en-GB" sz="1400" b="1" i="0" dirty="0">
                <a:solidFill>
                  <a:srgbClr val="0F0F0F"/>
                </a:solidFill>
                <a:effectLst/>
                <a:highlight>
                  <a:srgbClr val="FFFFFF"/>
                </a:highlight>
                <a:latin typeface="Roboto" panose="02000000000000000000" pitchFamily="2" charset="0"/>
              </a:rPr>
              <a:t>Life Online - What Grownups Just Don't Get!’</a:t>
            </a:r>
          </a:p>
          <a:p>
            <a:pPr algn="l"/>
            <a:r>
              <a:rPr lang="en-GB" sz="1400" b="0" i="0" dirty="0">
                <a:solidFill>
                  <a:srgbClr val="131313"/>
                </a:solidFill>
                <a:effectLst/>
                <a:latin typeface="Roboto" panose="02000000000000000000" pitchFamily="2" charset="0"/>
              </a:rPr>
              <a:t>This video is part of our playlist on what children and young people actually think about some of the top topics and hot potatoes of the day in 2024. You can discuss key points from this to facilitate conversations to break down barriers to keeping children safe online.</a:t>
            </a:r>
            <a:endParaRPr lang="en-GB" sz="1400" b="1" i="0" dirty="0">
              <a:solidFill>
                <a:srgbClr val="0F0F0F"/>
              </a:solidFill>
              <a:effectLst/>
              <a:highlight>
                <a:srgbClr val="FFFFFF"/>
              </a:highligh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dirty="0"/>
              <a:t>https://youtu.be/Lde52EtjljQ?si=QZSHL0Gn31LRCO1T </a:t>
            </a:r>
          </a:p>
        </p:txBody>
      </p:sp>
      <p:sp>
        <p:nvSpPr>
          <p:cNvPr id="4" name="Slide Number Placeholder 3"/>
          <p:cNvSpPr>
            <a:spLocks noGrp="1"/>
          </p:cNvSpPr>
          <p:nvPr>
            <p:ph type="sldNum" sz="quarter" idx="5"/>
          </p:nvPr>
        </p:nvSpPr>
        <p:spPr/>
        <p:txBody>
          <a:bodyPr/>
          <a:lstStyle/>
          <a:p>
            <a:fld id="{5985D112-682F-4487-9187-E5AF34266267}" type="slidenum">
              <a:rPr lang="en-GB" smtClean="0"/>
              <a:t>42</a:t>
            </a:fld>
            <a:endParaRPr lang="en-GB" dirty="0"/>
          </a:p>
        </p:txBody>
      </p:sp>
    </p:spTree>
    <p:extLst>
      <p:ext uri="{BB962C8B-B14F-4D97-AF65-F5344CB8AC3E}">
        <p14:creationId xmlns:p14="http://schemas.microsoft.com/office/powerpoint/2010/main" val="417969471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78FCB-EBE5-0B5E-A276-88C0E34523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64154F-59BB-57C3-1D5F-4E920B7E53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131F22-95BD-1805-9C34-F8666009AEB5}"/>
              </a:ext>
            </a:extLst>
          </p:cNvPr>
          <p:cNvSpPr>
            <a:spLocks noGrp="1"/>
          </p:cNvSpPr>
          <p:nvPr>
            <p:ph type="body" idx="1"/>
          </p:nvPr>
        </p:nvSpPr>
        <p:spPr/>
        <p:txBody>
          <a:bodyPr/>
          <a:lstStyle/>
          <a:p>
            <a:pPr algn="l"/>
            <a:endParaRPr lang="en-GB" sz="2800" b="0" i="0" baseline="0" dirty="0">
              <a:solidFill>
                <a:srgbClr val="333333"/>
              </a:solidFill>
              <a:effectLst/>
              <a:latin typeface="Aptos" panose="020B0004020202020204" pitchFamily="34" charset="0"/>
              <a:ea typeface="ADLaM Display" panose="02010000000000000000" pitchFamily="2" charset="0"/>
              <a:cs typeface="ADLaM Display" panose="02010000000000000000" pitchFamily="2" charset="0"/>
            </a:endParaRPr>
          </a:p>
        </p:txBody>
      </p:sp>
      <p:sp>
        <p:nvSpPr>
          <p:cNvPr id="4" name="Slide Number Placeholder 3">
            <a:extLst>
              <a:ext uri="{FF2B5EF4-FFF2-40B4-BE49-F238E27FC236}">
                <a16:creationId xmlns:a16="http://schemas.microsoft.com/office/drawing/2014/main" id="{6A75FAEA-0107-5947-6EAC-2457A92823E5}"/>
              </a:ext>
            </a:extLst>
          </p:cNvPr>
          <p:cNvSpPr>
            <a:spLocks noGrp="1"/>
          </p:cNvSpPr>
          <p:nvPr>
            <p:ph type="sldNum" sz="quarter" idx="5"/>
          </p:nvPr>
        </p:nvSpPr>
        <p:spPr/>
        <p:txBody>
          <a:bodyPr/>
          <a:lstStyle/>
          <a:p>
            <a:fld id="{5985D112-682F-4487-9187-E5AF34266267}" type="slidenum">
              <a:rPr lang="en-GB" smtClean="0"/>
              <a:t>43</a:t>
            </a:fld>
            <a:endParaRPr lang="en-GB" dirty="0"/>
          </a:p>
        </p:txBody>
      </p:sp>
    </p:spTree>
    <p:extLst>
      <p:ext uri="{BB962C8B-B14F-4D97-AF65-F5344CB8AC3E}">
        <p14:creationId xmlns:p14="http://schemas.microsoft.com/office/powerpoint/2010/main" val="144737596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C050D-605E-3444-2017-0D3E8BB7DD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E4BBF7-AC51-5D46-5F62-9C664BCE0B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1F9B75-CF44-87C8-5459-A9E40991AE2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TELL: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YouTube (not including YouTube Kids) was the most selected site/app among all age groups (including 66% of 8-14s and 70% of 15-17s). WhatsApp (58% of 8-14s and 68% of 15-17s) and TikTok</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dirty="0"/>
              <a:t>(55% of 8-14s and 69% of 15-17s), came next.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While for 15-17s, other social media sites/apps followed this (including Snapchat, Instagram, Facebook, and Facebook Messenger), the next most popular site/app for 8-14s was Roblox (51% vs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dirty="0"/>
              <a:t>26% for 15-17s).</a:t>
            </a:r>
            <a:endParaRPr lang="en-GB" sz="1400"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REMIND</a:t>
            </a:r>
            <a:r>
              <a:rPr lang="en-GB" sz="1400" dirty="0"/>
              <a:t> – </a:t>
            </a:r>
            <a:r>
              <a:rPr lang="en-GB" sz="1400" b="1" dirty="0"/>
              <a:t>your children need to be 13+ to use these platforms </a:t>
            </a:r>
            <a:r>
              <a:rPr lang="en-GB" sz="1400" b="0" dirty="0"/>
              <a:t>(See slide 39) </a:t>
            </a:r>
          </a:p>
        </p:txBody>
      </p:sp>
      <p:sp>
        <p:nvSpPr>
          <p:cNvPr id="4" name="Slide Number Placeholder 3">
            <a:extLst>
              <a:ext uri="{FF2B5EF4-FFF2-40B4-BE49-F238E27FC236}">
                <a16:creationId xmlns:a16="http://schemas.microsoft.com/office/drawing/2014/main" id="{884503B1-7950-7BE2-C068-937590218CCC}"/>
              </a:ext>
            </a:extLst>
          </p:cNvPr>
          <p:cNvSpPr>
            <a:spLocks noGrp="1"/>
          </p:cNvSpPr>
          <p:nvPr>
            <p:ph type="sldNum" sz="quarter" idx="5"/>
          </p:nvPr>
        </p:nvSpPr>
        <p:spPr/>
        <p:txBody>
          <a:bodyPr/>
          <a:lstStyle/>
          <a:p>
            <a:fld id="{5985D112-682F-4487-9187-E5AF34266267}" type="slidenum">
              <a:rPr lang="en-GB" smtClean="0"/>
              <a:t>44</a:t>
            </a:fld>
            <a:endParaRPr lang="en-GB" dirty="0"/>
          </a:p>
        </p:txBody>
      </p:sp>
    </p:spTree>
    <p:extLst>
      <p:ext uri="{BB962C8B-B14F-4D97-AF65-F5344CB8AC3E}">
        <p14:creationId xmlns:p14="http://schemas.microsoft.com/office/powerpoint/2010/main" val="370242205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TELL: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mn-lt"/>
              </a:rPr>
              <a:t>Boys are much more likely than girls to select gaming as one of their top three free time activities (60% vs 24%), as well as sports (34% vs 12%).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mn-lt"/>
              </a:rPr>
              <a:t>Girls are more likely than boys to select activities such as being with family (30% vs 23%), playing or listening to music, radio or podcasts (24% vs 15%) and browsing social media (20% vs 16%).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mn-lt"/>
              </a:rPr>
              <a:t>Younger children are more likely than older children to select gaming, being with family, being creative in person, reading comics or books and dance.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mn-lt"/>
              </a:rPr>
              <a:t>Older children are more likely to select chatting with friends on calls or video games, playing or listening to music, radio or podcasts, and browsing social media.</a:t>
            </a:r>
          </a:p>
        </p:txBody>
      </p:sp>
      <p:sp>
        <p:nvSpPr>
          <p:cNvPr id="4" name="Slide Number Placeholder 3"/>
          <p:cNvSpPr>
            <a:spLocks noGrp="1"/>
          </p:cNvSpPr>
          <p:nvPr>
            <p:ph type="sldNum" sz="quarter" idx="5"/>
          </p:nvPr>
        </p:nvSpPr>
        <p:spPr/>
        <p:txBody>
          <a:bodyPr/>
          <a:lstStyle/>
          <a:p>
            <a:fld id="{5985D112-682F-4487-9187-E5AF34266267}" type="slidenum">
              <a:rPr lang="en-GB" smtClean="0"/>
              <a:t>45</a:t>
            </a:fld>
            <a:endParaRPr lang="en-GB" dirty="0"/>
          </a:p>
        </p:txBody>
      </p:sp>
    </p:spTree>
    <p:extLst>
      <p:ext uri="{BB962C8B-B14F-4D97-AF65-F5344CB8AC3E}">
        <p14:creationId xmlns:p14="http://schemas.microsoft.com/office/powerpoint/2010/main" val="403644227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60A82C-33B8-44DA-4EB0-5A4510F825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F3458E-7BB0-43B6-1860-67B519A32D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350098-362F-7AF7-EF98-D86456BA6B3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TELL</a:t>
            </a:r>
            <a:r>
              <a:rPr lang="en-GB" sz="1400" dirty="0"/>
              <a:t> - Motivations for using these types of app vary, but a key reason is the desire to connect with peers. Seven in ten (68%) 8-17-year-olds who use social media and/ or messaging sites or apps told us that using these types of sites or apps helped them feel closer to their friends, either all or most of the time.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EXPLAIN</a:t>
            </a:r>
            <a:r>
              <a:rPr lang="en-GB" sz="1400" dirty="0"/>
              <a:t> -</a:t>
            </a:r>
            <a:r>
              <a:rPr lang="en-GB" sz="2800" dirty="0"/>
              <a:t> </a:t>
            </a:r>
            <a:r>
              <a:rPr lang="en-GB" sz="1400" dirty="0"/>
              <a:t>‘Active’ activities on websites/apps become more common as children get older: more than a third (36%) of all 13-17s say they </a:t>
            </a:r>
            <a:r>
              <a:rPr lang="en-GB" sz="1400" b="1" dirty="0"/>
              <a:t>upload videos</a:t>
            </a:r>
            <a:r>
              <a:rPr lang="en-GB" sz="1400" dirty="0"/>
              <a:t>, compared to around two in ten 8-12s (22%) and 15% of 3-7s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dirty="0"/>
          </a:p>
        </p:txBody>
      </p:sp>
      <p:sp>
        <p:nvSpPr>
          <p:cNvPr id="4" name="Slide Number Placeholder 3">
            <a:extLst>
              <a:ext uri="{FF2B5EF4-FFF2-40B4-BE49-F238E27FC236}">
                <a16:creationId xmlns:a16="http://schemas.microsoft.com/office/drawing/2014/main" id="{5C8E15B1-05A4-9EE3-2371-D9F0D16FFE45}"/>
              </a:ext>
            </a:extLst>
          </p:cNvPr>
          <p:cNvSpPr>
            <a:spLocks noGrp="1"/>
          </p:cNvSpPr>
          <p:nvPr>
            <p:ph type="sldNum" sz="quarter" idx="5"/>
          </p:nvPr>
        </p:nvSpPr>
        <p:spPr/>
        <p:txBody>
          <a:bodyPr/>
          <a:lstStyle/>
          <a:p>
            <a:fld id="{5985D112-682F-4487-9187-E5AF34266267}" type="slidenum">
              <a:rPr lang="en-GB" smtClean="0"/>
              <a:t>46</a:t>
            </a:fld>
            <a:endParaRPr lang="en-GB" dirty="0"/>
          </a:p>
        </p:txBody>
      </p:sp>
    </p:spTree>
    <p:extLst>
      <p:ext uri="{BB962C8B-B14F-4D97-AF65-F5344CB8AC3E}">
        <p14:creationId xmlns:p14="http://schemas.microsoft.com/office/powerpoint/2010/main" val="428103777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6BDFFB-F643-196A-8B50-E9D6692803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FD9432-1D06-C4C0-F83C-2AA41E6D59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035930-5757-0857-CC5C-04178BDFF17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ASK </a:t>
            </a:r>
            <a:r>
              <a:rPr lang="en-GB" sz="1400" dirty="0"/>
              <a:t>– What kinds of risks do you think children could be exposed to? Can you give examples?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SHARE </a:t>
            </a:r>
            <a:r>
              <a:rPr lang="en-GB" sz="1400" dirty="0"/>
              <a:t>– summary of parental concerns on the slide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EXPLAIN</a:t>
            </a:r>
            <a:r>
              <a:rPr lang="en-GB" sz="1400" dirty="0"/>
              <a:t> - Young people can </a:t>
            </a:r>
            <a:r>
              <a:rPr lang="en-GB" sz="1400" b="1" dirty="0"/>
              <a:t>get</a:t>
            </a:r>
            <a:r>
              <a:rPr lang="en-GB" sz="1400" dirty="0"/>
              <a:t> </a:t>
            </a:r>
            <a:r>
              <a:rPr lang="en-GB" sz="1400" b="1" dirty="0"/>
              <a:t>around age restrictions </a:t>
            </a:r>
            <a:r>
              <a:rPr lang="en-GB" sz="1400" dirty="0"/>
              <a:t>on apps and websites, increasing the risk of them coming to harm online. </a:t>
            </a:r>
            <a:r>
              <a:rPr lang="en-GB" sz="1400" b="1" dirty="0"/>
              <a:t>Addictive algorithms </a:t>
            </a:r>
            <a:r>
              <a:rPr lang="en-GB" sz="1400" b="1" i="0" dirty="0">
                <a:effectLst/>
                <a:latin typeface="Mark Pro"/>
              </a:rPr>
              <a:t>can make it harder to take a break </a:t>
            </a:r>
            <a:r>
              <a:rPr lang="en-GB" sz="1400" i="0" dirty="0">
                <a:effectLst/>
                <a:latin typeface="Mark Pro"/>
              </a:rPr>
              <a:t>and maintain a healthy balance between time on and offline. </a:t>
            </a:r>
            <a:r>
              <a:rPr lang="en-GB" sz="1400" dirty="0"/>
              <a:t>Algorithms can also </a:t>
            </a:r>
            <a:r>
              <a:rPr lang="en-GB" sz="1400" b="1" dirty="0"/>
              <a:t>target content </a:t>
            </a:r>
            <a:r>
              <a:rPr lang="en-GB" sz="1400" dirty="0"/>
              <a:t>similar to what you’ve already selected/liked/shared. This can prevent them from finding new ideas and perspectives, create </a:t>
            </a:r>
            <a:r>
              <a:rPr lang="en-GB" sz="1400" b="1" dirty="0"/>
              <a:t>misinformation </a:t>
            </a:r>
            <a:r>
              <a:rPr lang="en-GB" sz="1400" dirty="0"/>
              <a:t>and </a:t>
            </a:r>
            <a:r>
              <a:rPr lang="en-GB" sz="1400" b="1" dirty="0"/>
              <a:t> reinforce stereotypes</a:t>
            </a:r>
            <a:endParaRPr lang="en-GB" sz="1400" i="0" dirty="0">
              <a:effectLst/>
              <a:latin typeface="Mark Pro"/>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i="0" dirty="0">
                <a:effectLst/>
                <a:latin typeface="Mark Pro"/>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dirty="0"/>
          </a:p>
        </p:txBody>
      </p:sp>
      <p:sp>
        <p:nvSpPr>
          <p:cNvPr id="4" name="Slide Number Placeholder 3">
            <a:extLst>
              <a:ext uri="{FF2B5EF4-FFF2-40B4-BE49-F238E27FC236}">
                <a16:creationId xmlns:a16="http://schemas.microsoft.com/office/drawing/2014/main" id="{12BF29F7-7F69-B9F6-C361-02D0DA50CD92}"/>
              </a:ext>
            </a:extLst>
          </p:cNvPr>
          <p:cNvSpPr>
            <a:spLocks noGrp="1"/>
          </p:cNvSpPr>
          <p:nvPr>
            <p:ph type="sldNum" sz="quarter" idx="5"/>
          </p:nvPr>
        </p:nvSpPr>
        <p:spPr/>
        <p:txBody>
          <a:bodyPr/>
          <a:lstStyle/>
          <a:p>
            <a:fld id="{5985D112-682F-4487-9187-E5AF34266267}" type="slidenum">
              <a:rPr lang="en-GB" smtClean="0"/>
              <a:t>47</a:t>
            </a:fld>
            <a:endParaRPr lang="en-GB" dirty="0"/>
          </a:p>
        </p:txBody>
      </p:sp>
    </p:spTree>
    <p:extLst>
      <p:ext uri="{BB962C8B-B14F-4D97-AF65-F5344CB8AC3E}">
        <p14:creationId xmlns:p14="http://schemas.microsoft.com/office/powerpoint/2010/main" val="339757481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TELL</a:t>
            </a:r>
            <a:r>
              <a:rPr lang="en-GB" sz="1400" dirty="0"/>
              <a:t> - This demonstrates that at least some children feel the need to present distinct aspects of themselves on social media, depending on the audience.</a:t>
            </a:r>
            <a:endParaRPr kumimoji="0" lang="en-GB" sz="1400" b="0" i="0" u="none" strike="noStrike" kern="1200" cap="none" spc="0" normalizeH="0" baseline="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GB" sz="14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Source: Children and parents: Media use and attitudes report 2025 (no data produced this year)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dirty="0"/>
          </a:p>
        </p:txBody>
      </p:sp>
      <p:sp>
        <p:nvSpPr>
          <p:cNvPr id="4" name="Slide Number Placeholder 3"/>
          <p:cNvSpPr>
            <a:spLocks noGrp="1"/>
          </p:cNvSpPr>
          <p:nvPr>
            <p:ph type="sldNum" sz="quarter" idx="5"/>
          </p:nvPr>
        </p:nvSpPr>
        <p:spPr/>
        <p:txBody>
          <a:bodyPr/>
          <a:lstStyle/>
          <a:p>
            <a:fld id="{5985D112-682F-4487-9187-E5AF34266267}" type="slidenum">
              <a:rPr lang="en-GB" smtClean="0"/>
              <a:t>48</a:t>
            </a:fld>
            <a:endParaRPr lang="en-GB" dirty="0"/>
          </a:p>
        </p:txBody>
      </p:sp>
    </p:spTree>
    <p:extLst>
      <p:ext uri="{BB962C8B-B14F-4D97-AF65-F5344CB8AC3E}">
        <p14:creationId xmlns:p14="http://schemas.microsoft.com/office/powerpoint/2010/main" val="336525903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3B85D7-FA42-3FDE-C57E-9F40E6947B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B138FD-C516-1D75-DD9D-CA1931A59B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B447CD-4341-3ED3-6757-672DA535C79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TELL</a:t>
            </a:r>
            <a:r>
              <a:rPr lang="en-GB" sz="1400" dirty="0"/>
              <a:t> - This behaviour is considered ‘risky’ because they enable the child to conceal their online activity, preventing a parent or appropriate adult to ensure they are keeping safe online.</a:t>
            </a:r>
          </a:p>
        </p:txBody>
      </p:sp>
      <p:sp>
        <p:nvSpPr>
          <p:cNvPr id="4" name="Slide Number Placeholder 3">
            <a:extLst>
              <a:ext uri="{FF2B5EF4-FFF2-40B4-BE49-F238E27FC236}">
                <a16:creationId xmlns:a16="http://schemas.microsoft.com/office/drawing/2014/main" id="{F5695DBF-B24E-56D2-D46D-B447CEE641BF}"/>
              </a:ext>
            </a:extLst>
          </p:cNvPr>
          <p:cNvSpPr>
            <a:spLocks noGrp="1"/>
          </p:cNvSpPr>
          <p:nvPr>
            <p:ph type="sldNum" sz="quarter" idx="5"/>
          </p:nvPr>
        </p:nvSpPr>
        <p:spPr/>
        <p:txBody>
          <a:bodyPr/>
          <a:lstStyle/>
          <a:p>
            <a:fld id="{5985D112-682F-4487-9187-E5AF34266267}" type="slidenum">
              <a:rPr lang="en-GB" smtClean="0"/>
              <a:t>49</a:t>
            </a:fld>
            <a:endParaRPr lang="en-GB" dirty="0"/>
          </a:p>
        </p:txBody>
      </p:sp>
    </p:spTree>
    <p:extLst>
      <p:ext uri="{BB962C8B-B14F-4D97-AF65-F5344CB8AC3E}">
        <p14:creationId xmlns:p14="http://schemas.microsoft.com/office/powerpoint/2010/main" val="84961605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58B718-E749-0454-8778-15463ABBD2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B7E04C-940E-95DE-5E50-17D40D02BB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919078-CB61-5F6A-6C2F-8D7ECAD52DB9}"/>
              </a:ext>
            </a:extLst>
          </p:cNvPr>
          <p:cNvSpPr>
            <a:spLocks noGrp="1"/>
          </p:cNvSpPr>
          <p:nvPr>
            <p:ph type="body" idx="1"/>
          </p:nvPr>
        </p:nvSpPr>
        <p:spPr/>
        <p:txBody>
          <a:bodyPr/>
          <a:lstStyle/>
          <a:p>
            <a:r>
              <a:rPr lang="en-US" sz="1400" b="1" kern="1200" dirty="0">
                <a:latin typeface="+mn-lt"/>
                <a:ea typeface="+mj-ea"/>
                <a:cs typeface="+mj-cs"/>
              </a:rPr>
              <a:t>TELL: </a:t>
            </a:r>
            <a:r>
              <a:rPr lang="en-GB" sz="1400" b="0" i="0" dirty="0">
                <a:solidFill>
                  <a:srgbClr val="3B3A39"/>
                </a:solidFill>
                <a:effectLst/>
                <a:latin typeface="+mn-lt"/>
              </a:rPr>
              <a:t>To use the service in the UK, users must be 13-years-old or older (as of April 2024. The minimum age for WhatsApp used to be 16)</a:t>
            </a:r>
          </a:p>
          <a:p>
            <a:endParaRPr lang="en-GB" sz="1400" b="0" i="0" dirty="0">
              <a:solidFill>
                <a:schemeClr val="tx1"/>
              </a:solidFill>
              <a:effectLst/>
              <a:latin typeface="+mn-l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i="0" dirty="0">
                <a:solidFill>
                  <a:srgbClr val="3B3A39"/>
                </a:solidFill>
                <a:effectLst/>
                <a:latin typeface="+mn-lt"/>
              </a:rPr>
              <a:t>EXPLAIN </a:t>
            </a:r>
            <a:r>
              <a:rPr lang="en-GB" sz="1400" b="0" i="0" dirty="0">
                <a:solidFill>
                  <a:srgbClr val="3B3A39"/>
                </a:solidFill>
                <a:effectLst/>
                <a:latin typeface="+mn-lt"/>
              </a:rPr>
              <a:t>- </a:t>
            </a:r>
            <a:r>
              <a:rPr lang="en-GB" sz="1400" b="1" i="0" dirty="0">
                <a:solidFill>
                  <a:srgbClr val="3B3A39"/>
                </a:solidFill>
                <a:effectLst/>
                <a:latin typeface="+mn-lt"/>
              </a:rPr>
              <a:t>Some in-built features are particularly risky for children: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0" dirty="0">
                <a:solidFill>
                  <a:srgbClr val="3B3A39"/>
                </a:solidFill>
                <a:effectLst/>
                <a:latin typeface="+mn-lt"/>
              </a:rPr>
              <a:t>WhatsApp lets users send messages and content to each other. Up until now, this would be to contacts added to their account, so they would need your phone number. Now however, </a:t>
            </a:r>
            <a:r>
              <a:rPr lang="en-GB" sz="1400" b="1" i="0" dirty="0">
                <a:solidFill>
                  <a:srgbClr val="3B3A39"/>
                </a:solidFill>
                <a:effectLst/>
                <a:latin typeface="+mn-lt"/>
              </a:rPr>
              <a:t>WhatsApp has introduced usernames</a:t>
            </a:r>
            <a:r>
              <a:rPr lang="en-GB" sz="1400" b="0" i="0" dirty="0">
                <a:solidFill>
                  <a:srgbClr val="3B3A39"/>
                </a:solidFill>
                <a:effectLst/>
                <a:latin typeface="+mn-lt"/>
              </a:rPr>
              <a:t>, a unique handle, a bit like an Instagram or Snapchat username, that people can use to message each other instead of a phone number. This is risky because Usernames are easier to share than numbers, and they can still be guessed, leaked, or shared around, exposing them to unwanted contact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1" i="0" dirty="0">
                <a:solidFill>
                  <a:srgbClr val="3B3A39"/>
                </a:solidFill>
                <a:effectLst/>
                <a:latin typeface="+mn-lt"/>
              </a:rPr>
              <a:t>Creating a Channel </a:t>
            </a:r>
            <a:r>
              <a:rPr lang="en-GB" sz="1400" b="0" i="0" dirty="0">
                <a:solidFill>
                  <a:srgbClr val="3B3A39"/>
                </a:solidFill>
                <a:effectLst/>
                <a:latin typeface="+mn-lt"/>
              </a:rPr>
              <a:t>brings a number of risks that are worth mentioning:</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0" dirty="0">
                <a:solidFill>
                  <a:srgbClr val="3B3A39"/>
                </a:solidFill>
                <a:effectLst/>
                <a:latin typeface="+mn-lt"/>
              </a:rPr>
              <a:t>Strangers following the Channel</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0" dirty="0">
                <a:solidFill>
                  <a:srgbClr val="3B3A39"/>
                </a:solidFill>
                <a:effectLst/>
                <a:latin typeface="+mn-lt"/>
              </a:rPr>
              <a:t>A link shared once can move quickly. Followers may not always be who your child expects.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0" dirty="0">
                <a:solidFill>
                  <a:srgbClr val="3B3A39"/>
                </a:solidFill>
                <a:effectLst/>
                <a:latin typeface="+mn-lt"/>
              </a:rPr>
              <a:t>Unwanted attention</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0" dirty="0">
                <a:solidFill>
                  <a:srgbClr val="3B3A39"/>
                </a:solidFill>
                <a:effectLst/>
                <a:latin typeface="+mn-lt"/>
              </a:rPr>
              <a:t>Posting videos or photos can lead to comments outside your child’s control. Even simple emojis can feel negative or hurtful.</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0" dirty="0">
                <a:solidFill>
                  <a:srgbClr val="3B3A39"/>
                </a:solidFill>
                <a:effectLst/>
                <a:latin typeface="+mn-lt"/>
              </a:rPr>
              <a:t>Pressure to perform</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0" dirty="0">
                <a:solidFill>
                  <a:srgbClr val="3B3A39"/>
                </a:solidFill>
                <a:effectLst/>
                <a:latin typeface="+mn-lt"/>
              </a:rPr>
              <a:t>Channels feel like public platforms which can encourage posting more often or in ways that attract attention.</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0" dirty="0">
                <a:solidFill>
                  <a:srgbClr val="3B3A39"/>
                </a:solidFill>
                <a:effectLst/>
                <a:latin typeface="+mn-lt"/>
              </a:rPr>
              <a:t>Digital footprint concerns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0" dirty="0">
                <a:solidFill>
                  <a:srgbClr val="3B3A39"/>
                </a:solidFill>
                <a:effectLst/>
                <a:latin typeface="+mn-lt"/>
              </a:rPr>
              <a:t>Videos posted at a younger age could resurface years later. Many children do not fully understand the long term impact.</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0" dirty="0">
                <a:solidFill>
                  <a:srgbClr val="3B3A39"/>
                </a:solidFill>
                <a:effectLst/>
                <a:latin typeface="+mn-lt"/>
              </a:rPr>
              <a:t>Lack of privacy and safety controls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0" dirty="0">
                <a:solidFill>
                  <a:srgbClr val="3B3A39"/>
                </a:solidFill>
                <a:effectLst/>
                <a:latin typeface="+mn-lt"/>
              </a:rPr>
              <a:t>There is currently no feature inside Channels that allows parents to restrict who sees posts or who follows</a:t>
            </a:r>
          </a:p>
          <a:p>
            <a:pPr marL="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0" i="0" dirty="0">
                <a:solidFill>
                  <a:srgbClr val="3B3A39"/>
                </a:solidFill>
                <a:effectLst/>
                <a:latin typeface="+mn-lt"/>
              </a:rPr>
              <a:t>You can find out more here - https://www.waynedenner.com/whatsapp-channels-what-parents-need-to-know/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b="0" i="0" dirty="0">
              <a:solidFill>
                <a:srgbClr val="3B3A39"/>
              </a:solidFill>
              <a:effectLst/>
              <a:latin typeface="+mn-lt"/>
            </a:endParaRPr>
          </a:p>
        </p:txBody>
      </p:sp>
      <p:sp>
        <p:nvSpPr>
          <p:cNvPr id="4" name="Slide Number Placeholder 3">
            <a:extLst>
              <a:ext uri="{FF2B5EF4-FFF2-40B4-BE49-F238E27FC236}">
                <a16:creationId xmlns:a16="http://schemas.microsoft.com/office/drawing/2014/main" id="{7A071A4D-F5D7-196B-BFD6-BB58CCF099A8}"/>
              </a:ext>
            </a:extLst>
          </p:cNvPr>
          <p:cNvSpPr>
            <a:spLocks noGrp="1"/>
          </p:cNvSpPr>
          <p:nvPr>
            <p:ph type="sldNum" sz="quarter" idx="5"/>
          </p:nvPr>
        </p:nvSpPr>
        <p:spPr/>
        <p:txBody>
          <a:bodyPr/>
          <a:lstStyle/>
          <a:p>
            <a:fld id="{EF89B59B-2120-461D-8222-CE3302E55416}" type="slidenum">
              <a:rPr lang="en-GB" smtClean="0"/>
              <a:t>50</a:t>
            </a:fld>
            <a:endParaRPr lang="en-GB" dirty="0"/>
          </a:p>
        </p:txBody>
      </p:sp>
    </p:spTree>
    <p:extLst>
      <p:ext uri="{BB962C8B-B14F-4D97-AF65-F5344CB8AC3E}">
        <p14:creationId xmlns:p14="http://schemas.microsoft.com/office/powerpoint/2010/main" val="116035469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dirty="0"/>
              <a:t>SHARE</a:t>
            </a:r>
            <a:r>
              <a:rPr lang="en-GB" sz="1400" dirty="0"/>
              <a:t> – 5 top tips from the parent safety guide at https://www.internetmatters.org/resources/whatsapp-safety-a-how-to-guide-for-parents/#whatsapp-safety-tips</a:t>
            </a:r>
          </a:p>
          <a:p>
            <a:endParaRPr lang="en-GB" sz="1400" dirty="0"/>
          </a:p>
          <a:p>
            <a:r>
              <a:rPr lang="en-GB" sz="1400" b="1" dirty="0"/>
              <a:t>EXPLAIN</a:t>
            </a:r>
            <a:r>
              <a:rPr lang="en-GB" sz="1400" dirty="0"/>
              <a:t> – it’s useful to talk with children about etiquette when using group chats e.g.</a:t>
            </a:r>
          </a:p>
          <a:p>
            <a:pPr marL="171450" indent="-171450">
              <a:buFont typeface="Arial" panose="020B0604020202020204" pitchFamily="34" charset="0"/>
              <a:buChar char="•"/>
            </a:pPr>
            <a:r>
              <a:rPr lang="en-GB" sz="1400" dirty="0"/>
              <a:t>how to communicate</a:t>
            </a:r>
          </a:p>
          <a:p>
            <a:pPr marL="171450" indent="-171450">
              <a:buFont typeface="Arial" panose="020B0604020202020204" pitchFamily="34" charset="0"/>
              <a:buChar char="•"/>
            </a:pPr>
            <a:r>
              <a:rPr lang="en-GB" sz="1400" dirty="0"/>
              <a:t>what language to use/not use</a:t>
            </a:r>
          </a:p>
          <a:p>
            <a:pPr marL="171450" indent="-171450">
              <a:buFont typeface="Arial" panose="020B0604020202020204" pitchFamily="34" charset="0"/>
              <a:buChar char="•"/>
            </a:pPr>
            <a:r>
              <a:rPr lang="en-GB" sz="1400" dirty="0"/>
              <a:t>recognition that others may see your messages if copied and shared</a:t>
            </a:r>
          </a:p>
          <a:p>
            <a:pPr marL="171450" indent="-171450">
              <a:buFont typeface="Arial" panose="020B0604020202020204" pitchFamily="34" charset="0"/>
              <a:buChar char="•"/>
            </a:pPr>
            <a:r>
              <a:rPr lang="en-GB" sz="1400" dirty="0"/>
              <a:t>what to do if someone is unkind to them or others etc.</a:t>
            </a:r>
          </a:p>
        </p:txBody>
      </p:sp>
      <p:sp>
        <p:nvSpPr>
          <p:cNvPr id="4" name="Slide Number Placeholder 3"/>
          <p:cNvSpPr>
            <a:spLocks noGrp="1"/>
          </p:cNvSpPr>
          <p:nvPr>
            <p:ph type="sldNum" sz="quarter" idx="5"/>
          </p:nvPr>
        </p:nvSpPr>
        <p:spPr/>
        <p:txBody>
          <a:bodyPr/>
          <a:lstStyle/>
          <a:p>
            <a:fld id="{EF89B59B-2120-461D-8222-CE3302E55416}" type="slidenum">
              <a:rPr lang="en-GB" smtClean="0"/>
              <a:t>51</a:t>
            </a:fld>
            <a:endParaRPr lang="en-GB" dirty="0"/>
          </a:p>
        </p:txBody>
      </p:sp>
    </p:spTree>
    <p:extLst>
      <p:ext uri="{BB962C8B-B14F-4D97-AF65-F5344CB8AC3E}">
        <p14:creationId xmlns:p14="http://schemas.microsoft.com/office/powerpoint/2010/main" val="191601224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REMIND – </a:t>
            </a:r>
            <a:r>
              <a:rPr lang="en-GB" sz="1400" b="0" dirty="0"/>
              <a:t>they don’t need to be experts, but they can empower themselves by finding out about the suitability of the games/apps their child uses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SHOW</a:t>
            </a:r>
            <a:r>
              <a:rPr lang="en-GB" sz="1400" dirty="0"/>
              <a:t> – the Common Sense Media page and pick an app or game to show how easy it is to find a review</a:t>
            </a:r>
          </a:p>
        </p:txBody>
      </p:sp>
      <p:sp>
        <p:nvSpPr>
          <p:cNvPr id="4" name="Slide Number Placeholder 3"/>
          <p:cNvSpPr>
            <a:spLocks noGrp="1"/>
          </p:cNvSpPr>
          <p:nvPr>
            <p:ph type="sldNum" sz="quarter" idx="5"/>
          </p:nvPr>
        </p:nvSpPr>
        <p:spPr/>
        <p:txBody>
          <a:bodyPr/>
          <a:lstStyle/>
          <a:p>
            <a:fld id="{5985D112-682F-4487-9187-E5AF34266267}" type="slidenum">
              <a:rPr lang="en-GB" smtClean="0"/>
              <a:t>52</a:t>
            </a:fld>
            <a:endParaRPr lang="en-GB" dirty="0"/>
          </a:p>
        </p:txBody>
      </p:sp>
    </p:spTree>
    <p:extLst>
      <p:ext uri="{BB962C8B-B14F-4D97-AF65-F5344CB8AC3E}">
        <p14:creationId xmlns:p14="http://schemas.microsoft.com/office/powerpoint/2010/main" val="384424617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D42D8E-34D7-9F5D-DDDE-F7236BB708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14DCCA-81F4-2959-1F18-12511CEF72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2CDA5C-F227-24FF-79D5-F88F8018C9E1}"/>
              </a:ext>
            </a:extLst>
          </p:cNvPr>
          <p:cNvSpPr>
            <a:spLocks noGrp="1"/>
          </p:cNvSpPr>
          <p:nvPr>
            <p:ph type="body" idx="1"/>
          </p:nvPr>
        </p:nvSpPr>
        <p:spPr/>
        <p:txBody>
          <a:bodyPr/>
          <a:lstStyle/>
          <a:p>
            <a:r>
              <a:rPr lang="en-GB" sz="1400" b="1" dirty="0"/>
              <a:t>TELL:</a:t>
            </a:r>
          </a:p>
          <a:p>
            <a:pPr marL="171450" indent="-171450">
              <a:buFont typeface="Arial" panose="020B0604020202020204" pitchFamily="34" charset="0"/>
              <a:buChar char="•"/>
            </a:pPr>
            <a:r>
              <a:rPr lang="en-GB" sz="1400" dirty="0"/>
              <a:t>The most cited concern among parents of 3-17s whose child plays games is the possibility of their child talking to strangers while gaming, either within the game or via the chat function (64%). </a:t>
            </a:r>
          </a:p>
          <a:p>
            <a:pPr marL="171450" indent="-171450">
              <a:buFont typeface="Arial" panose="020B0604020202020204" pitchFamily="34" charset="0"/>
              <a:buChar char="•"/>
            </a:pPr>
            <a:r>
              <a:rPr lang="en-GB" sz="1400" dirty="0"/>
              <a:t>This is followed by concerns about their child being bullied by other players (60%), exposure to inappropriate content in the game such as violence, bad language or disturbing material (59%), and pressure to make in-game purchases (51%). </a:t>
            </a:r>
          </a:p>
          <a:p>
            <a:pPr marL="171450" indent="-171450">
              <a:buFont typeface="Arial" panose="020B0604020202020204" pitchFamily="34" charset="0"/>
              <a:buChar char="•"/>
            </a:pPr>
            <a:r>
              <a:rPr lang="en-GB" sz="1400" dirty="0"/>
              <a:t>Overall, parents of younger children are more likely than parents of teenage children (13-17s) to be concerned about these possibilities</a:t>
            </a:r>
          </a:p>
          <a:p>
            <a:pPr marL="171450" indent="-171450">
              <a:buFont typeface="Arial" panose="020B0604020202020204" pitchFamily="34" charset="0"/>
              <a:buChar char="•"/>
            </a:pPr>
            <a:endParaRPr lang="en-GB" sz="1400" dirty="0"/>
          </a:p>
          <a:p>
            <a:r>
              <a:rPr lang="en-GB" sz="1400" b="1" dirty="0"/>
              <a:t>EXPLAIN:</a:t>
            </a:r>
          </a:p>
          <a:p>
            <a:r>
              <a:rPr lang="en-GB" sz="1400" b="0" i="0" dirty="0">
                <a:solidFill>
                  <a:srgbClr val="000000"/>
                </a:solidFill>
                <a:effectLst/>
                <a:latin typeface="Gilroy"/>
              </a:rPr>
              <a:t>Every gaming platform offers safety settings – learn how to set these up effectively for different devices.</a:t>
            </a:r>
            <a:endParaRPr lang="en-GB" sz="1400" dirty="0"/>
          </a:p>
          <a:p>
            <a:pPr marL="171450" indent="-171450">
              <a:buFont typeface="Arial" panose="020B0604020202020204" pitchFamily="34" charset="0"/>
              <a:buChar char="•"/>
            </a:pPr>
            <a:endParaRPr lang="en-GB" sz="1400" dirty="0"/>
          </a:p>
        </p:txBody>
      </p:sp>
      <p:sp>
        <p:nvSpPr>
          <p:cNvPr id="4" name="Slide Number Placeholder 3">
            <a:extLst>
              <a:ext uri="{FF2B5EF4-FFF2-40B4-BE49-F238E27FC236}">
                <a16:creationId xmlns:a16="http://schemas.microsoft.com/office/drawing/2014/main" id="{FB7FE7D0-633A-52FE-A993-FA30F4741D7C}"/>
              </a:ext>
            </a:extLst>
          </p:cNvPr>
          <p:cNvSpPr>
            <a:spLocks noGrp="1"/>
          </p:cNvSpPr>
          <p:nvPr>
            <p:ph type="sldNum" sz="quarter" idx="5"/>
          </p:nvPr>
        </p:nvSpPr>
        <p:spPr/>
        <p:txBody>
          <a:bodyPr/>
          <a:lstStyle/>
          <a:p>
            <a:fld id="{EF89B59B-2120-461D-8222-CE3302E55416}" type="slidenum">
              <a:rPr lang="en-GB" smtClean="0"/>
              <a:t>53</a:t>
            </a:fld>
            <a:endParaRPr lang="en-GB" dirty="0"/>
          </a:p>
        </p:txBody>
      </p:sp>
    </p:spTree>
    <p:extLst>
      <p:ext uri="{BB962C8B-B14F-4D97-AF65-F5344CB8AC3E}">
        <p14:creationId xmlns:p14="http://schemas.microsoft.com/office/powerpoint/2010/main" val="11533515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dirty="0"/>
              <a:t>TELL:</a:t>
            </a:r>
          </a:p>
          <a:p>
            <a:pPr marL="171450" indent="-171450">
              <a:buFont typeface="Arial" panose="020B0604020202020204" pitchFamily="34" charset="0"/>
              <a:buChar char="•"/>
            </a:pPr>
            <a:r>
              <a:rPr lang="en-GB" sz="1400" b="0" dirty="0"/>
              <a:t>Children often use online gaming as a </a:t>
            </a:r>
            <a:r>
              <a:rPr lang="en-GB" sz="1400" b="1" dirty="0"/>
              <a:t>tool to communicate with their peers</a:t>
            </a:r>
            <a:r>
              <a:rPr lang="en-GB" sz="1400" b="0" dirty="0"/>
              <a:t>, s</a:t>
            </a:r>
            <a:r>
              <a:rPr lang="en-GB" sz="1400" dirty="0"/>
              <a:t>pend time with friends or family members, as well as an opportunity to meet new people. Some of the children emphasised the social aspects of play, including talking and messaging others, as well as the gameplay itself.</a:t>
            </a:r>
          </a:p>
          <a:p>
            <a:pPr marL="171450" indent="-171450">
              <a:buFont typeface="Arial" panose="020B0604020202020204" pitchFamily="34" charset="0"/>
              <a:buChar char="•"/>
            </a:pPr>
            <a:r>
              <a:rPr lang="en-GB" sz="1400" b="0" dirty="0"/>
              <a:t>However,</a:t>
            </a:r>
            <a:r>
              <a:rPr lang="en-GB" sz="900" dirty="0"/>
              <a:t> </a:t>
            </a:r>
            <a:r>
              <a:rPr lang="en-GB" sz="1400" b="1" dirty="0"/>
              <a:t>many also play with people they have only met online</a:t>
            </a:r>
            <a:r>
              <a:rPr lang="en-GB" sz="1400" dirty="0"/>
              <a:t>. Over half (55%) of those who game online say they do this at least sometimes, while one in five (20%) do so all or most of the time. </a:t>
            </a:r>
            <a:r>
              <a:rPr lang="en-GB" sz="1400" b="0" dirty="0"/>
              <a:t>A higher proportion of these children now play shooter games. This may raise concerns about </a:t>
            </a:r>
            <a:r>
              <a:rPr lang="en-GB" sz="1400" b="1" dirty="0"/>
              <a:t>how age appropriate the games favoured by some younger children actually are</a:t>
            </a:r>
            <a:r>
              <a:rPr lang="en-GB" sz="1400" b="0" dirty="0"/>
              <a:t>. </a:t>
            </a:r>
          </a:p>
          <a:p>
            <a:pPr marL="171450" indent="-171450">
              <a:buFont typeface="Arial" panose="020B0604020202020204" pitchFamily="34" charset="0"/>
              <a:buChar char="•"/>
            </a:pPr>
            <a:endParaRPr lang="en-GB" sz="1400" b="0" dirty="0"/>
          </a:p>
          <a:p>
            <a:pPr marL="0" indent="0">
              <a:buFont typeface="Arial" panose="020B0604020202020204" pitchFamily="34" charset="0"/>
              <a:buNone/>
            </a:pPr>
            <a:r>
              <a:rPr lang="en-GB" sz="1400" b="1" dirty="0"/>
              <a:t>EXPLAIN:</a:t>
            </a:r>
          </a:p>
          <a:p>
            <a:pPr marL="171450" indent="-171450">
              <a:buFont typeface="Arial" panose="020B0604020202020204" pitchFamily="34" charset="0"/>
              <a:buChar char="•"/>
            </a:pPr>
            <a:r>
              <a:rPr lang="en-GB" sz="1400" dirty="0"/>
              <a:t>While communication via games is a valuable social tool for many children, it can </a:t>
            </a:r>
            <a:r>
              <a:rPr lang="en-GB" sz="1400" b="1" dirty="0"/>
              <a:t>sometimes leave them vulnerable to unwanted interactions</a:t>
            </a:r>
            <a:r>
              <a:rPr lang="en-GB" sz="1400" dirty="0"/>
              <a:t>. This year (12%) of all children aged 8-17 said someone had been nasty/hurtful to them through an online game </a:t>
            </a:r>
          </a:p>
          <a:p>
            <a:pPr marL="171450" indent="-171450">
              <a:buFont typeface="Arial" panose="020B0604020202020204" pitchFamily="34" charset="0"/>
              <a:buChar char="•"/>
            </a:pPr>
            <a:r>
              <a:rPr lang="en-GB" sz="1400" dirty="0"/>
              <a:t>As well as extremist thinking, </a:t>
            </a:r>
            <a:r>
              <a:rPr lang="en-GB" sz="1400" b="1" dirty="0">
                <a:effectLst/>
              </a:rPr>
              <a:t>gaming chat rooms can provide a route for children &amp; young people to be groomed </a:t>
            </a:r>
            <a:r>
              <a:rPr lang="en-GB" sz="1400" dirty="0"/>
              <a:t>into gambling and child criminal exploitation, as well as becoming victims of financially motivated sexual extortion 'sextortion'. </a:t>
            </a:r>
          </a:p>
        </p:txBody>
      </p:sp>
      <p:sp>
        <p:nvSpPr>
          <p:cNvPr id="4" name="Slide Number Placeholder 3"/>
          <p:cNvSpPr>
            <a:spLocks noGrp="1"/>
          </p:cNvSpPr>
          <p:nvPr>
            <p:ph type="sldNum" sz="quarter" idx="5"/>
          </p:nvPr>
        </p:nvSpPr>
        <p:spPr/>
        <p:txBody>
          <a:bodyPr/>
          <a:lstStyle/>
          <a:p>
            <a:fld id="{EF89B59B-2120-461D-8222-CE3302E55416}" type="slidenum">
              <a:rPr lang="en-GB" smtClean="0"/>
              <a:t>54</a:t>
            </a:fld>
            <a:endParaRPr lang="en-GB" dirty="0"/>
          </a:p>
        </p:txBody>
      </p:sp>
    </p:spTree>
    <p:extLst>
      <p:ext uri="{BB962C8B-B14F-4D97-AF65-F5344CB8AC3E}">
        <p14:creationId xmlns:p14="http://schemas.microsoft.com/office/powerpoint/2010/main" val="124973922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32B521-E9C3-493F-D5ED-BF1681DE69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3689C8-7C29-B070-0807-9C15C73E09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4C30F6-2E1D-76AF-03FD-96D88916DCCF}"/>
              </a:ext>
            </a:extLst>
          </p:cNvPr>
          <p:cNvSpPr>
            <a:spLocks noGrp="1"/>
          </p:cNvSpPr>
          <p:nvPr>
            <p:ph type="body" idx="1"/>
          </p:nvPr>
        </p:nvSpPr>
        <p:spPr/>
        <p:txBody>
          <a:bodyPr/>
          <a:lstStyle/>
          <a:p>
            <a:r>
              <a:rPr lang="en-GB" sz="1400" b="1" dirty="0">
                <a:latin typeface="+mn-lt"/>
              </a:rPr>
              <a:t>TELL: </a:t>
            </a:r>
            <a:r>
              <a:rPr lang="en-GB" sz="1400" b="0" i="0" dirty="0">
                <a:solidFill>
                  <a:srgbClr val="000000"/>
                </a:solidFill>
                <a:effectLst/>
                <a:latin typeface="+mn-lt"/>
              </a:rPr>
              <a:t>The report found that gambling was understood to be a normal part of everyday life, and children described it as a part of their experience of growing up. Gambling content was seen with things such as horse racing, scratch cards and the National Lottery, while content that felt like gambling was seen in online games with gambling-like features such as loot boxes. The bright, loud and eye-catching nature of gambling adverts drew children and young people in, and many reported </a:t>
            </a:r>
            <a:r>
              <a:rPr lang="en-GB" sz="1400" b="1" i="0" dirty="0">
                <a:solidFill>
                  <a:srgbClr val="000000"/>
                </a:solidFill>
                <a:effectLst/>
                <a:latin typeface="+mn-lt"/>
              </a:rPr>
              <a:t>that gambling could look like gaming and vice versa,</a:t>
            </a:r>
            <a:r>
              <a:rPr lang="en-GB" sz="1400" b="0" i="0" dirty="0">
                <a:solidFill>
                  <a:srgbClr val="000000"/>
                </a:solidFill>
                <a:effectLst/>
                <a:latin typeface="+mn-lt"/>
              </a:rPr>
              <a:t> and the </a:t>
            </a:r>
            <a:r>
              <a:rPr lang="en-GB" sz="1400" b="1" i="0" dirty="0">
                <a:solidFill>
                  <a:srgbClr val="000000"/>
                </a:solidFill>
                <a:effectLst/>
                <a:latin typeface="+mn-lt"/>
              </a:rPr>
              <a:t>look and feel of the two worlds felt interchangeable</a:t>
            </a:r>
            <a:r>
              <a:rPr lang="en-GB" sz="1400" b="0" i="0" dirty="0">
                <a:solidFill>
                  <a:srgbClr val="000000"/>
                </a:solidFill>
                <a:effectLst/>
                <a:latin typeface="+mn-lt"/>
              </a:rPr>
              <a:t>.</a:t>
            </a:r>
          </a:p>
          <a:p>
            <a:endParaRPr lang="en-GB" sz="1400" b="0" i="0" dirty="0">
              <a:solidFill>
                <a:srgbClr val="000000"/>
              </a:solidFill>
              <a:effectLst/>
              <a:latin typeface="+mn-lt"/>
            </a:endParaRPr>
          </a:p>
          <a:p>
            <a:pPr algn="l"/>
            <a:r>
              <a:rPr lang="en-GB" sz="1400" b="1" i="0" dirty="0">
                <a:solidFill>
                  <a:srgbClr val="000000"/>
                </a:solidFill>
                <a:effectLst/>
                <a:latin typeface="+mn-lt"/>
              </a:rPr>
              <a:t>EXPLAIN: </a:t>
            </a:r>
            <a:r>
              <a:rPr lang="en-GB" sz="1400" b="0" i="0" dirty="0">
                <a:solidFill>
                  <a:srgbClr val="323237"/>
                </a:solidFill>
                <a:effectLst/>
                <a:latin typeface="+mn-lt"/>
              </a:rPr>
              <a:t>Anyone who plays video games will probably have heard about </a:t>
            </a:r>
            <a:r>
              <a:rPr lang="en-GB" sz="1400" b="1" i="0" dirty="0">
                <a:solidFill>
                  <a:srgbClr val="323237"/>
                </a:solidFill>
                <a:effectLst/>
                <a:latin typeface="+mn-lt"/>
              </a:rPr>
              <a:t>loot boxes</a:t>
            </a:r>
            <a:r>
              <a:rPr lang="en-GB" sz="1400" b="0" i="0" dirty="0">
                <a:solidFill>
                  <a:srgbClr val="323237"/>
                </a:solidFill>
                <a:effectLst/>
                <a:latin typeface="+mn-lt"/>
              </a:rPr>
              <a:t>. They can contain useful items, in-game currency, new clothing or even characters that could change the way you play. </a:t>
            </a:r>
            <a:r>
              <a:rPr lang="en-GB" sz="1400" b="0" dirty="0">
                <a:solidFill>
                  <a:srgbClr val="775BA3"/>
                </a:solidFill>
                <a:effectLst/>
                <a:latin typeface="+mn-lt"/>
              </a:rPr>
              <a:t>9 in 10 young people report that loot boxes are available in the games they play. </a:t>
            </a:r>
            <a:r>
              <a:rPr lang="en-GB" sz="1400" b="0" i="0" dirty="0">
                <a:solidFill>
                  <a:srgbClr val="323237"/>
                </a:solidFill>
                <a:effectLst/>
                <a:latin typeface="+mn-lt"/>
              </a:rPr>
              <a:t>A common practice if a game includes loot boxes is that the game is free. Typically, the game will make their money from selling tempting items in these boxes through a range of tactics –</a:t>
            </a:r>
          </a:p>
          <a:p>
            <a:endParaRPr lang="en-GB" sz="1400" b="0" i="0" dirty="0">
              <a:solidFill>
                <a:srgbClr val="000000"/>
              </a:solidFill>
              <a:effectLst/>
              <a:latin typeface="+mn-l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i="0" dirty="0">
                <a:solidFill>
                  <a:srgbClr val="000000"/>
                </a:solidFill>
                <a:effectLst/>
                <a:latin typeface="+mn-lt"/>
              </a:rPr>
              <a:t>ASK: </a:t>
            </a:r>
            <a:r>
              <a:rPr lang="en-GB" sz="1400" dirty="0">
                <a:latin typeface="+mn-lt"/>
              </a:rPr>
              <a:t>Do you </a:t>
            </a:r>
            <a:r>
              <a:rPr lang="en-GB" sz="1400" b="1" dirty="0">
                <a:solidFill>
                  <a:srgbClr val="FF0000"/>
                </a:solidFill>
                <a:latin typeface="+mn-lt"/>
              </a:rPr>
              <a:t>DISCUSS THIS </a:t>
            </a:r>
            <a:r>
              <a:rPr lang="en-GB" sz="1400" dirty="0">
                <a:latin typeface="+mn-lt"/>
              </a:rPr>
              <a:t>when you talk about </a:t>
            </a:r>
            <a:r>
              <a:rPr lang="en-GB" sz="1400" b="1" dirty="0">
                <a:solidFill>
                  <a:srgbClr val="FF0000"/>
                </a:solidFill>
                <a:latin typeface="+mn-lt"/>
              </a:rPr>
              <a:t>MONEY</a:t>
            </a:r>
            <a:r>
              <a:rPr lang="en-GB" sz="1400" dirty="0">
                <a:latin typeface="+mn-lt"/>
              </a:rPr>
              <a:t> to your children and how gambling is made to </a:t>
            </a:r>
            <a:r>
              <a:rPr lang="en-GB" sz="1400" b="1" dirty="0">
                <a:solidFill>
                  <a:srgbClr val="FF0000"/>
                </a:solidFill>
                <a:latin typeface="+mn-lt"/>
              </a:rPr>
              <a:t>LOOK ATTRACTIVE </a:t>
            </a:r>
            <a:r>
              <a:rPr lang="en-GB" sz="1400" dirty="0">
                <a:latin typeface="+mn-lt"/>
              </a:rPr>
              <a:t>and  likely that you would </a:t>
            </a:r>
            <a:r>
              <a:rPr lang="en-GB" sz="1400" b="1" dirty="0">
                <a:solidFill>
                  <a:srgbClr val="FF0000"/>
                </a:solidFill>
                <a:latin typeface="+mn-lt"/>
              </a:rPr>
              <a:t>WIN</a:t>
            </a:r>
            <a:r>
              <a:rPr lang="en-GB" sz="1400" dirty="0">
                <a:latin typeface="+mn-lt"/>
              </a:rPr>
              <a:t>?</a:t>
            </a:r>
          </a:p>
          <a:p>
            <a:pPr marL="0" indent="0">
              <a:buFont typeface="Arial" panose="020B0604020202020204" pitchFamily="34" charset="0"/>
              <a:buNone/>
            </a:pPr>
            <a:endParaRPr lang="en-GB" sz="1400" b="1" i="0" dirty="0">
              <a:solidFill>
                <a:srgbClr val="000000"/>
              </a:solidFill>
              <a:effectLst/>
              <a:latin typeface="+mn-lt"/>
            </a:endParaRPr>
          </a:p>
          <a:p>
            <a:pPr marL="0" indent="0">
              <a:buFont typeface="Arial" panose="020B0604020202020204" pitchFamily="34" charset="0"/>
              <a:buNone/>
            </a:pPr>
            <a:endParaRPr lang="en-GB" sz="1800" dirty="0"/>
          </a:p>
        </p:txBody>
      </p:sp>
      <p:sp>
        <p:nvSpPr>
          <p:cNvPr id="4" name="Slide Number Placeholder 3">
            <a:extLst>
              <a:ext uri="{FF2B5EF4-FFF2-40B4-BE49-F238E27FC236}">
                <a16:creationId xmlns:a16="http://schemas.microsoft.com/office/drawing/2014/main" id="{8FB60DA8-2231-AFB1-ACBF-999A419C608A}"/>
              </a:ext>
            </a:extLst>
          </p:cNvPr>
          <p:cNvSpPr>
            <a:spLocks noGrp="1"/>
          </p:cNvSpPr>
          <p:nvPr>
            <p:ph type="sldNum" sz="quarter" idx="5"/>
          </p:nvPr>
        </p:nvSpPr>
        <p:spPr/>
        <p:txBody>
          <a:bodyPr/>
          <a:lstStyle/>
          <a:p>
            <a:fld id="{EF89B59B-2120-461D-8222-CE3302E55416}" type="slidenum">
              <a:rPr lang="en-GB" smtClean="0"/>
              <a:t>55</a:t>
            </a:fld>
            <a:endParaRPr lang="en-GB" dirty="0"/>
          </a:p>
        </p:txBody>
      </p:sp>
    </p:spTree>
    <p:extLst>
      <p:ext uri="{BB962C8B-B14F-4D97-AF65-F5344CB8AC3E}">
        <p14:creationId xmlns:p14="http://schemas.microsoft.com/office/powerpoint/2010/main" val="306300905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dirty="0"/>
              <a:t>TELL: </a:t>
            </a:r>
            <a:r>
              <a:rPr lang="en-GB" sz="1400" b="0" dirty="0"/>
              <a:t>the Ygam Family Hub provides parents and carers with free resources, tips and practical guides to help protect children from gaming and gambling harms, e.g.;</a:t>
            </a:r>
          </a:p>
          <a:p>
            <a:pPr marL="285750" indent="-285750">
              <a:buFont typeface="Arial" panose="020B0604020202020204" pitchFamily="34" charset="0"/>
              <a:buChar char="•"/>
            </a:pPr>
            <a:r>
              <a:rPr lang="en-GB" sz="1400" b="0" u="none" strike="noStrike" dirty="0">
                <a:effectLst/>
                <a:latin typeface="+mn-lt"/>
              </a:rPr>
              <a:t>Talking to Children</a:t>
            </a:r>
          </a:p>
          <a:p>
            <a:pPr marL="285750" indent="-285750">
              <a:buFont typeface="Arial" panose="020B0604020202020204" pitchFamily="34" charset="0"/>
              <a:buChar char="•"/>
            </a:pPr>
            <a:r>
              <a:rPr lang="en-GB" sz="1400" b="0" u="none" strike="noStrike" dirty="0">
                <a:effectLst/>
                <a:latin typeface="+mn-lt"/>
              </a:rPr>
              <a:t>Spotting Warning Signs</a:t>
            </a:r>
          </a:p>
          <a:p>
            <a:pPr marL="285750" indent="-285750">
              <a:buFont typeface="Arial" panose="020B0604020202020204" pitchFamily="34" charset="0"/>
              <a:buChar char="•"/>
            </a:pPr>
            <a:r>
              <a:rPr lang="en-GB" sz="1400" b="0" u="none" strike="noStrike" dirty="0">
                <a:effectLst/>
                <a:latin typeface="+mn-lt"/>
              </a:rPr>
              <a:t>Managing Spending</a:t>
            </a:r>
          </a:p>
          <a:p>
            <a:pPr marL="285750" indent="-285750">
              <a:buFont typeface="Arial" panose="020B0604020202020204" pitchFamily="34" charset="0"/>
              <a:buChar char="•"/>
            </a:pPr>
            <a:r>
              <a:rPr lang="en-GB" sz="1400" b="0" u="none" strike="noStrike" dirty="0">
                <a:effectLst/>
                <a:latin typeface="+mn-lt"/>
              </a:rPr>
              <a:t>Safety Controls</a:t>
            </a:r>
            <a:endParaRPr lang="en-GB" sz="2800" b="0" dirty="0">
              <a:latin typeface="+mn-lt"/>
            </a:endParaRPr>
          </a:p>
        </p:txBody>
      </p:sp>
      <p:sp>
        <p:nvSpPr>
          <p:cNvPr id="4" name="Slide Number Placeholder 3"/>
          <p:cNvSpPr>
            <a:spLocks noGrp="1"/>
          </p:cNvSpPr>
          <p:nvPr>
            <p:ph type="sldNum" sz="quarter" idx="5"/>
          </p:nvPr>
        </p:nvSpPr>
        <p:spPr/>
        <p:txBody>
          <a:bodyPr/>
          <a:lstStyle/>
          <a:p>
            <a:fld id="{EF89B59B-2120-461D-8222-CE3302E55416}" type="slidenum">
              <a:rPr lang="en-GB" smtClean="0"/>
              <a:t>56</a:t>
            </a:fld>
            <a:endParaRPr lang="en-GB" dirty="0"/>
          </a:p>
        </p:txBody>
      </p:sp>
    </p:spTree>
    <p:extLst>
      <p:ext uri="{BB962C8B-B14F-4D97-AF65-F5344CB8AC3E}">
        <p14:creationId xmlns:p14="http://schemas.microsoft.com/office/powerpoint/2010/main" val="74737724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15B27F-78A8-FE06-5496-973F663040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78B3B4-9DF5-D961-822D-5E833EC629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D64B08-927C-18CC-8C87-AF753E83C11D}"/>
              </a:ext>
            </a:extLst>
          </p:cNvPr>
          <p:cNvSpPr>
            <a:spLocks noGrp="1"/>
          </p:cNvSpPr>
          <p:nvPr>
            <p:ph type="body" idx="1"/>
          </p:nvPr>
        </p:nvSpPr>
        <p:spPr/>
        <p:txBody>
          <a:bodyPr/>
          <a:lstStyle/>
          <a:p>
            <a:r>
              <a:rPr lang="en-GB" sz="2000" b="1" dirty="0"/>
              <a:t>TELL: </a:t>
            </a:r>
          </a:p>
          <a:p>
            <a:pPr marL="285750" indent="-285750">
              <a:buFont typeface="Arial" panose="020B0604020202020204" pitchFamily="34" charset="0"/>
              <a:buChar char="•"/>
            </a:pPr>
            <a:r>
              <a:rPr lang="en-GB" sz="1400" b="0" i="0" dirty="0">
                <a:solidFill>
                  <a:srgbClr val="000000"/>
                </a:solidFill>
                <a:effectLst/>
                <a:latin typeface="+mn-lt"/>
              </a:rPr>
              <a:t>A positive relationship with gaming doesn’t have to mean avoiding it altogether – it’s about finding a healthy balance. Young people need support in developing habits that let them enjoy gaming as part of a balanced lifestyle. </a:t>
            </a:r>
          </a:p>
          <a:p>
            <a:pPr marL="285750" indent="-285750">
              <a:buFont typeface="Arial" panose="020B0604020202020204" pitchFamily="34" charset="0"/>
              <a:buChar char="•"/>
            </a:pPr>
            <a:r>
              <a:rPr lang="en-GB" sz="1400" b="0" i="0" dirty="0">
                <a:solidFill>
                  <a:srgbClr val="000000"/>
                </a:solidFill>
                <a:effectLst/>
                <a:latin typeface="+mn-lt"/>
              </a:rPr>
              <a:t>Understanding what motivates their gaming – whether socialising with friends, creative expression of competitive achievement – will help you to guide them toward health patterns of play.</a:t>
            </a:r>
          </a:p>
          <a:p>
            <a:pPr marL="285750" indent="-285750">
              <a:buFont typeface="Arial" panose="020B0604020202020204" pitchFamily="34" charset="0"/>
              <a:buChar char="•"/>
            </a:pPr>
            <a:r>
              <a:rPr lang="en-GB" sz="1400" b="0" i="0" dirty="0">
                <a:solidFill>
                  <a:srgbClr val="000000"/>
                </a:solidFill>
                <a:effectLst/>
                <a:latin typeface="+mn-lt"/>
              </a:rPr>
              <a:t>Starting the conversation can feel daunting, especially if you have concerns. But encouraging open dialogue about their digital world will help build trust and opens up natural opportunities to have meaningful conversations about both the fun sides and the risks.</a:t>
            </a:r>
          </a:p>
          <a:p>
            <a:pPr marL="285750" indent="-285750">
              <a:buFont typeface="Arial" panose="020B0604020202020204" pitchFamily="34" charset="0"/>
              <a:buChar char="•"/>
            </a:pPr>
            <a:endParaRPr lang="en-GB" sz="1400" b="0" i="0" dirty="0">
              <a:solidFill>
                <a:srgbClr val="000000"/>
              </a:solidFill>
              <a:effectLst/>
              <a:latin typeface="+mn-lt"/>
            </a:endParaRPr>
          </a:p>
          <a:p>
            <a:pPr marL="0" indent="0">
              <a:buFont typeface="Arial" panose="020B0604020202020204" pitchFamily="34" charset="0"/>
              <a:buNone/>
            </a:pPr>
            <a:r>
              <a:rPr lang="en-GB" sz="1400" b="0" i="0" dirty="0">
                <a:solidFill>
                  <a:srgbClr val="000000"/>
                </a:solidFill>
                <a:effectLst/>
                <a:latin typeface="+mn-lt"/>
              </a:rPr>
              <a:t>Find out more at: https://safeblog.lgfl.net/helping-parents-navigate-online-gaming-guidance-and-advice-for-schools</a:t>
            </a:r>
            <a:endParaRPr lang="en-GB" sz="1800" b="1" dirty="0">
              <a:latin typeface="+mn-lt"/>
            </a:endParaRPr>
          </a:p>
        </p:txBody>
      </p:sp>
      <p:sp>
        <p:nvSpPr>
          <p:cNvPr id="4" name="Slide Number Placeholder 3">
            <a:extLst>
              <a:ext uri="{FF2B5EF4-FFF2-40B4-BE49-F238E27FC236}">
                <a16:creationId xmlns:a16="http://schemas.microsoft.com/office/drawing/2014/main" id="{823DC79F-081C-D42A-8874-9F8B0D085212}"/>
              </a:ext>
            </a:extLst>
          </p:cNvPr>
          <p:cNvSpPr>
            <a:spLocks noGrp="1"/>
          </p:cNvSpPr>
          <p:nvPr>
            <p:ph type="sldNum" sz="quarter" idx="5"/>
          </p:nvPr>
        </p:nvSpPr>
        <p:spPr/>
        <p:txBody>
          <a:bodyPr/>
          <a:lstStyle/>
          <a:p>
            <a:fld id="{EF89B59B-2120-461D-8222-CE3302E55416}" type="slidenum">
              <a:rPr lang="en-GB" smtClean="0"/>
              <a:t>57</a:t>
            </a:fld>
            <a:endParaRPr lang="en-GB" dirty="0"/>
          </a:p>
        </p:txBody>
      </p:sp>
    </p:spTree>
    <p:extLst>
      <p:ext uri="{BB962C8B-B14F-4D97-AF65-F5344CB8AC3E}">
        <p14:creationId xmlns:p14="http://schemas.microsoft.com/office/powerpoint/2010/main" val="193759982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i="0" dirty="0">
                <a:solidFill>
                  <a:srgbClr val="4E4757"/>
                </a:solidFill>
                <a:effectLst/>
                <a:latin typeface="+mn-lt"/>
              </a:rPr>
              <a:t>TELL</a:t>
            </a:r>
            <a:r>
              <a:rPr lang="en-GB" sz="1400" b="0" i="0" dirty="0">
                <a:solidFill>
                  <a:srgbClr val="4E4757"/>
                </a:solidFill>
                <a:effectLst/>
                <a:latin typeface="+mn-lt"/>
              </a:rPr>
              <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0" dirty="0">
                <a:solidFill>
                  <a:srgbClr val="4E4757"/>
                </a:solidFill>
                <a:effectLst/>
                <a:latin typeface="+mn-lt"/>
              </a:rPr>
              <a:t>UK uses the PEGI (Pan European Game Information) system to give games their age ratings to help people </a:t>
            </a:r>
            <a:r>
              <a:rPr lang="en-GB" sz="1400" b="0" i="0" dirty="0">
                <a:solidFill>
                  <a:srgbClr val="4D5156"/>
                </a:solidFill>
                <a:effectLst/>
                <a:latin typeface="+mn-lt"/>
              </a:rPr>
              <a:t>make informed decisions when buying video games or apps through the use of age recommendations and content descriptors. </a:t>
            </a:r>
            <a:endParaRPr lang="en-GB" sz="1400" b="0" i="0" dirty="0">
              <a:solidFill>
                <a:srgbClr val="4E4757"/>
              </a:solidFill>
              <a:effectLst/>
              <a:latin typeface="+mn-lt"/>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0" dirty="0">
                <a:solidFill>
                  <a:srgbClr val="4D5156"/>
                </a:solidFill>
                <a:effectLst/>
                <a:latin typeface="+mn-lt"/>
              </a:rPr>
              <a:t>You can find out more here: https://parentzone.org.uk/article/pegi-games-ratings#:~:text=The%20UK%20uses%20the%20PEGI,about%20how%20PEGI%20classifies%20games</a:t>
            </a:r>
            <a:endParaRPr lang="en-GB" sz="1400" dirty="0">
              <a:latin typeface="+mn-lt"/>
            </a:endParaRPr>
          </a:p>
        </p:txBody>
      </p:sp>
      <p:sp>
        <p:nvSpPr>
          <p:cNvPr id="4" name="Slide Number Placeholder 3"/>
          <p:cNvSpPr>
            <a:spLocks noGrp="1"/>
          </p:cNvSpPr>
          <p:nvPr>
            <p:ph type="sldNum" sz="quarter" idx="5"/>
          </p:nvPr>
        </p:nvSpPr>
        <p:spPr/>
        <p:txBody>
          <a:bodyPr/>
          <a:lstStyle/>
          <a:p>
            <a:fld id="{5985D112-682F-4487-9187-E5AF34266267}" type="slidenum">
              <a:rPr lang="en-GB" smtClean="0"/>
              <a:t>58</a:t>
            </a:fld>
            <a:endParaRPr lang="en-GB" dirty="0"/>
          </a:p>
        </p:txBody>
      </p:sp>
    </p:spTree>
    <p:extLst>
      <p:ext uri="{BB962C8B-B14F-4D97-AF65-F5344CB8AC3E}">
        <p14:creationId xmlns:p14="http://schemas.microsoft.com/office/powerpoint/2010/main" val="315560983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FD49E3-9B66-418B-5F37-73472BBC5B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C56151-FA7A-7BB8-E120-F5DDE2FB92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CA58A6-57D6-5C0F-0909-D847FC8ABA28}"/>
              </a:ext>
            </a:extLst>
          </p:cNvPr>
          <p:cNvSpPr>
            <a:spLocks noGrp="1"/>
          </p:cNvSpPr>
          <p:nvPr>
            <p:ph type="body" idx="1"/>
          </p:nvPr>
        </p:nvSpPr>
        <p:spPr/>
        <p:txBody>
          <a:bodyPr/>
          <a:lstStyle/>
          <a:p>
            <a:pPr algn="l"/>
            <a:r>
              <a:rPr lang="en-GB" sz="1400" b="0" i="0" baseline="0" dirty="0">
                <a:solidFill>
                  <a:srgbClr val="333333"/>
                </a:solidFill>
                <a:effectLst/>
                <a:latin typeface="+mn-lt"/>
                <a:ea typeface="ADLaM Display" panose="02010000000000000000" pitchFamily="2" charset="0"/>
                <a:cs typeface="ADLaM Display" panose="02010000000000000000" pitchFamily="2" charset="0"/>
              </a:rPr>
              <a:t>This is a good point to mention the social media ban for under 16s – see slides 62 and 63</a:t>
            </a:r>
          </a:p>
        </p:txBody>
      </p:sp>
      <p:sp>
        <p:nvSpPr>
          <p:cNvPr id="4" name="Slide Number Placeholder 3">
            <a:extLst>
              <a:ext uri="{FF2B5EF4-FFF2-40B4-BE49-F238E27FC236}">
                <a16:creationId xmlns:a16="http://schemas.microsoft.com/office/drawing/2014/main" id="{61CD77AC-6B3C-870A-BE40-302FE8671F8E}"/>
              </a:ext>
            </a:extLst>
          </p:cNvPr>
          <p:cNvSpPr>
            <a:spLocks noGrp="1"/>
          </p:cNvSpPr>
          <p:nvPr>
            <p:ph type="sldNum" sz="quarter" idx="5"/>
          </p:nvPr>
        </p:nvSpPr>
        <p:spPr/>
        <p:txBody>
          <a:bodyPr/>
          <a:lstStyle/>
          <a:p>
            <a:fld id="{5985D112-682F-4487-9187-E5AF34266267}" type="slidenum">
              <a:rPr lang="en-GB" smtClean="0"/>
              <a:t>59</a:t>
            </a:fld>
            <a:endParaRPr lang="en-GB" dirty="0"/>
          </a:p>
        </p:txBody>
      </p:sp>
    </p:spTree>
    <p:extLst>
      <p:ext uri="{BB962C8B-B14F-4D97-AF65-F5344CB8AC3E}">
        <p14:creationId xmlns:p14="http://schemas.microsoft.com/office/powerpoint/2010/main" val="367116678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Awareness of the existence of minimum age requirements is high: more than eight in ten (83%) parents of children aged 6 months to 17 know that most social media platforms have a minimum age.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However, fewer parents can identify the specific age correctly. Around a third (32%) correctly say the minimum age for most social media platforms is 13, with parents of older children more likely to give the correct answer than those with younger children. Half of all parents (51%) give either the wrong answer or don’t know. Children aged 8-17 are more likely than parents to give 13 as the correct answer (40%). </a:t>
            </a:r>
            <a:endParaRPr lang="en-GB" sz="2800" dirty="0"/>
          </a:p>
        </p:txBody>
      </p:sp>
      <p:sp>
        <p:nvSpPr>
          <p:cNvPr id="4" name="Slide Number Placeholder 3"/>
          <p:cNvSpPr>
            <a:spLocks noGrp="1"/>
          </p:cNvSpPr>
          <p:nvPr>
            <p:ph type="sldNum" sz="quarter" idx="5"/>
          </p:nvPr>
        </p:nvSpPr>
        <p:spPr/>
        <p:txBody>
          <a:bodyPr/>
          <a:lstStyle/>
          <a:p>
            <a:fld id="{5985D112-682F-4487-9187-E5AF34266267}" type="slidenum">
              <a:rPr lang="en-GB" smtClean="0"/>
              <a:t>60</a:t>
            </a:fld>
            <a:endParaRPr lang="en-GB" dirty="0"/>
          </a:p>
        </p:txBody>
      </p:sp>
    </p:spTree>
    <p:extLst>
      <p:ext uri="{BB962C8B-B14F-4D97-AF65-F5344CB8AC3E}">
        <p14:creationId xmlns:p14="http://schemas.microsoft.com/office/powerpoint/2010/main" val="200765449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DFB30-5970-6922-5DE4-8C953660B9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670712-68EE-A5EC-76FF-2D99AD907B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5CDB2A-8989-D18D-4F51-59B2DD42932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dirty="0"/>
              <a:t>Willingness to allow their child early access to social media varies by the age of the child. Parents of children close to the minimum age are the most likely to agree, with 30% of parents of 10-12s and 29% of parents of 13-15s saying they would allow this, compared with 23% of parents of 8-9s. </a:t>
            </a:r>
            <a:endParaRPr lang="en-GB" sz="2800" dirty="0"/>
          </a:p>
        </p:txBody>
      </p:sp>
      <p:sp>
        <p:nvSpPr>
          <p:cNvPr id="4" name="Slide Number Placeholder 3">
            <a:extLst>
              <a:ext uri="{FF2B5EF4-FFF2-40B4-BE49-F238E27FC236}">
                <a16:creationId xmlns:a16="http://schemas.microsoft.com/office/drawing/2014/main" id="{637DC455-9FA7-2BC2-8E81-4AA1B63DC6DB}"/>
              </a:ext>
            </a:extLst>
          </p:cNvPr>
          <p:cNvSpPr>
            <a:spLocks noGrp="1"/>
          </p:cNvSpPr>
          <p:nvPr>
            <p:ph type="sldNum" sz="quarter" idx="5"/>
          </p:nvPr>
        </p:nvSpPr>
        <p:spPr/>
        <p:txBody>
          <a:bodyPr/>
          <a:lstStyle/>
          <a:p>
            <a:fld id="{5985D112-682F-4487-9187-E5AF34266267}" type="slidenum">
              <a:rPr lang="en-GB" smtClean="0"/>
              <a:t>61</a:t>
            </a:fld>
            <a:endParaRPr lang="en-GB" dirty="0"/>
          </a:p>
        </p:txBody>
      </p:sp>
    </p:spTree>
    <p:extLst>
      <p:ext uri="{BB962C8B-B14F-4D97-AF65-F5344CB8AC3E}">
        <p14:creationId xmlns:p14="http://schemas.microsoft.com/office/powerpoint/2010/main" val="377531273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1B8561-0A43-82AF-C8C7-C00EF4E0B1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DB8DB8-200D-4DFC-7A44-56864BF558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74CA79-4451-F705-A129-982DFC6B752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Source: Children and parents: Media use and attitudes report 2025 (no data published this year for this area)</a:t>
            </a:r>
          </a:p>
          <a:p>
            <a:endParaRPr lang="en-GB" dirty="0"/>
          </a:p>
        </p:txBody>
      </p:sp>
      <p:sp>
        <p:nvSpPr>
          <p:cNvPr id="4" name="Slide Number Placeholder 3">
            <a:extLst>
              <a:ext uri="{FF2B5EF4-FFF2-40B4-BE49-F238E27FC236}">
                <a16:creationId xmlns:a16="http://schemas.microsoft.com/office/drawing/2014/main" id="{DC15A113-9028-DBC7-B3C8-D0D6F59CFFE2}"/>
              </a:ext>
            </a:extLst>
          </p:cNvPr>
          <p:cNvSpPr>
            <a:spLocks noGrp="1"/>
          </p:cNvSpPr>
          <p:nvPr>
            <p:ph type="sldNum" sz="quarter" idx="5"/>
          </p:nvPr>
        </p:nvSpPr>
        <p:spPr/>
        <p:txBody>
          <a:bodyPr/>
          <a:lstStyle/>
          <a:p>
            <a:fld id="{EF89B59B-2120-461D-8222-CE3302E55416}" type="slidenum">
              <a:rPr lang="en-GB" smtClean="0"/>
              <a:t>62</a:t>
            </a:fld>
            <a:endParaRPr lang="en-GB" dirty="0"/>
          </a:p>
        </p:txBody>
      </p:sp>
    </p:spTree>
    <p:extLst>
      <p:ext uri="{BB962C8B-B14F-4D97-AF65-F5344CB8AC3E}">
        <p14:creationId xmlns:p14="http://schemas.microsoft.com/office/powerpoint/2010/main" val="46673874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buFont typeface="Arial" panose="020B0604020202020204" pitchFamily="34" charset="0"/>
              <a:buNone/>
            </a:pPr>
            <a:r>
              <a:rPr lang="en-GB" sz="1400" dirty="0">
                <a:latin typeface="+mj-lt"/>
              </a:rPr>
              <a:t>This year, Ofcom cancelled future tracking of this specific "user age" metric as stricter </a:t>
            </a:r>
            <a:r>
              <a:rPr lang="en-GB" sz="1400" b="0" u="none" strike="noStrike" dirty="0">
                <a:effectLst/>
                <a:latin typeface="+mj-lt"/>
                <a:hlinkClick r:id="rId3"/>
              </a:rPr>
              <a:t>Online Safety Act</a:t>
            </a:r>
            <a:r>
              <a:rPr lang="en-GB" sz="1400" dirty="0">
                <a:latin typeface="+mj-lt"/>
              </a:rPr>
              <a:t> rules require platforms to implement highly effective age assurance checks rather than relying on self-declared dates of birth.</a:t>
            </a:r>
            <a:endParaRPr lang="en-GB" sz="1400" b="0" i="0" dirty="0">
              <a:solidFill>
                <a:srgbClr val="202124"/>
              </a:solidFill>
              <a:effectLst/>
              <a:latin typeface="+mj-lt"/>
            </a:endParaRPr>
          </a:p>
        </p:txBody>
      </p:sp>
      <p:sp>
        <p:nvSpPr>
          <p:cNvPr id="4" name="Slide Number Placeholder 3"/>
          <p:cNvSpPr>
            <a:spLocks noGrp="1"/>
          </p:cNvSpPr>
          <p:nvPr>
            <p:ph type="sldNum" sz="quarter" idx="5"/>
          </p:nvPr>
        </p:nvSpPr>
        <p:spPr/>
        <p:txBody>
          <a:bodyPr/>
          <a:lstStyle/>
          <a:p>
            <a:fld id="{5985D112-682F-4487-9187-E5AF34266267}" type="slidenum">
              <a:rPr lang="en-GB" smtClean="0"/>
              <a:t>63</a:t>
            </a:fld>
            <a:endParaRPr lang="en-GB" dirty="0"/>
          </a:p>
        </p:txBody>
      </p:sp>
    </p:spTree>
    <p:extLst>
      <p:ext uri="{BB962C8B-B14F-4D97-AF65-F5344CB8AC3E}">
        <p14:creationId xmlns:p14="http://schemas.microsoft.com/office/powerpoint/2010/main" val="127000017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Source: Children and parents: Media use and attitudes report 2025 (no data published this year)</a:t>
            </a:r>
            <a:endParaRPr lang="en-GB" sz="1400"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ASK</a:t>
            </a:r>
            <a:r>
              <a:rPr lang="en-GB" sz="1400" dirty="0"/>
              <a:t> – Why does this matter?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TELL</a:t>
            </a:r>
            <a:r>
              <a:rPr lang="en-GB" sz="1400" dirty="0"/>
              <a:t>: M</a:t>
            </a:r>
            <a:r>
              <a:rPr lang="en-GB" sz="1400" i="0" dirty="0">
                <a:effectLst/>
              </a:rPr>
              <a:t>any children have online profiles that make them appear older than they actually are</a:t>
            </a:r>
            <a:r>
              <a:rPr lang="en-GB" sz="1400" dirty="0"/>
              <a:t> – exposing them to </a:t>
            </a:r>
            <a:r>
              <a:rPr lang="en-GB" sz="1400" b="1" dirty="0"/>
              <a:t>content inappropriate for their age and harmful online interaction </a:t>
            </a:r>
            <a:r>
              <a:rPr lang="en-GB" sz="1400" dirty="0"/>
              <a:t>with other users; for example: peer to </a:t>
            </a:r>
            <a:r>
              <a:rPr lang="en-GB" sz="1400" b="1" dirty="0"/>
              <a:t>peer pressure</a:t>
            </a:r>
            <a:r>
              <a:rPr lang="en-GB" sz="1400" dirty="0"/>
              <a:t>, commercial </a:t>
            </a:r>
            <a:r>
              <a:rPr lang="en-GB" sz="1400" b="1" dirty="0"/>
              <a:t>advertising</a:t>
            </a:r>
            <a:r>
              <a:rPr lang="en-GB" sz="1400" dirty="0"/>
              <a:t> and </a:t>
            </a:r>
            <a:r>
              <a:rPr lang="en-GB" sz="1400" b="1" dirty="0"/>
              <a:t>adults posing as childre</a:t>
            </a:r>
            <a:r>
              <a:rPr lang="en-GB" sz="1400" dirty="0"/>
              <a:t>n or young adults with the intention to </a:t>
            </a:r>
            <a:r>
              <a:rPr lang="en-GB" sz="1400" b="1" dirty="0"/>
              <a:t>groom</a:t>
            </a:r>
            <a:r>
              <a:rPr lang="en-GB" sz="1400" dirty="0"/>
              <a:t> or </a:t>
            </a:r>
            <a:r>
              <a:rPr lang="en-GB" sz="1400" b="1" dirty="0"/>
              <a:t>exploit</a:t>
            </a:r>
            <a:r>
              <a:rPr lang="en-GB" sz="1400" dirty="0"/>
              <a:t> them for </a:t>
            </a:r>
            <a:r>
              <a:rPr lang="en-GB" sz="1400" b="1" dirty="0"/>
              <a:t>sexual</a:t>
            </a:r>
            <a:r>
              <a:rPr lang="en-GB" sz="1400" dirty="0"/>
              <a:t>, </a:t>
            </a:r>
            <a:r>
              <a:rPr lang="en-GB" sz="1400" b="1" dirty="0"/>
              <a:t>criminal</a:t>
            </a:r>
            <a:r>
              <a:rPr lang="en-GB" sz="1400" dirty="0"/>
              <a:t>, </a:t>
            </a:r>
            <a:r>
              <a:rPr lang="en-GB" sz="1400" b="1" dirty="0"/>
              <a:t>financial</a:t>
            </a:r>
            <a:r>
              <a:rPr lang="en-GB" sz="1400" dirty="0"/>
              <a:t> or other purposes</a:t>
            </a:r>
            <a:endParaRPr lang="en-GB" sz="1400" b="1" dirty="0">
              <a:highlight>
                <a:srgbClr val="FFFFFF"/>
              </a:highligh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dirty="0"/>
          </a:p>
        </p:txBody>
      </p:sp>
      <p:sp>
        <p:nvSpPr>
          <p:cNvPr id="4" name="Slide Number Placeholder 3"/>
          <p:cNvSpPr>
            <a:spLocks noGrp="1"/>
          </p:cNvSpPr>
          <p:nvPr>
            <p:ph type="sldNum" sz="quarter" idx="5"/>
          </p:nvPr>
        </p:nvSpPr>
        <p:spPr/>
        <p:txBody>
          <a:bodyPr/>
          <a:lstStyle/>
          <a:p>
            <a:fld id="{5985D112-682F-4487-9187-E5AF34266267}" type="slidenum">
              <a:rPr lang="en-GB" smtClean="0"/>
              <a:t>64</a:t>
            </a:fld>
            <a:endParaRPr lang="en-GB" dirty="0"/>
          </a:p>
        </p:txBody>
      </p:sp>
    </p:spTree>
    <p:extLst>
      <p:ext uri="{BB962C8B-B14F-4D97-AF65-F5344CB8AC3E}">
        <p14:creationId xmlns:p14="http://schemas.microsoft.com/office/powerpoint/2010/main" val="84994456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DE3177-DAFB-CEEA-B78F-CFF8C9BE37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053B0C-42FA-C4D8-E097-690C0E369D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AFDD46-22BA-76F7-736C-CE8615D35F1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TELL</a:t>
            </a:r>
            <a:r>
              <a:rPr lang="en-GB" sz="1400" dirty="0"/>
              <a:t>: Social media algorithms are complex systems designed to determine what content appears in a user’s feed. They operate behind the scenes on platforms like Facebook, Instagram, and YouTube (as well as Netflix, BBC iPlayer, Spotify etc), tailoring content based on a user’s preferences and behaviours. At a basic level, algorithms are designed to keep users engaged (more engagement = more advertising consumed = more money made). When your child interacts with content - whether by liking a post, sharing a video, or even watching something for a few extra seconds - the algorithm takes note. The more interactions your child has with a certain type of content, the more likely the algorithm is to serve up similar content. For instance, if your child frequently watches makeup tutorials on YouTube, the platform’s algorithm will push more beauty-related videos into their recommendations, encouraging continued engagement.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EXPLAIN</a:t>
            </a:r>
            <a:r>
              <a:rPr lang="en-GB" sz="1400" dirty="0"/>
              <a:t>: </a:t>
            </a:r>
          </a:p>
          <a:p>
            <a:pPr marL="285750" indent="-285750">
              <a:buFont typeface="Arial" panose="020B0604020202020204" pitchFamily="34" charset="0"/>
              <a:buChar char="•"/>
            </a:pPr>
            <a:r>
              <a:rPr lang="en-GB" sz="1400" b="1" dirty="0"/>
              <a:t>Algorithms </a:t>
            </a:r>
            <a:r>
              <a:rPr lang="en-GB" sz="1400" b="1" i="0" dirty="0">
                <a:effectLst/>
                <a:latin typeface="Mark Pro"/>
              </a:rPr>
              <a:t>can make it harder to take a break </a:t>
            </a:r>
            <a:r>
              <a:rPr lang="en-GB" sz="1400" i="0" dirty="0">
                <a:effectLst/>
                <a:latin typeface="Mark Pro"/>
              </a:rPr>
              <a:t>and maintain a healthy balance between time on and offline</a:t>
            </a:r>
          </a:p>
          <a:p>
            <a:pPr marL="285750" indent="-285750">
              <a:buFont typeface="Arial" panose="020B0604020202020204" pitchFamily="34" charset="0"/>
              <a:buChar char="•"/>
            </a:pPr>
            <a:r>
              <a:rPr lang="en-GB" sz="1400" dirty="0"/>
              <a:t>Algorithms can also target content similar to what you’ve already selected. This can promote triggering harmful content, prevent you from finding new ideas and perspectives, create </a:t>
            </a:r>
            <a:r>
              <a:rPr lang="en-GB" sz="1400" b="1" dirty="0"/>
              <a:t>misinformation and  reinforce stereotypes</a:t>
            </a:r>
            <a:r>
              <a:rPr lang="en-GB" sz="1400" dirty="0"/>
              <a:t>.</a:t>
            </a:r>
            <a:r>
              <a:rPr lang="en-GB" sz="1400" dirty="0">
                <a:highlight>
                  <a:srgbClr val="FFFF00"/>
                </a:highlight>
              </a:rPr>
              <a:t> </a:t>
            </a:r>
            <a:endParaRPr lang="en-GB" sz="14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dirty="0"/>
          </a:p>
        </p:txBody>
      </p:sp>
      <p:sp>
        <p:nvSpPr>
          <p:cNvPr id="4" name="Slide Number Placeholder 3">
            <a:extLst>
              <a:ext uri="{FF2B5EF4-FFF2-40B4-BE49-F238E27FC236}">
                <a16:creationId xmlns:a16="http://schemas.microsoft.com/office/drawing/2014/main" id="{E13F03BA-D47B-B15C-6E8C-8C49C08BD9C6}"/>
              </a:ext>
            </a:extLst>
          </p:cNvPr>
          <p:cNvSpPr>
            <a:spLocks noGrp="1"/>
          </p:cNvSpPr>
          <p:nvPr>
            <p:ph type="sldNum" sz="quarter" idx="5"/>
          </p:nvPr>
        </p:nvSpPr>
        <p:spPr/>
        <p:txBody>
          <a:bodyPr/>
          <a:lstStyle/>
          <a:p>
            <a:fld id="{5985D112-682F-4487-9187-E5AF34266267}" type="slidenum">
              <a:rPr lang="en-GB" smtClean="0"/>
              <a:t>65</a:t>
            </a:fld>
            <a:endParaRPr lang="en-GB" dirty="0"/>
          </a:p>
        </p:txBody>
      </p:sp>
    </p:spTree>
    <p:extLst>
      <p:ext uri="{BB962C8B-B14F-4D97-AF65-F5344CB8AC3E}">
        <p14:creationId xmlns:p14="http://schemas.microsoft.com/office/powerpoint/2010/main" val="414221000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EB1AAA-23FD-33B9-3B75-B93E806BAE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072607-2E56-A588-0F45-FAC177B0BB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32EAD4-F499-BB9F-C818-924E4B24B5E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SHARE</a:t>
            </a:r>
            <a:r>
              <a:rPr lang="en-GB" sz="1400" dirty="0"/>
              <a:t>: play the ‘Aggro-rithm’ video from parentsafe.lgfl.net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TELL</a:t>
            </a:r>
            <a:r>
              <a:rPr lang="en-GB" sz="1400" dirty="0"/>
              <a:t>: there are several practical tips to help support your child: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Talk about and practice reporting harmful content online with your child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Search for accounts with positive and enjoyable content - by searching, following and interacting with accounts that post positive content that your child enjoys, this can help the algorithms to show them more of that content and make their time online entertaining and valuable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Always register accounts with the correct age - social media apps will use the age of the user to help choose content to show them. Making sure that accounts are registered with the correct age can help stop inappropriate content from appearing on their account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Unfollow or mute accounts that you don’t like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Follow a range of accounts with different perspectives - this can help prevent the ‘echo-chamber’ effect of algorithms, as it may help you to be recommended a wider range of content with different ideas and perspectives on important issues</a:t>
            </a:r>
          </a:p>
        </p:txBody>
      </p:sp>
      <p:sp>
        <p:nvSpPr>
          <p:cNvPr id="4" name="Slide Number Placeholder 3">
            <a:extLst>
              <a:ext uri="{FF2B5EF4-FFF2-40B4-BE49-F238E27FC236}">
                <a16:creationId xmlns:a16="http://schemas.microsoft.com/office/drawing/2014/main" id="{A369ACAD-2AE1-F868-515A-72BC135E36F7}"/>
              </a:ext>
            </a:extLst>
          </p:cNvPr>
          <p:cNvSpPr>
            <a:spLocks noGrp="1"/>
          </p:cNvSpPr>
          <p:nvPr>
            <p:ph type="sldNum" sz="quarter" idx="5"/>
          </p:nvPr>
        </p:nvSpPr>
        <p:spPr/>
        <p:txBody>
          <a:bodyPr/>
          <a:lstStyle/>
          <a:p>
            <a:fld id="{5985D112-682F-4487-9187-E5AF34266267}" type="slidenum">
              <a:rPr lang="en-GB" smtClean="0"/>
              <a:t>66</a:t>
            </a:fld>
            <a:endParaRPr lang="en-GB" dirty="0"/>
          </a:p>
        </p:txBody>
      </p:sp>
    </p:spTree>
    <p:extLst>
      <p:ext uri="{BB962C8B-B14F-4D97-AF65-F5344CB8AC3E}">
        <p14:creationId xmlns:p14="http://schemas.microsoft.com/office/powerpoint/2010/main" val="342713382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F92FF-7B4E-A909-884A-2D415525E8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E007E5-7272-6C88-34CB-EF494E9240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06CB6F-7377-5BD6-F9C2-224AB58E96C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ASK</a:t>
            </a:r>
            <a:r>
              <a:rPr lang="en-GB" sz="1400" dirty="0"/>
              <a:t> – What do you know about the Social Media Ban for under 16s?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TELL</a:t>
            </a:r>
            <a:r>
              <a:rPr lang="en-GB" sz="1400" dirty="0"/>
              <a:t>:</a:t>
            </a:r>
          </a:p>
          <a:p>
            <a:pPr marL="285750" indent="-285750">
              <a:buFont typeface="Arial" panose="020B0604020202020204" pitchFamily="34" charset="0"/>
              <a:buChar char="•"/>
            </a:pPr>
            <a:r>
              <a:rPr lang="en-GB" sz="1400" dirty="0"/>
              <a:t>On 5th  June, the UK Government announced restrictions for under-16s on the use of social media.</a:t>
            </a:r>
          </a:p>
          <a:p>
            <a:pPr marL="285750" indent="-285750">
              <a:buFont typeface="Arial" panose="020B0604020202020204" pitchFamily="34" charset="0"/>
              <a:buChar char="•"/>
            </a:pPr>
            <a:r>
              <a:rPr lang="en-GB" sz="1400" dirty="0"/>
              <a:t>The UK Government ran a public consultation because of growing concerns about the risks that come with life online - from design features that encourage young people to spend more time on screens, to content that can harm their health and wellbeing.</a:t>
            </a:r>
          </a:p>
          <a:p>
            <a:pPr marL="285750" indent="-285750">
              <a:buFont typeface="Arial" panose="020B0604020202020204" pitchFamily="34" charset="0"/>
              <a:buChar char="•"/>
            </a:pPr>
            <a:r>
              <a:rPr lang="en-GB" sz="1400" dirty="0"/>
              <a:t>The Australian Prime Minister, Anthony Albanese, enacted a similar ban there earlier this year, saying just before it was brought in that it would: “keep children safer, take the pressure off parents, and give young people more time to just be kids.”</a:t>
            </a:r>
          </a:p>
          <a:p>
            <a:pPr marL="285750" indent="-285750">
              <a:buFont typeface="Arial" panose="020B0604020202020204" pitchFamily="34" charset="0"/>
              <a:buChar char="•"/>
            </a:pPr>
            <a:r>
              <a:rPr lang="en-GB" sz="1400" dirty="0"/>
              <a:t>The social media ban for under-16s will apply to TikTok, Snapchat, YouTube, (but not YouTube Kids) Instagram, Facebook and X.</a:t>
            </a:r>
          </a:p>
          <a:p>
            <a:pPr marL="285750" indent="-285750">
              <a:buFont typeface="Arial" panose="020B0604020202020204" pitchFamily="34" charset="0"/>
              <a:buChar char="•"/>
            </a:pPr>
            <a:r>
              <a:rPr lang="en-GB" sz="1400" dirty="0"/>
              <a:t>The ban affects a "wider range of online services, including on gaming sites." Roblox won’t be banned, however some gaming sites will see limitations on access - including "blocks on harmful functions such as livestreaming and stranger communication with children for under-16s." So this may affect elements of interactivity on Roblox.</a:t>
            </a:r>
          </a:p>
          <a:p>
            <a:pPr marL="285750" indent="-285750">
              <a:buFont typeface="Arial" panose="020B0604020202020204" pitchFamily="34" charset="0"/>
              <a:buChar char="•"/>
            </a:pPr>
            <a:r>
              <a:rPr lang="en-GB" sz="1400" dirty="0"/>
              <a:t>Messaging services like WhatsApp and Signal aren't included.</a:t>
            </a:r>
          </a:p>
          <a:p>
            <a:pPr marL="285750" indent="-285750">
              <a:buFont typeface="Arial" panose="020B0604020202020204" pitchFamily="34" charset="0"/>
              <a:buChar char="•"/>
            </a:pPr>
            <a:r>
              <a:rPr lang="en-GB" sz="1400" dirty="0"/>
              <a:t>Find out more about what schools can do in LGfL’s blog: https://safeblog.lgfl.net/how-will-the-social-media-ban-for-under-16s-impact-schools</a:t>
            </a:r>
          </a:p>
          <a:p>
            <a:pPr marL="285750" indent="-285750">
              <a:buFont typeface="Arial" panose="020B0604020202020204" pitchFamily="34" charset="0"/>
              <a:buChar char="•"/>
            </a:pPr>
            <a:endParaRPr lang="en-GB" sz="1400" dirty="0"/>
          </a:p>
        </p:txBody>
      </p:sp>
      <p:sp>
        <p:nvSpPr>
          <p:cNvPr id="4" name="Slide Number Placeholder 3">
            <a:extLst>
              <a:ext uri="{FF2B5EF4-FFF2-40B4-BE49-F238E27FC236}">
                <a16:creationId xmlns:a16="http://schemas.microsoft.com/office/drawing/2014/main" id="{6EC2E26A-A8D6-0C13-DAF1-C39ADD27EE62}"/>
              </a:ext>
            </a:extLst>
          </p:cNvPr>
          <p:cNvSpPr>
            <a:spLocks noGrp="1"/>
          </p:cNvSpPr>
          <p:nvPr>
            <p:ph type="sldNum" sz="quarter" idx="5"/>
          </p:nvPr>
        </p:nvSpPr>
        <p:spPr/>
        <p:txBody>
          <a:bodyPr/>
          <a:lstStyle/>
          <a:p>
            <a:fld id="{5985D112-682F-4487-9187-E5AF34266267}" type="slidenum">
              <a:rPr lang="en-GB" smtClean="0"/>
              <a:t>67</a:t>
            </a:fld>
            <a:endParaRPr lang="en-GB" dirty="0"/>
          </a:p>
        </p:txBody>
      </p:sp>
    </p:spTree>
    <p:extLst>
      <p:ext uri="{BB962C8B-B14F-4D97-AF65-F5344CB8AC3E}">
        <p14:creationId xmlns:p14="http://schemas.microsoft.com/office/powerpoint/2010/main" val="139194923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124B3-8B5D-A368-20B1-95D676ECF8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00FDD9-AFAB-D1ED-0FD7-1AEFD1B464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3A31BE-8520-1774-C39D-421E42A0C3D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SHARE </a:t>
            </a:r>
            <a:r>
              <a:rPr lang="en-GB" sz="1400" dirty="0"/>
              <a:t>– Molly Rose Foundation’s Social Media Ban Guide and scroll through some of the key points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TELL</a:t>
            </a:r>
            <a:r>
              <a:rPr lang="en-GB" sz="1400" dirty="0"/>
              <a:t>:</a:t>
            </a:r>
          </a:p>
          <a:p>
            <a:pPr marL="285750" indent="-285750">
              <a:buFont typeface="Arial" panose="020B0604020202020204" pitchFamily="34" charset="0"/>
              <a:buChar char="•"/>
            </a:pPr>
            <a:r>
              <a:rPr lang="en-GB" sz="1400" dirty="0"/>
              <a:t>The ban is about banning tech companies from accessing children under the age of 16.</a:t>
            </a:r>
          </a:p>
          <a:p>
            <a:pPr marL="285750" indent="-285750">
              <a:buFont typeface="Arial" panose="020B0604020202020204" pitchFamily="34" charset="0"/>
              <a:buChar char="•"/>
            </a:pPr>
            <a:r>
              <a:rPr lang="en-GB" sz="1400" dirty="0"/>
              <a:t>The social media ban for under-16s will apply to TikTok, Snapchat, YouTube, (but not YouTube Kids) Instagram, Facebook and X.</a:t>
            </a:r>
          </a:p>
          <a:p>
            <a:pPr marL="285750" indent="-285750">
              <a:buFont typeface="Arial" panose="020B0604020202020204" pitchFamily="34" charset="0"/>
              <a:buChar char="•"/>
            </a:pPr>
            <a:r>
              <a:rPr lang="en-GB" sz="1400" dirty="0"/>
              <a:t>The ban affects a "wider range of online services, including on gaming sites." Roblox won’t be banned, however some gaming sites will see limitations on access - including "blocks on harmful functions such as livestreaming and stranger communication with children for under-16s." So this may affect elements of interactivity on Roblox.</a:t>
            </a:r>
          </a:p>
          <a:p>
            <a:pPr marL="285750" indent="-285750">
              <a:buFont typeface="Arial" panose="020B0604020202020204" pitchFamily="34" charset="0"/>
              <a:buChar char="•"/>
            </a:pPr>
            <a:r>
              <a:rPr lang="en-GB" sz="1400" dirty="0"/>
              <a:t>Messaging services like WhatsApp and Signal aren't included.</a:t>
            </a:r>
          </a:p>
          <a:p>
            <a:pPr marL="285750" indent="-285750">
              <a:buFont typeface="Arial" panose="020B0604020202020204" pitchFamily="34" charset="0"/>
              <a:buChar char="•"/>
            </a:pPr>
            <a:r>
              <a:rPr lang="en-GB" sz="1400" dirty="0"/>
              <a:t>Doesn’t clean up social media for the rest of the population or change the design of the platforms to improve their safety</a:t>
            </a:r>
          </a:p>
          <a:p>
            <a:pPr marL="285750" indent="-285750">
              <a:buFont typeface="Arial" panose="020B0604020202020204" pitchFamily="34" charset="0"/>
              <a:buChar char="•"/>
            </a:pPr>
            <a:endParaRPr lang="en-GB" sz="1400" dirty="0"/>
          </a:p>
        </p:txBody>
      </p:sp>
      <p:sp>
        <p:nvSpPr>
          <p:cNvPr id="4" name="Slide Number Placeholder 3">
            <a:extLst>
              <a:ext uri="{FF2B5EF4-FFF2-40B4-BE49-F238E27FC236}">
                <a16:creationId xmlns:a16="http://schemas.microsoft.com/office/drawing/2014/main" id="{0DC02479-82F5-EE8D-6980-B3E89459ECDC}"/>
              </a:ext>
            </a:extLst>
          </p:cNvPr>
          <p:cNvSpPr>
            <a:spLocks noGrp="1"/>
          </p:cNvSpPr>
          <p:nvPr>
            <p:ph type="sldNum" sz="quarter" idx="5"/>
          </p:nvPr>
        </p:nvSpPr>
        <p:spPr/>
        <p:txBody>
          <a:bodyPr/>
          <a:lstStyle/>
          <a:p>
            <a:fld id="{5985D112-682F-4487-9187-E5AF34266267}" type="slidenum">
              <a:rPr lang="en-GB" smtClean="0"/>
              <a:t>68</a:t>
            </a:fld>
            <a:endParaRPr lang="en-GB" dirty="0"/>
          </a:p>
        </p:txBody>
      </p:sp>
    </p:spTree>
    <p:extLst>
      <p:ext uri="{BB962C8B-B14F-4D97-AF65-F5344CB8AC3E}">
        <p14:creationId xmlns:p14="http://schemas.microsoft.com/office/powerpoint/2010/main" val="420918533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B6F94-EC34-D7CA-12D4-5095870147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C035FD-D248-0464-107B-635456F97A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D8CE99-8254-8399-37BB-31CBF041EA16}"/>
              </a:ext>
            </a:extLst>
          </p:cNvPr>
          <p:cNvSpPr>
            <a:spLocks noGrp="1"/>
          </p:cNvSpPr>
          <p:nvPr>
            <p:ph type="body" idx="1"/>
          </p:nvPr>
        </p:nvSpPr>
        <p:spPr/>
        <p:txBody>
          <a:bodyPr/>
          <a:lstStyle/>
          <a:p>
            <a:pPr algn="l"/>
            <a:endParaRPr lang="en-GB" sz="2800" b="0" i="0" baseline="0" dirty="0">
              <a:solidFill>
                <a:srgbClr val="333333"/>
              </a:solidFill>
              <a:effectLst/>
              <a:latin typeface="Aptos" panose="020B0004020202020204" pitchFamily="34" charset="0"/>
              <a:ea typeface="ADLaM Display" panose="02010000000000000000" pitchFamily="2" charset="0"/>
              <a:cs typeface="ADLaM Display" panose="02010000000000000000" pitchFamily="2" charset="0"/>
            </a:endParaRPr>
          </a:p>
        </p:txBody>
      </p:sp>
      <p:sp>
        <p:nvSpPr>
          <p:cNvPr id="4" name="Slide Number Placeholder 3">
            <a:extLst>
              <a:ext uri="{FF2B5EF4-FFF2-40B4-BE49-F238E27FC236}">
                <a16:creationId xmlns:a16="http://schemas.microsoft.com/office/drawing/2014/main" id="{2B9FA644-0832-C609-9D18-A35DCDB4F2CD}"/>
              </a:ext>
            </a:extLst>
          </p:cNvPr>
          <p:cNvSpPr>
            <a:spLocks noGrp="1"/>
          </p:cNvSpPr>
          <p:nvPr>
            <p:ph type="sldNum" sz="quarter" idx="5"/>
          </p:nvPr>
        </p:nvSpPr>
        <p:spPr/>
        <p:txBody>
          <a:bodyPr/>
          <a:lstStyle/>
          <a:p>
            <a:fld id="{5985D112-682F-4487-9187-E5AF34266267}" type="slidenum">
              <a:rPr lang="en-GB" smtClean="0"/>
              <a:t>69</a:t>
            </a:fld>
            <a:endParaRPr lang="en-GB" dirty="0"/>
          </a:p>
        </p:txBody>
      </p:sp>
    </p:spTree>
    <p:extLst>
      <p:ext uri="{BB962C8B-B14F-4D97-AF65-F5344CB8AC3E}">
        <p14:creationId xmlns:p14="http://schemas.microsoft.com/office/powerpoint/2010/main" val="281556805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400" b="1" dirty="0"/>
              <a:t>TELL:</a:t>
            </a:r>
          </a:p>
          <a:p>
            <a:pPr marL="171450" indent="-171450">
              <a:buFont typeface="Arial" panose="020B0604020202020204" pitchFamily="34" charset="0"/>
              <a:buChar char="•"/>
            </a:pPr>
            <a:r>
              <a:rPr lang="en-GB" sz="1400" b="1" dirty="0"/>
              <a:t>A third of 8-17-year-old children are being exposed to content online that they find worrying or nasty, but only 20% of parents report their child telling them </a:t>
            </a:r>
            <a:r>
              <a:rPr lang="en-GB" sz="1400" dirty="0"/>
              <a:t>they had seen something online that scared or upset them in the same time frame. </a:t>
            </a:r>
          </a:p>
          <a:p>
            <a:pPr marL="171450" indent="-171450">
              <a:buFont typeface="Arial" panose="020B0604020202020204" pitchFamily="34" charset="0"/>
              <a:buChar char="•"/>
            </a:pPr>
            <a:r>
              <a:rPr lang="en-GB" sz="1400" b="1" dirty="0"/>
              <a:t>The likelihood of children seeing this type of content increases with age -</a:t>
            </a:r>
            <a:r>
              <a:rPr lang="en-GB" sz="1400" dirty="0"/>
              <a:t> just over a third of 12-17s say they have been exposed to this type of content in the past year (34%) compared to 28% of 8-11-year-olds. </a:t>
            </a:r>
          </a:p>
          <a:p>
            <a:pPr marL="171450" indent="-171450">
              <a:buFont typeface="Arial" panose="020B0604020202020204" pitchFamily="34" charset="0"/>
              <a:buChar char="•"/>
            </a:pPr>
            <a:endParaRPr lang="en-GB" sz="1400" dirty="0"/>
          </a:p>
          <a:p>
            <a:pPr marL="0" indent="0">
              <a:buFont typeface="Arial" panose="020B0604020202020204" pitchFamily="34" charset="0"/>
              <a:buNone/>
            </a:pPr>
            <a:r>
              <a:rPr lang="en-GB" sz="1400" dirty="0"/>
              <a:t>NB. Children aged 8-17 who live with at least one impacting condition (e.g. illness, disability, SEND) are more likely than those without such a condition to say they have seen this type of content (40% vs 29%). This indicates that particular groups of children may be more vulnerable than others to being exposed to potentially harmful content.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85D112-682F-4487-9187-E5AF3426626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28398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dirty="0"/>
              <a:t>Talk through the ones most relevant to your school and ask parents if they are familiar with some of  these terms, e.g. Gen AI, sexual extortion, misogyny</a:t>
            </a:r>
          </a:p>
          <a:p>
            <a:endParaRPr lang="en-GB" sz="1400" dirty="0"/>
          </a:p>
          <a:p>
            <a:r>
              <a:rPr lang="en-GB" sz="1400" b="1" dirty="0"/>
              <a:t>TELL</a:t>
            </a:r>
            <a:r>
              <a:rPr lang="en-GB" sz="1400" dirty="0"/>
              <a:t> – we will go over some of these in more detail, but they can find out more at parentsafe.lgfl.net</a:t>
            </a:r>
          </a:p>
        </p:txBody>
      </p:sp>
    </p:spTree>
    <p:extLst>
      <p:ext uri="{BB962C8B-B14F-4D97-AF65-F5344CB8AC3E}">
        <p14:creationId xmlns:p14="http://schemas.microsoft.com/office/powerpoint/2010/main" val="404213872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i="0" dirty="0">
                <a:solidFill>
                  <a:srgbClr val="202124"/>
                </a:solidFill>
                <a:effectLst/>
                <a:latin typeface="arial" panose="020B0604020202020204" pitchFamily="34" charset="0"/>
              </a:rPr>
              <a:t>TELL</a:t>
            </a:r>
            <a:r>
              <a:rPr lang="en-GB" sz="1400" b="0" i="0" dirty="0">
                <a:solidFill>
                  <a:srgbClr val="202124"/>
                </a:solidFill>
                <a:effectLst/>
                <a:latin typeface="arial" panose="020B0604020202020204" pitchFamily="34" charset="0"/>
              </a:rPr>
              <a:t> - </a:t>
            </a:r>
            <a:r>
              <a:rPr lang="en-GB" sz="1400" b="0" i="0" dirty="0">
                <a:solidFill>
                  <a:srgbClr val="000000"/>
                </a:solidFill>
                <a:effectLst/>
                <a:latin typeface="NSPCC-Bold"/>
              </a:rPr>
              <a:t>The 4 Cs of online safety is a useful way to identify online safety risks for children (</a:t>
            </a:r>
            <a:r>
              <a:rPr lang="en-GB" sz="1400" b="0" i="0" dirty="0">
                <a:solidFill>
                  <a:srgbClr val="000000"/>
                </a:solidFill>
                <a:effectLst/>
                <a:latin typeface="NSPCC-Regular"/>
              </a:rPr>
              <a:t>content, contact, conduct and commerce)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0" i="0" dirty="0">
                <a:solidFill>
                  <a:srgbClr val="000000"/>
                </a:solidFill>
                <a:effectLst/>
                <a:latin typeface="NSPCC-Regular"/>
              </a:rPr>
              <a:t>We will now take a look at some of these in more detail over the next few slides</a:t>
            </a:r>
            <a:endParaRPr lang="en-GB" sz="1400" b="0" i="0" dirty="0">
              <a:solidFill>
                <a:srgbClr val="000000"/>
              </a:solidFill>
              <a:effectLst/>
              <a:latin typeface="NSPCC-Bold"/>
            </a:endParaRPr>
          </a:p>
          <a:p>
            <a:pPr marL="0" lvl="0" indent="0" algn="l">
              <a:buFont typeface="Arial" panose="020B0604020202020204" pitchFamily="34" charset="0"/>
              <a:buNone/>
            </a:pPr>
            <a:endParaRPr lang="en-GB" sz="1400" b="0" i="0" dirty="0">
              <a:solidFill>
                <a:srgbClr val="202124"/>
              </a:solidFill>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fld id="{5985D112-682F-4487-9187-E5AF34266267}" type="slidenum">
              <a:rPr lang="en-GB" smtClean="0"/>
              <a:t>72</a:t>
            </a:fld>
            <a:endParaRPr lang="en-GB" dirty="0"/>
          </a:p>
        </p:txBody>
      </p:sp>
    </p:spTree>
    <p:extLst>
      <p:ext uri="{BB962C8B-B14F-4D97-AF65-F5344CB8AC3E}">
        <p14:creationId xmlns:p14="http://schemas.microsoft.com/office/powerpoint/2010/main" val="247300232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F2DBE-66B2-6D76-80AA-7C8189261D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AD4023-06C1-691A-CE3E-64B5E5FD2F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8A8853-2571-4C69-AF5B-FF6440A1C55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i="0" dirty="0">
                <a:solidFill>
                  <a:srgbClr val="202124"/>
                </a:solidFill>
                <a:effectLst/>
                <a:latin typeface="+mn-lt"/>
              </a:rPr>
              <a:t>TELL</a:t>
            </a:r>
            <a:r>
              <a:rPr lang="en-GB" sz="1400" b="0" i="0" dirty="0">
                <a:solidFill>
                  <a:srgbClr val="202124"/>
                </a:solidFill>
                <a:effectLst/>
                <a:latin typeface="+mn-lt"/>
              </a:rPr>
              <a:t> – </a:t>
            </a:r>
            <a:r>
              <a:rPr lang="en-GB" sz="1400" b="0" i="0" dirty="0">
                <a:solidFill>
                  <a:srgbClr val="000000"/>
                </a:solidFill>
                <a:effectLst/>
                <a:latin typeface="+mn-lt"/>
              </a:rPr>
              <a:t>There is plenty of useful information to support them around these topics at  </a:t>
            </a:r>
            <a:r>
              <a:rPr lang="en-GB" sz="1400" dirty="0">
                <a:latin typeface="+mn-lt"/>
                <a:hlinkClick r:id="rId3"/>
              </a:rPr>
              <a:t>https://parentsafe.lgfl.net/</a:t>
            </a:r>
            <a:r>
              <a:rPr lang="en-GB" sz="1400" dirty="0">
                <a:latin typeface="+mn-lt"/>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b="0" i="0" dirty="0">
              <a:solidFill>
                <a:srgbClr val="202124"/>
              </a:solidFill>
              <a:effectLst/>
              <a:latin typeface="+mn-lt"/>
            </a:endParaRPr>
          </a:p>
        </p:txBody>
      </p:sp>
      <p:sp>
        <p:nvSpPr>
          <p:cNvPr id="4" name="Slide Number Placeholder 3">
            <a:extLst>
              <a:ext uri="{FF2B5EF4-FFF2-40B4-BE49-F238E27FC236}">
                <a16:creationId xmlns:a16="http://schemas.microsoft.com/office/drawing/2014/main" id="{5389695B-F8B9-ED7F-BE63-7DEECF1BE0BD}"/>
              </a:ext>
            </a:extLst>
          </p:cNvPr>
          <p:cNvSpPr>
            <a:spLocks noGrp="1"/>
          </p:cNvSpPr>
          <p:nvPr>
            <p:ph type="sldNum" sz="quarter" idx="5"/>
          </p:nvPr>
        </p:nvSpPr>
        <p:spPr/>
        <p:txBody>
          <a:bodyPr/>
          <a:lstStyle/>
          <a:p>
            <a:fld id="{5985D112-682F-4487-9187-E5AF34266267}" type="slidenum">
              <a:rPr lang="en-GB" smtClean="0"/>
              <a:t>73</a:t>
            </a:fld>
            <a:endParaRPr lang="en-GB" dirty="0"/>
          </a:p>
        </p:txBody>
      </p:sp>
    </p:spTree>
    <p:extLst>
      <p:ext uri="{BB962C8B-B14F-4D97-AF65-F5344CB8AC3E}">
        <p14:creationId xmlns:p14="http://schemas.microsoft.com/office/powerpoint/2010/main" val="303687400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0351AB-FA9E-7544-B1A1-8D9E30794E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C43ABE-6614-EA61-2D29-0523640C89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B0962A-4555-3A16-01EE-029D71A5C513}"/>
              </a:ext>
            </a:extLst>
          </p:cNvPr>
          <p:cNvSpPr>
            <a:spLocks noGrp="1"/>
          </p:cNvSpPr>
          <p:nvPr>
            <p:ph type="body" idx="1"/>
          </p:nvPr>
        </p:nvSpPr>
        <p:spPr/>
        <p:txBody>
          <a:bodyPr/>
          <a:lstStyle/>
          <a:p>
            <a:r>
              <a:rPr lang="en-GB" sz="1400" b="1" dirty="0"/>
              <a:t>ASK</a:t>
            </a:r>
            <a:r>
              <a:rPr lang="en-GB" sz="1400" dirty="0"/>
              <a:t> – What does Gen AI mean to you?</a:t>
            </a:r>
          </a:p>
          <a:p>
            <a:endParaRPr lang="en-GB" sz="1400" dirty="0"/>
          </a:p>
          <a:p>
            <a:r>
              <a:rPr lang="en-GB" sz="1400" b="1" dirty="0"/>
              <a:t>TELL</a:t>
            </a:r>
            <a:r>
              <a:rPr lang="en-GB" sz="1400" dirty="0"/>
              <a:t> -Al systems are designed to complete tasks and solve problems that in the past would have needed human thinking. Generative Al (GenAl) allows us to use Al to create new things for us, such as photos, music, emails, and recipes. AI is able to work with and process vast amounts of information to complete the task it is set. GenAl can be found on many different platforms, apps and websites including mainstream social media. Children and young people often use Gen AI for:</a:t>
            </a:r>
          </a:p>
          <a:p>
            <a:pPr marL="457200" indent="-457200">
              <a:buFont typeface="Arial" panose="020B0604020202020204" pitchFamily="34" charset="0"/>
              <a:buChar char="•"/>
            </a:pPr>
            <a:r>
              <a:rPr lang="en-GB" sz="1400" dirty="0"/>
              <a:t>Asking questions </a:t>
            </a:r>
          </a:p>
          <a:p>
            <a:pPr marL="457200" indent="-457200">
              <a:buFont typeface="Arial" panose="020B0604020202020204" pitchFamily="34" charset="0"/>
              <a:buChar char="•"/>
            </a:pPr>
            <a:r>
              <a:rPr lang="en-GB" sz="1400" dirty="0"/>
              <a:t>Studying and revision </a:t>
            </a:r>
          </a:p>
          <a:p>
            <a:pPr marL="457200" indent="-457200">
              <a:buFont typeface="Arial" panose="020B0604020202020204" pitchFamily="34" charset="0"/>
              <a:buChar char="•"/>
            </a:pPr>
            <a:r>
              <a:rPr lang="en-GB" sz="1400" dirty="0"/>
              <a:t>Getting advice </a:t>
            </a:r>
          </a:p>
          <a:p>
            <a:pPr marL="457200" indent="-457200">
              <a:buFont typeface="Arial" panose="020B0604020202020204" pitchFamily="34" charset="0"/>
              <a:buChar char="•"/>
            </a:pPr>
            <a:r>
              <a:rPr lang="en-GB" sz="1400" dirty="0"/>
              <a:t>Planning </a:t>
            </a:r>
          </a:p>
          <a:p>
            <a:pPr marL="457200" indent="-457200">
              <a:buFont typeface="Arial" panose="020B0604020202020204" pitchFamily="34" charset="0"/>
              <a:buChar char="•"/>
            </a:pPr>
            <a:r>
              <a:rPr lang="en-GB" sz="1400" dirty="0"/>
              <a:t>Coding </a:t>
            </a:r>
          </a:p>
          <a:p>
            <a:pPr marL="457200" indent="-457200">
              <a:buFont typeface="Arial" panose="020B0604020202020204" pitchFamily="34" charset="0"/>
              <a:buChar char="•"/>
            </a:pPr>
            <a:r>
              <a:rPr lang="en-GB" sz="1400" dirty="0"/>
              <a:t>Being creative through art or music </a:t>
            </a:r>
          </a:p>
          <a:p>
            <a:pPr marL="457200" indent="-457200">
              <a:buFont typeface="Arial" panose="020B0604020202020204" pitchFamily="34" charset="0"/>
              <a:buChar char="•"/>
            </a:pPr>
            <a:r>
              <a:rPr lang="en-GB" sz="1400" dirty="0"/>
              <a:t>For ideas and inspiration </a:t>
            </a:r>
          </a:p>
          <a:p>
            <a:pPr marL="457200" indent="-457200">
              <a:buFont typeface="Arial" panose="020B0604020202020204" pitchFamily="34" charset="0"/>
              <a:buChar char="•"/>
            </a:pPr>
            <a:r>
              <a:rPr lang="en-GB" sz="1400" dirty="0"/>
              <a:t>Drafting messages and emails </a:t>
            </a:r>
          </a:p>
          <a:p>
            <a:pPr marL="457200" indent="-457200">
              <a:buFont typeface="Arial" panose="020B0604020202020204" pitchFamily="34" charset="0"/>
              <a:buChar char="•"/>
            </a:pPr>
            <a:r>
              <a:rPr lang="en-GB" sz="1400" dirty="0"/>
              <a:t>Analysing data </a:t>
            </a:r>
          </a:p>
          <a:p>
            <a:pPr marL="0" indent="0">
              <a:buFont typeface="Arial" panose="020B0604020202020204" pitchFamily="34" charset="0"/>
              <a:buNone/>
            </a:pPr>
            <a:endParaRPr lang="en-GB" sz="1400" dirty="0"/>
          </a:p>
          <a:p>
            <a:r>
              <a:rPr lang="en-GB" sz="1400" b="1" dirty="0"/>
              <a:t>EXPLAIN: </a:t>
            </a:r>
            <a:r>
              <a:rPr lang="en-GB" sz="1400" b="0" i="0" kern="1200" dirty="0">
                <a:solidFill>
                  <a:schemeClr val="tx1"/>
                </a:solidFill>
                <a:effectLst/>
                <a:latin typeface="+mn-lt"/>
                <a:ea typeface="+mn-ea"/>
                <a:cs typeface="+mn-cs"/>
              </a:rPr>
              <a:t>Lots of talk about pupils using it to cheat in coursework but perhaps not as much about some of the very real safeguarding risks</a:t>
            </a:r>
          </a:p>
          <a:p>
            <a:r>
              <a:rPr lang="en-GB" sz="1400" b="0" i="0" kern="1200" dirty="0">
                <a:solidFill>
                  <a:schemeClr val="tx1"/>
                </a:solidFill>
                <a:effectLst/>
                <a:latin typeface="+mn-lt"/>
                <a:ea typeface="+mn-ea"/>
                <a:cs typeface="+mn-cs"/>
              </a:rPr>
              <a:t>Let’s not forget many gen-ai apps are publicly available to EVERYONE. Many mainstream Social Media and Education Platforms have chatbots or gen-ai functions too!</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i="0" kern="1200" dirty="0">
                <a:solidFill>
                  <a:schemeClr val="tx1"/>
                </a:solidFill>
                <a:effectLst/>
                <a:latin typeface="+mn-lt"/>
                <a:ea typeface="+mn-ea"/>
                <a:cs typeface="+mn-cs"/>
              </a:rPr>
              <a:t>An Internet Matters report warns </a:t>
            </a:r>
            <a:r>
              <a:rPr lang="en-GB" sz="1400" b="1" i="0" kern="1200" dirty="0">
                <a:solidFill>
                  <a:schemeClr val="tx1"/>
                </a:solidFill>
                <a:effectLst/>
                <a:latin typeface="+mn-lt"/>
                <a:ea typeface="+mn-ea"/>
                <a:cs typeface="+mn-cs"/>
              </a:rPr>
              <a:t>vulnerable children are most at risk, </a:t>
            </a:r>
            <a:r>
              <a:rPr lang="en-GB" sz="1400" b="0" i="0" kern="1200" dirty="0">
                <a:solidFill>
                  <a:schemeClr val="tx1"/>
                </a:solidFill>
                <a:effectLst/>
                <a:latin typeface="+mn-lt"/>
                <a:ea typeface="+mn-ea"/>
                <a:cs typeface="+mn-cs"/>
              </a:rPr>
              <a:t>with the survey finding 71% of vulnerable children are using AI chatbots. A quarter (26%) of vulnerable children who are using AI chatbots, say they would rather talk to an AI chatbot than a real person, and 23% said they use chatbots because they don’t have anyone else to talk to.  </a:t>
            </a:r>
          </a:p>
          <a:p>
            <a:endParaRPr lang="en-GB" sz="1400" b="0" i="0" kern="1200" dirty="0">
              <a:solidFill>
                <a:schemeClr val="tx1"/>
              </a:solidFill>
              <a:effectLst/>
              <a:latin typeface="+mn-lt"/>
              <a:ea typeface="+mn-ea"/>
              <a:cs typeface="+mn-cs"/>
            </a:endParaRPr>
          </a:p>
          <a:p>
            <a:pPr marL="0" indent="0">
              <a:buFont typeface="Arial" panose="020B0604020202020204" pitchFamily="34" charset="0"/>
              <a:buNone/>
            </a:pPr>
            <a:endParaRPr lang="en-GB" sz="1400" dirty="0"/>
          </a:p>
          <a:p>
            <a:pPr marL="0" indent="0">
              <a:buFont typeface="Arial" panose="020B0604020202020204" pitchFamily="34" charset="0"/>
              <a:buNone/>
            </a:pPr>
            <a:endParaRPr lang="en-GB" sz="1400" dirty="0"/>
          </a:p>
        </p:txBody>
      </p:sp>
      <p:sp>
        <p:nvSpPr>
          <p:cNvPr id="4" name="Slide Number Placeholder 3">
            <a:extLst>
              <a:ext uri="{FF2B5EF4-FFF2-40B4-BE49-F238E27FC236}">
                <a16:creationId xmlns:a16="http://schemas.microsoft.com/office/drawing/2014/main" id="{BFE6EE6F-536A-FCD5-2DC6-684DE5C98076}"/>
              </a:ext>
            </a:extLst>
          </p:cNvPr>
          <p:cNvSpPr>
            <a:spLocks noGrp="1"/>
          </p:cNvSpPr>
          <p:nvPr>
            <p:ph type="sldNum" sz="quarter" idx="5"/>
          </p:nvPr>
        </p:nvSpPr>
        <p:spPr/>
        <p:txBody>
          <a:bodyPr/>
          <a:lstStyle/>
          <a:p>
            <a:fld id="{EF89B59B-2120-461D-8222-CE3302E55416}" type="slidenum">
              <a:rPr lang="en-GB" smtClean="0"/>
              <a:t>74</a:t>
            </a:fld>
            <a:endParaRPr lang="en-GB" dirty="0"/>
          </a:p>
        </p:txBody>
      </p:sp>
    </p:spTree>
    <p:extLst>
      <p:ext uri="{BB962C8B-B14F-4D97-AF65-F5344CB8AC3E}">
        <p14:creationId xmlns:p14="http://schemas.microsoft.com/office/powerpoint/2010/main" val="163366163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CD1763-0DCE-B7B5-BE8D-9D2EA9C596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DFFF9C-BFFD-BAFD-9BA3-383C60FD64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92D235-9F31-3444-DA4F-5E212CE9B093}"/>
              </a:ext>
            </a:extLst>
          </p:cNvPr>
          <p:cNvSpPr>
            <a:spLocks noGrp="1"/>
          </p:cNvSpPr>
          <p:nvPr>
            <p:ph type="body" idx="1"/>
          </p:nvPr>
        </p:nvSpPr>
        <p:spPr/>
        <p:txBody>
          <a:bodyPr/>
          <a:lstStyle/>
          <a:p>
            <a:r>
              <a:rPr lang="en-GB" sz="1400" b="1" dirty="0"/>
              <a:t>ASK</a:t>
            </a:r>
            <a:r>
              <a:rPr lang="en-GB" sz="1400" dirty="0"/>
              <a:t> – do you think AI is trustworthy</a:t>
            </a:r>
          </a:p>
          <a:p>
            <a:endParaRPr lang="en-GB" sz="1400" dirty="0"/>
          </a:p>
          <a:p>
            <a:r>
              <a:rPr lang="en-GB" sz="1400" dirty="0"/>
              <a:t>It is becoming more and more difficult to easily tell if an image or video is AI generated</a:t>
            </a:r>
          </a:p>
          <a:p>
            <a:r>
              <a:rPr lang="en-GB" sz="1400" dirty="0"/>
              <a:t>Some may be created for humour, but there are significant real life consequences if they are created to deceive people, to scare or stoke fear, for political reasons or to destabilise society. </a:t>
            </a:r>
          </a:p>
          <a:p>
            <a:r>
              <a:rPr lang="en-GB" sz="1400" dirty="0"/>
              <a:t>There have been examples of AI generated images being shared online which have led to police being called for example and claims that they are impacting on voting in elections.</a:t>
            </a:r>
          </a:p>
        </p:txBody>
      </p:sp>
      <p:sp>
        <p:nvSpPr>
          <p:cNvPr id="4" name="Slide Number Placeholder 3">
            <a:extLst>
              <a:ext uri="{FF2B5EF4-FFF2-40B4-BE49-F238E27FC236}">
                <a16:creationId xmlns:a16="http://schemas.microsoft.com/office/drawing/2014/main" id="{FF91C97A-D690-320B-BEA6-623648072E26}"/>
              </a:ext>
            </a:extLst>
          </p:cNvPr>
          <p:cNvSpPr>
            <a:spLocks noGrp="1"/>
          </p:cNvSpPr>
          <p:nvPr>
            <p:ph type="sldNum" sz="quarter" idx="5"/>
          </p:nvPr>
        </p:nvSpPr>
        <p:spPr/>
        <p:txBody>
          <a:bodyPr/>
          <a:lstStyle/>
          <a:p>
            <a:fld id="{EF89B59B-2120-461D-8222-CE3302E55416}" type="slidenum">
              <a:rPr lang="en-GB" smtClean="0"/>
              <a:t>75</a:t>
            </a:fld>
            <a:endParaRPr lang="en-GB" dirty="0"/>
          </a:p>
        </p:txBody>
      </p:sp>
    </p:spTree>
    <p:extLst>
      <p:ext uri="{BB962C8B-B14F-4D97-AF65-F5344CB8AC3E}">
        <p14:creationId xmlns:p14="http://schemas.microsoft.com/office/powerpoint/2010/main" val="417601987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3ACE55-6D24-A410-9EF5-7A1F9C46B9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7114B0-B05C-F348-F56D-831D066E61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61FD5E-E6D6-588B-0481-41F4B880191E}"/>
              </a:ext>
            </a:extLst>
          </p:cNvPr>
          <p:cNvSpPr>
            <a:spLocks noGrp="1"/>
          </p:cNvSpPr>
          <p:nvPr>
            <p:ph type="body" idx="1"/>
          </p:nvPr>
        </p:nvSpPr>
        <p:spPr/>
        <p:txBody>
          <a:bodyPr/>
          <a:lstStyle/>
          <a:p>
            <a:r>
              <a:rPr lang="en-GB" sz="1400" b="1" dirty="0"/>
              <a:t>ASK</a:t>
            </a:r>
            <a:r>
              <a:rPr lang="en-GB" sz="1400" dirty="0"/>
              <a:t> – do you think AI is trustworthy?</a:t>
            </a:r>
          </a:p>
          <a:p>
            <a:endParaRPr lang="en-GB" sz="1400" dirty="0"/>
          </a:p>
          <a:p>
            <a:r>
              <a:rPr lang="en-GB" sz="1400" b="1" dirty="0"/>
              <a:t>TELL</a:t>
            </a:r>
            <a:r>
              <a:rPr lang="en-GB" sz="1400" dirty="0"/>
              <a:t> - </a:t>
            </a:r>
            <a:r>
              <a:rPr lang="en-GB" sz="1400" dirty="0">
                <a:latin typeface="+mn-lt"/>
              </a:rPr>
              <a:t>In the Children’s Media Lives sample, most children regarded AI as a trusted source of information, saying that as the results felt relevant to their questions, they tended to accept the responses AI provided without checking the sources.</a:t>
            </a:r>
          </a:p>
          <a:p>
            <a:endParaRPr lang="en-GB" sz="1400" dirty="0">
              <a:latin typeface="+mj-l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SHOW</a:t>
            </a:r>
            <a:r>
              <a:rPr lang="en-GB" sz="1400" dirty="0"/>
              <a:t> – Childnet’s Parent Leaflet and scroll through key strategies and pointers to help keep children safe: -   </a:t>
            </a:r>
            <a:r>
              <a:rPr lang="en-GB" sz="1400" dirty="0">
                <a:hlinkClick r:id="rId3"/>
              </a:rPr>
              <a:t>https://www.childnet.com/wp-content/uploads/2025/03/Childnet-Cheat-Sheet-GenAI.pdf</a:t>
            </a:r>
            <a:r>
              <a:rPr lang="en-GB" sz="1400" dirty="0"/>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EXPLAIN: </a:t>
            </a:r>
            <a:r>
              <a:rPr lang="en-GB" sz="1400" dirty="0"/>
              <a:t>AI is not fully trustworthy for children because it can hallucinate incorrect information, display human biases, and lack the emotional empathy needed to guide young users safely.</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Misinformation: AI tools frequently generate incorrect facts or make up information while sounding completely confident, which can mislead children during learning and fact-checking. Fake images and videos are widely being created and shared for political reasons.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Bias: AI is a prediction machine and that means that it is at risk of further entrenching stereotypes that exist . For example you ask for a picture of a nurse and it shows a woman, you ask for a picture of a doctor, and it will likely provide an image of a man.</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The "Empathy Gap": Children often view chatbots as lifelike, quasi-human confidantes, but AI lacks real understanding and can mishandle sensitive emotional support or crises.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Privacy and Manipulation: Many AI platforms lack robust parental controls, collect personal data, or may respond in inappropriate, unsafe, or adult-oriented ways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We will now explore some of the risks in greater details, and look at what you can do to support and safeguard your child.</a:t>
            </a:r>
          </a:p>
        </p:txBody>
      </p:sp>
      <p:sp>
        <p:nvSpPr>
          <p:cNvPr id="4" name="Slide Number Placeholder 3">
            <a:extLst>
              <a:ext uri="{FF2B5EF4-FFF2-40B4-BE49-F238E27FC236}">
                <a16:creationId xmlns:a16="http://schemas.microsoft.com/office/drawing/2014/main" id="{2DA523BF-8672-CE9B-885C-C577861741B9}"/>
              </a:ext>
            </a:extLst>
          </p:cNvPr>
          <p:cNvSpPr>
            <a:spLocks noGrp="1"/>
          </p:cNvSpPr>
          <p:nvPr>
            <p:ph type="sldNum" sz="quarter" idx="5"/>
          </p:nvPr>
        </p:nvSpPr>
        <p:spPr/>
        <p:txBody>
          <a:bodyPr/>
          <a:lstStyle/>
          <a:p>
            <a:fld id="{EF89B59B-2120-461D-8222-CE3302E55416}" type="slidenum">
              <a:rPr lang="en-GB" smtClean="0"/>
              <a:t>76</a:t>
            </a:fld>
            <a:endParaRPr lang="en-GB" dirty="0"/>
          </a:p>
        </p:txBody>
      </p:sp>
    </p:spTree>
    <p:extLst>
      <p:ext uri="{BB962C8B-B14F-4D97-AF65-F5344CB8AC3E}">
        <p14:creationId xmlns:p14="http://schemas.microsoft.com/office/powerpoint/2010/main" val="227356895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0351AB-FA9E-7544-B1A1-8D9E30794E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C43ABE-6614-EA61-2D29-0523640C89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B0962A-4555-3A16-01EE-029D71A5C513}"/>
              </a:ext>
            </a:extLst>
          </p:cNvPr>
          <p:cNvSpPr>
            <a:spLocks noGrp="1"/>
          </p:cNvSpPr>
          <p:nvPr>
            <p:ph type="body" idx="1"/>
          </p:nvPr>
        </p:nvSpPr>
        <p:spPr/>
        <p:txBody>
          <a:bodyPr/>
          <a:lstStyle/>
          <a:p>
            <a:r>
              <a:rPr lang="en-GB" sz="1400" b="1" dirty="0">
                <a:latin typeface="+mn-lt"/>
              </a:rPr>
              <a:t>TELL</a:t>
            </a:r>
            <a:r>
              <a:rPr lang="en-GB" sz="1400" dirty="0">
                <a:latin typeface="+mn-lt"/>
              </a:rPr>
              <a:t> - </a:t>
            </a:r>
            <a:r>
              <a:rPr lang="en-GB" sz="1400" b="0" i="0" dirty="0">
                <a:solidFill>
                  <a:srgbClr val="131313"/>
                </a:solidFill>
                <a:effectLst/>
                <a:latin typeface="+mn-lt"/>
              </a:rPr>
              <a:t>Children and young people are being exposed to online  harm with new generative AI (gen AI) tools which are now everywhere online! These include  sexbots, AI girlfriends, nudifying sites, etc. If you think 'my child wouldn't see these things', you may think again when you hear more.</a:t>
            </a:r>
          </a:p>
          <a:p>
            <a:endParaRPr lang="en-GB" sz="1400" b="0" i="0" dirty="0">
              <a:solidFill>
                <a:srgbClr val="131313"/>
              </a:solidFill>
              <a:effectLst/>
              <a:latin typeface="+mn-lt"/>
            </a:endParaRPr>
          </a:p>
          <a:p>
            <a:r>
              <a:rPr lang="en-GB" sz="1400" b="1" i="0" dirty="0">
                <a:solidFill>
                  <a:srgbClr val="131313"/>
                </a:solidFill>
                <a:effectLst/>
                <a:latin typeface="+mn-lt"/>
              </a:rPr>
              <a:t>PLAY VIDEO: </a:t>
            </a:r>
            <a:r>
              <a:rPr lang="en-GB" sz="1400" dirty="0">
                <a:latin typeface="+mn-lt"/>
                <a:hlinkClick r:id="rId3"/>
              </a:rPr>
              <a:t>https://www.youtube.com/watch?v=XEsHwss2x8E&amp;list=PLaIzX4UgxCRl8e_36R79fqLp_qt1imm4D&amp;index=3&amp;t=203s</a:t>
            </a:r>
            <a:r>
              <a:rPr lang="en-GB" sz="1400" dirty="0">
                <a:latin typeface="+mn-lt"/>
              </a:rPr>
              <a:t> </a:t>
            </a:r>
          </a:p>
          <a:p>
            <a:endParaRPr lang="en-GB" sz="1400" dirty="0">
              <a:latin typeface="+mn-lt"/>
            </a:endParaRPr>
          </a:p>
        </p:txBody>
      </p:sp>
      <p:sp>
        <p:nvSpPr>
          <p:cNvPr id="4" name="Slide Number Placeholder 3">
            <a:extLst>
              <a:ext uri="{FF2B5EF4-FFF2-40B4-BE49-F238E27FC236}">
                <a16:creationId xmlns:a16="http://schemas.microsoft.com/office/drawing/2014/main" id="{BFE6EE6F-536A-FCD5-2DC6-684DE5C98076}"/>
              </a:ext>
            </a:extLst>
          </p:cNvPr>
          <p:cNvSpPr>
            <a:spLocks noGrp="1"/>
          </p:cNvSpPr>
          <p:nvPr>
            <p:ph type="sldNum" sz="quarter" idx="5"/>
          </p:nvPr>
        </p:nvSpPr>
        <p:spPr/>
        <p:txBody>
          <a:bodyPr/>
          <a:lstStyle/>
          <a:p>
            <a:fld id="{EF89B59B-2120-461D-8222-CE3302E55416}" type="slidenum">
              <a:rPr lang="en-GB" smtClean="0"/>
              <a:t>77</a:t>
            </a:fld>
            <a:endParaRPr lang="en-GB" dirty="0"/>
          </a:p>
        </p:txBody>
      </p:sp>
    </p:spTree>
    <p:extLst>
      <p:ext uri="{BB962C8B-B14F-4D97-AF65-F5344CB8AC3E}">
        <p14:creationId xmlns:p14="http://schemas.microsoft.com/office/powerpoint/2010/main" val="3046499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0351AB-FA9E-7544-B1A1-8D9E30794E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C43ABE-6614-EA61-2D29-0523640C89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B0962A-4555-3A16-01EE-029D71A5C513}"/>
              </a:ext>
            </a:extLst>
          </p:cNvPr>
          <p:cNvSpPr>
            <a:spLocks noGrp="1"/>
          </p:cNvSpPr>
          <p:nvPr>
            <p:ph type="body" idx="1"/>
          </p:nvPr>
        </p:nvSpPr>
        <p:spPr/>
        <p:txBody>
          <a:bodyPr/>
          <a:lstStyle/>
          <a:p>
            <a:r>
              <a:rPr lang="en-GB" sz="1400" b="1" dirty="0">
                <a:latin typeface="+mn-lt"/>
              </a:rPr>
              <a:t>TELL: </a:t>
            </a:r>
            <a:r>
              <a:rPr lang="en-GB" sz="1400" b="0" i="0" dirty="0">
                <a:solidFill>
                  <a:srgbClr val="131313"/>
                </a:solidFill>
                <a:effectLst/>
                <a:latin typeface="+mn-lt"/>
              </a:rPr>
              <a:t>Protect Us is a short film exposing the harrowing ways generative AI applications and chatbots are being weaponised to exploit children online.  The video </a:t>
            </a:r>
            <a:r>
              <a:rPr lang="en-GB" sz="1400" b="0" i="0" dirty="0">
                <a:solidFill>
                  <a:srgbClr val="212121"/>
                </a:solidFill>
                <a:effectLst/>
                <a:latin typeface="+mn-lt"/>
              </a:rPr>
              <a:t>has several dramatised scenarios from real-life stories, so worth watching just one chapter even if you only have two minutes.</a:t>
            </a:r>
            <a:endParaRPr lang="en-GB" sz="1400" b="0" i="0" dirty="0">
              <a:solidFill>
                <a:srgbClr val="131313"/>
              </a:solidFill>
              <a:effectLst/>
              <a:latin typeface="+mn-lt"/>
            </a:endParaRPr>
          </a:p>
          <a:p>
            <a:endParaRPr lang="en-GB" sz="1400" b="1" i="0" dirty="0">
              <a:solidFill>
                <a:srgbClr val="131313"/>
              </a:solidFill>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i="0" dirty="0">
                <a:solidFill>
                  <a:srgbClr val="131313"/>
                </a:solidFill>
                <a:effectLst/>
                <a:latin typeface="+mn-lt"/>
              </a:rPr>
              <a:t>PLAY VIDEO </a:t>
            </a:r>
            <a:r>
              <a:rPr lang="en-GB" sz="1400" dirty="0">
                <a:latin typeface="+mn-lt"/>
                <a:hlinkClick r:id="rId3"/>
              </a:rPr>
              <a:t>https://www.youtube.com/watch?v=OuH-D-au1Ho</a:t>
            </a:r>
            <a:r>
              <a:rPr lang="en-GB" sz="1400" dirty="0">
                <a:latin typeface="+mn-lt"/>
              </a:rPr>
              <a:t> </a:t>
            </a:r>
          </a:p>
          <a:p>
            <a:endParaRPr lang="en-GB" sz="1400" dirty="0">
              <a:latin typeface="+mn-lt"/>
            </a:endParaRPr>
          </a:p>
        </p:txBody>
      </p:sp>
      <p:sp>
        <p:nvSpPr>
          <p:cNvPr id="4" name="Slide Number Placeholder 3">
            <a:extLst>
              <a:ext uri="{FF2B5EF4-FFF2-40B4-BE49-F238E27FC236}">
                <a16:creationId xmlns:a16="http://schemas.microsoft.com/office/drawing/2014/main" id="{BFE6EE6F-536A-FCD5-2DC6-684DE5C98076}"/>
              </a:ext>
            </a:extLst>
          </p:cNvPr>
          <p:cNvSpPr>
            <a:spLocks noGrp="1"/>
          </p:cNvSpPr>
          <p:nvPr>
            <p:ph type="sldNum" sz="quarter" idx="5"/>
          </p:nvPr>
        </p:nvSpPr>
        <p:spPr/>
        <p:txBody>
          <a:bodyPr/>
          <a:lstStyle/>
          <a:p>
            <a:fld id="{EF89B59B-2120-461D-8222-CE3302E55416}" type="slidenum">
              <a:rPr lang="en-GB" smtClean="0"/>
              <a:t>78</a:t>
            </a:fld>
            <a:endParaRPr lang="en-GB" dirty="0"/>
          </a:p>
        </p:txBody>
      </p:sp>
    </p:spTree>
    <p:extLst>
      <p:ext uri="{BB962C8B-B14F-4D97-AF65-F5344CB8AC3E}">
        <p14:creationId xmlns:p14="http://schemas.microsoft.com/office/powerpoint/2010/main" val="221803234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D96F33-A28A-34DA-8DC3-0E31687A5F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8F6CB2-8B23-7C3C-214C-D6BE89524D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A68E2E-CE63-179E-8C65-DFDC14FA807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0" i="0" u="none" strike="noStrike" dirty="0">
                <a:solidFill>
                  <a:srgbClr val="1D9BF0"/>
                </a:solidFill>
                <a:effectLst/>
                <a:latin typeface="TwitterChirp"/>
              </a:rPr>
              <a:t>Take them through some of the key points from this poster highlighting the safeguarding risks of Gen-AI</a:t>
            </a:r>
            <a:endParaRPr lang="en-GB" sz="1400" dirty="0"/>
          </a:p>
          <a:p>
            <a:endParaRPr lang="en-GB" sz="2000" b="1" dirty="0"/>
          </a:p>
          <a:p>
            <a:r>
              <a:rPr lang="en-GB" sz="2000" b="1" dirty="0">
                <a:latin typeface="+mn-lt"/>
              </a:rPr>
              <a:t>TELL: </a:t>
            </a:r>
            <a:r>
              <a:rPr lang="en-GB" sz="1400" b="0" i="0" dirty="0">
                <a:solidFill>
                  <a:srgbClr val="253045"/>
                </a:solidFill>
                <a:effectLst/>
                <a:latin typeface="+mn-lt"/>
              </a:rPr>
              <a:t>While AI companions and chatbots can offer many positive benefits, they also present potential risks. Here are key concerns to consider:</a:t>
            </a:r>
          </a:p>
          <a:p>
            <a:pPr algn="l">
              <a:lnSpc>
                <a:spcPts val="1680"/>
              </a:lnSpc>
              <a:spcBef>
                <a:spcPts val="2250"/>
              </a:spcBef>
              <a:spcAft>
                <a:spcPts val="2250"/>
              </a:spcAft>
              <a:buFont typeface="Arial" panose="020B0604020202020204" pitchFamily="34" charset="0"/>
              <a:buChar char="•"/>
            </a:pPr>
            <a:r>
              <a:rPr lang="en-GB" sz="1400" b="1" i="0" dirty="0">
                <a:solidFill>
                  <a:srgbClr val="253045"/>
                </a:solidFill>
                <a:effectLst/>
                <a:latin typeface="+mn-lt"/>
              </a:rPr>
              <a:t>Privacy risks</a:t>
            </a:r>
            <a:r>
              <a:rPr lang="en-GB" sz="1400" b="0" i="0" dirty="0">
                <a:solidFill>
                  <a:srgbClr val="253045"/>
                </a:solidFill>
                <a:effectLst/>
                <a:latin typeface="+mn-lt"/>
              </a:rPr>
              <a:t>: AI chatbots often collect and store user data. Ensure children are not sharing personal information.</a:t>
            </a:r>
          </a:p>
          <a:p>
            <a:pPr algn="l">
              <a:lnSpc>
                <a:spcPts val="1680"/>
              </a:lnSpc>
              <a:spcBef>
                <a:spcPts val="2250"/>
              </a:spcBef>
              <a:spcAft>
                <a:spcPts val="2250"/>
              </a:spcAft>
              <a:buFont typeface="Arial" panose="020B0604020202020204" pitchFamily="34" charset="0"/>
              <a:buChar char="•"/>
            </a:pPr>
            <a:r>
              <a:rPr lang="en-GB" sz="1400" b="1" i="0" dirty="0">
                <a:solidFill>
                  <a:srgbClr val="253045"/>
                </a:solidFill>
                <a:effectLst/>
                <a:latin typeface="+mn-lt"/>
              </a:rPr>
              <a:t>Inappropriate content</a:t>
            </a:r>
            <a:r>
              <a:rPr lang="en-GB" sz="1400" b="0" i="0" dirty="0">
                <a:solidFill>
                  <a:srgbClr val="253045"/>
                </a:solidFill>
                <a:effectLst/>
                <a:latin typeface="+mn-lt"/>
              </a:rPr>
              <a:t>: Some AI chatbots may generate responses that are not suitable for children. Even with filters, unpredictable interactions can occur.</a:t>
            </a:r>
          </a:p>
          <a:p>
            <a:pPr algn="l">
              <a:lnSpc>
                <a:spcPts val="1680"/>
              </a:lnSpc>
              <a:spcBef>
                <a:spcPts val="2250"/>
              </a:spcBef>
              <a:spcAft>
                <a:spcPts val="2250"/>
              </a:spcAft>
              <a:buFont typeface="Arial" panose="020B0604020202020204" pitchFamily="34" charset="0"/>
              <a:buChar char="•"/>
            </a:pPr>
            <a:r>
              <a:rPr lang="en-GB" sz="1400" b="1" i="0" dirty="0">
                <a:solidFill>
                  <a:srgbClr val="253045"/>
                </a:solidFill>
                <a:effectLst/>
                <a:latin typeface="+mn-lt"/>
              </a:rPr>
              <a:t>Emotional attachment</a:t>
            </a:r>
            <a:r>
              <a:rPr lang="en-GB" sz="1400" b="0" i="0" dirty="0">
                <a:solidFill>
                  <a:srgbClr val="253045"/>
                </a:solidFill>
                <a:effectLst/>
                <a:latin typeface="+mn-lt"/>
              </a:rPr>
              <a:t>: Children may develop strong emotional connections with AI companions, which could impact real-life social interactions and emotional wellbeing.</a:t>
            </a:r>
          </a:p>
          <a:p>
            <a:pPr algn="l">
              <a:lnSpc>
                <a:spcPts val="1680"/>
              </a:lnSpc>
              <a:spcBef>
                <a:spcPts val="2250"/>
              </a:spcBef>
              <a:spcAft>
                <a:spcPts val="2250"/>
              </a:spcAft>
              <a:buFont typeface="Arial" panose="020B0604020202020204" pitchFamily="34" charset="0"/>
              <a:buChar char="•"/>
            </a:pPr>
            <a:r>
              <a:rPr lang="en-GB" sz="1400" b="1" i="0" dirty="0">
                <a:solidFill>
                  <a:srgbClr val="253045"/>
                </a:solidFill>
                <a:effectLst/>
                <a:latin typeface="+mn-lt"/>
              </a:rPr>
              <a:t>Misinformation</a:t>
            </a:r>
            <a:r>
              <a:rPr lang="en-GB" sz="1400" b="0" i="0" dirty="0">
                <a:solidFill>
                  <a:srgbClr val="253045"/>
                </a:solidFill>
                <a:effectLst/>
                <a:latin typeface="+mn-lt"/>
              </a:rPr>
              <a:t>: AI-generated responses may not always be factually accurate. Children need guidance to critically assess the information provided.</a:t>
            </a:r>
          </a:p>
          <a:p>
            <a:pPr algn="l">
              <a:lnSpc>
                <a:spcPts val="1680"/>
              </a:lnSpc>
              <a:spcBef>
                <a:spcPts val="2250"/>
              </a:spcBef>
              <a:spcAft>
                <a:spcPts val="2250"/>
              </a:spcAft>
              <a:buFont typeface="Arial" panose="020B0604020202020204" pitchFamily="34" charset="0"/>
              <a:buChar char="•"/>
            </a:pPr>
            <a:r>
              <a:rPr lang="en-GB" sz="1400" b="1" i="0" dirty="0">
                <a:solidFill>
                  <a:srgbClr val="253045"/>
                </a:solidFill>
                <a:effectLst/>
                <a:latin typeface="+mn-lt"/>
              </a:rPr>
              <a:t>Potential for exploitation</a:t>
            </a:r>
            <a:r>
              <a:rPr lang="en-GB" sz="1400" b="0" i="0" dirty="0">
                <a:solidFill>
                  <a:srgbClr val="253045"/>
                </a:solidFill>
                <a:effectLst/>
                <a:latin typeface="+mn-lt"/>
              </a:rPr>
              <a:t>: Some AI platforms have paid features or in-app purchases, and some may use persuasive tactics to encourage extended engagement.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dirty="0"/>
          </a:p>
        </p:txBody>
      </p:sp>
      <p:sp>
        <p:nvSpPr>
          <p:cNvPr id="4" name="Slide Number Placeholder 3">
            <a:extLst>
              <a:ext uri="{FF2B5EF4-FFF2-40B4-BE49-F238E27FC236}">
                <a16:creationId xmlns:a16="http://schemas.microsoft.com/office/drawing/2014/main" id="{05690EBB-CF6B-AB89-D903-ABDB67F4129B}"/>
              </a:ext>
            </a:extLst>
          </p:cNvPr>
          <p:cNvSpPr>
            <a:spLocks noGrp="1"/>
          </p:cNvSpPr>
          <p:nvPr>
            <p:ph type="sldNum" sz="quarter" idx="5"/>
          </p:nvPr>
        </p:nvSpPr>
        <p:spPr/>
        <p:txBody>
          <a:bodyPr/>
          <a:lstStyle/>
          <a:p>
            <a:fld id="{5985D112-682F-4487-9187-E5AF34266267}" type="slidenum">
              <a:rPr lang="en-GB" smtClean="0"/>
              <a:t>79</a:t>
            </a:fld>
            <a:endParaRPr lang="en-GB" dirty="0"/>
          </a:p>
        </p:txBody>
      </p:sp>
    </p:spTree>
    <p:extLst>
      <p:ext uri="{BB962C8B-B14F-4D97-AF65-F5344CB8AC3E}">
        <p14:creationId xmlns:p14="http://schemas.microsoft.com/office/powerpoint/2010/main" val="389143438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DD1FB0-1613-3E99-CA37-4DEACE7CC2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82F21F-B835-D74F-BDD9-6D12B470CF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BFAFBC-414F-0C7C-A9CB-02ED9443A1DE}"/>
              </a:ext>
            </a:extLst>
          </p:cNvPr>
          <p:cNvSpPr>
            <a:spLocks noGrp="1"/>
          </p:cNvSpPr>
          <p:nvPr>
            <p:ph type="body" idx="1"/>
          </p:nvPr>
        </p:nvSpPr>
        <p:spPr/>
        <p:txBody>
          <a:bodyPr/>
          <a:lstStyle/>
          <a:p>
            <a:r>
              <a:rPr lang="en-GB" sz="2000" b="1" dirty="0"/>
              <a:t>TELL: </a:t>
            </a:r>
            <a:r>
              <a:rPr lang="en-GB" sz="1400" b="0" i="0" dirty="0">
                <a:solidFill>
                  <a:srgbClr val="253045"/>
                </a:solidFill>
                <a:effectLst/>
                <a:latin typeface="+mn-lt"/>
              </a:rPr>
              <a:t>Many parents / carers worry about the impacts of AI tools including chatbots. Here are some  helpful tips to help you start those key conversations to help them stay safe.</a:t>
            </a:r>
          </a:p>
          <a:p>
            <a:endParaRPr lang="en-GB" sz="1800" b="1" dirty="0">
              <a:latin typeface="+mn-lt"/>
            </a:endParaRPr>
          </a:p>
        </p:txBody>
      </p:sp>
      <p:sp>
        <p:nvSpPr>
          <p:cNvPr id="4" name="Slide Number Placeholder 3">
            <a:extLst>
              <a:ext uri="{FF2B5EF4-FFF2-40B4-BE49-F238E27FC236}">
                <a16:creationId xmlns:a16="http://schemas.microsoft.com/office/drawing/2014/main" id="{5A6EB658-9CDF-26A7-634C-EB5C625756AA}"/>
              </a:ext>
            </a:extLst>
          </p:cNvPr>
          <p:cNvSpPr>
            <a:spLocks noGrp="1"/>
          </p:cNvSpPr>
          <p:nvPr>
            <p:ph type="sldNum" sz="quarter" idx="5"/>
          </p:nvPr>
        </p:nvSpPr>
        <p:spPr/>
        <p:txBody>
          <a:bodyPr/>
          <a:lstStyle/>
          <a:p>
            <a:fld id="{EF89B59B-2120-461D-8222-CE3302E55416}" type="slidenum">
              <a:rPr lang="en-GB" smtClean="0"/>
              <a:t>80</a:t>
            </a:fld>
            <a:endParaRPr lang="en-GB" dirty="0"/>
          </a:p>
        </p:txBody>
      </p:sp>
    </p:spTree>
    <p:extLst>
      <p:ext uri="{BB962C8B-B14F-4D97-AF65-F5344CB8AC3E}">
        <p14:creationId xmlns:p14="http://schemas.microsoft.com/office/powerpoint/2010/main" val="13833004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D70E9D-BEC5-B9F7-0771-AEB0AB4783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4E1FF0-2BD6-6A2E-7773-C7C4CBEA39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90D8A5-A738-28DA-58A4-66F98213E239}"/>
              </a:ext>
            </a:extLst>
          </p:cNvPr>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0" u="none" strike="noStrike" dirty="0">
                <a:solidFill>
                  <a:srgbClr val="1D9BF0"/>
                </a:solidFill>
                <a:effectLst/>
                <a:latin typeface="+mn-lt"/>
              </a:rPr>
              <a:t>Take them through some of the key points from this internet Matters guide to explore AI together and encourage curiosity, critical thinking and healthy digital habits - </a:t>
            </a:r>
            <a:r>
              <a:rPr lang="en-GB" sz="900" dirty="0">
                <a:latin typeface="+mn-lt"/>
                <a:hlinkClick r:id="rId3"/>
              </a:rPr>
              <a:t>https://www.internetmatters.org/wp-content/uploads/2026/01/AI_conversation_guide_for_families_Internet_Matters_2026.pdf</a:t>
            </a:r>
            <a:r>
              <a:rPr lang="en-GB" sz="900" dirty="0">
                <a:latin typeface="+mn-lt"/>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0" u="none" strike="noStrike" kern="1200" dirty="0">
                <a:solidFill>
                  <a:srgbClr val="1D9BF0"/>
                </a:solidFill>
                <a:effectLst/>
                <a:latin typeface="+mn-lt"/>
                <a:ea typeface="+mn-ea"/>
                <a:cs typeface="+mn-cs"/>
              </a:rPr>
              <a:t>   Use LGfL’s template letters to inform parents about the risks associated with AI, and your school’s approach to protecting children from these: </a:t>
            </a:r>
            <a:r>
              <a:rPr lang="en-GB" sz="1050" dirty="0">
                <a:latin typeface="+mn-lt"/>
                <a:hlinkClick r:id="rId4"/>
              </a:rPr>
              <a:t>https://safepolicies.lgfl.net/</a:t>
            </a:r>
            <a:r>
              <a:rPr lang="en-GB" sz="1050" dirty="0">
                <a:latin typeface="+mn-lt"/>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05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TELL: </a:t>
            </a:r>
            <a:r>
              <a:rPr lang="en-GB" sz="1400" b="0" dirty="0"/>
              <a:t>Children are increasingly likely to encounter headlines claiming that AI could threaten humanity, or even cause human extinction. Scroll through the SAIFA guide which explains what the recent headlines mean and offers age-appropriate suggestions for talking about them: </a:t>
            </a:r>
            <a:r>
              <a:rPr lang="en-GB" sz="1100" dirty="0">
                <a:hlinkClick r:id="rId5"/>
              </a:rPr>
              <a:t>https://www.safeaiforchildren.org/how-to-talk-to-children-about-frightening-ai-headlines/</a:t>
            </a:r>
            <a:r>
              <a:rPr lang="en-GB" sz="1100" dirty="0"/>
              <a:t> </a:t>
            </a:r>
            <a:endParaRPr lang="en-GB" sz="14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0" dirty="0"/>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b="0" i="0" u="none" strike="noStrike" kern="1200" dirty="0">
              <a:solidFill>
                <a:srgbClr val="1D9BF0"/>
              </a:solidFill>
              <a:effectLst/>
              <a:latin typeface="TwitterChirp"/>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9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dirty="0"/>
          </a:p>
        </p:txBody>
      </p:sp>
      <p:sp>
        <p:nvSpPr>
          <p:cNvPr id="4" name="Slide Number Placeholder 3">
            <a:extLst>
              <a:ext uri="{FF2B5EF4-FFF2-40B4-BE49-F238E27FC236}">
                <a16:creationId xmlns:a16="http://schemas.microsoft.com/office/drawing/2014/main" id="{453DF3C7-BC94-5505-66B6-14E0C6D7E48D}"/>
              </a:ext>
            </a:extLst>
          </p:cNvPr>
          <p:cNvSpPr>
            <a:spLocks noGrp="1"/>
          </p:cNvSpPr>
          <p:nvPr>
            <p:ph type="sldNum" sz="quarter" idx="5"/>
          </p:nvPr>
        </p:nvSpPr>
        <p:spPr/>
        <p:txBody>
          <a:bodyPr/>
          <a:lstStyle/>
          <a:p>
            <a:fld id="{5985D112-682F-4487-9187-E5AF34266267}" type="slidenum">
              <a:rPr lang="en-GB" smtClean="0"/>
              <a:t>81</a:t>
            </a:fld>
            <a:endParaRPr lang="en-GB" dirty="0"/>
          </a:p>
        </p:txBody>
      </p:sp>
    </p:spTree>
    <p:extLst>
      <p:ext uri="{BB962C8B-B14F-4D97-AF65-F5344CB8AC3E}">
        <p14:creationId xmlns:p14="http://schemas.microsoft.com/office/powerpoint/2010/main" val="346421050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sz="1400" b="1" i="0" dirty="0">
                <a:solidFill>
                  <a:srgbClr val="202124"/>
                </a:solidFill>
                <a:effectLst/>
                <a:latin typeface="+mn-lt"/>
              </a:rPr>
              <a:t>EXPLAIN – </a:t>
            </a:r>
            <a:r>
              <a:rPr lang="en-GB" sz="1400" b="0" i="0" dirty="0">
                <a:solidFill>
                  <a:srgbClr val="202124"/>
                </a:solidFill>
                <a:effectLst/>
                <a:latin typeface="+mn-lt"/>
              </a:rPr>
              <a:t>it is a  </a:t>
            </a:r>
            <a:r>
              <a:rPr lang="en-GB" sz="1400" b="1" i="0" dirty="0">
                <a:solidFill>
                  <a:srgbClr val="202124"/>
                </a:solidFill>
                <a:effectLst/>
                <a:latin typeface="+mn-lt"/>
              </a:rPr>
              <a:t>t</a:t>
            </a:r>
            <a:r>
              <a:rPr lang="en-GB" sz="1400" dirty="0">
                <a:latin typeface="+mn-lt"/>
              </a:rPr>
              <a:t>ype of </a:t>
            </a:r>
            <a:r>
              <a:rPr lang="en-GB" sz="1400" dirty="0">
                <a:solidFill>
                  <a:srgbClr val="C00000"/>
                </a:solidFill>
                <a:latin typeface="+mn-lt"/>
              </a:rPr>
              <a:t>online blackmail </a:t>
            </a:r>
            <a:r>
              <a:rPr lang="en-GB" sz="1400" dirty="0">
                <a:latin typeface="+mn-lt"/>
              </a:rPr>
              <a:t>involving an adult offender posing as a young person, threatening to release </a:t>
            </a:r>
            <a:r>
              <a:rPr lang="en-GB" sz="1400" dirty="0">
                <a:solidFill>
                  <a:srgbClr val="C00000"/>
                </a:solidFill>
                <a:latin typeface="+mn-lt"/>
              </a:rPr>
              <a:t>nude or semi-nude images and/or videos </a:t>
            </a:r>
            <a:r>
              <a:rPr lang="en-GB" sz="1400" dirty="0">
                <a:latin typeface="+mn-lt"/>
              </a:rPr>
              <a:t>of a child or young person, unless they pay money. Victims of any age and gender can be targets - majority of cases have involved </a:t>
            </a:r>
            <a:r>
              <a:rPr lang="en-GB" sz="1400" dirty="0">
                <a:solidFill>
                  <a:srgbClr val="C00000"/>
                </a:solidFill>
                <a:latin typeface="+mn-lt"/>
              </a:rPr>
              <a:t>male victims aged 14-18</a:t>
            </a:r>
            <a:endParaRPr lang="en-GB" sz="1400" b="1" i="0" dirty="0">
              <a:solidFill>
                <a:srgbClr val="202124"/>
              </a:solidFill>
              <a:effectLst/>
              <a:latin typeface="+mn-l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b="1" i="0" dirty="0">
              <a:solidFill>
                <a:srgbClr val="202124"/>
              </a:solidFill>
              <a:effectLst/>
              <a:latin typeface="+mn-l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i="0" dirty="0">
                <a:solidFill>
                  <a:srgbClr val="202124"/>
                </a:solidFill>
                <a:effectLst/>
                <a:latin typeface="+mn-lt"/>
              </a:rPr>
              <a:t>TELL - </a:t>
            </a:r>
            <a:r>
              <a:rPr lang="en-GB" sz="1400" dirty="0">
                <a:latin typeface="+mn-lt"/>
              </a:rPr>
              <a:t>It’s important to remember that a child or young person is never to blame if they have been blackmailed online. Offenders will have tricked, groomed and/or manipulated them into sharing an image, or created digitally manipulated images of them. The reality is that it could happen to anyone.</a:t>
            </a:r>
            <a:endParaRPr lang="en-GB" sz="1400" b="1" i="0" dirty="0">
              <a:solidFill>
                <a:srgbClr val="202124"/>
              </a:solidFill>
              <a:effectLst/>
              <a:latin typeface="+mn-l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b="1" i="0" dirty="0">
              <a:solidFill>
                <a:srgbClr val="202124"/>
              </a:solidFill>
              <a:effectLst/>
              <a:latin typeface="+mn-l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i="0" dirty="0">
                <a:solidFill>
                  <a:srgbClr val="202124"/>
                </a:solidFill>
                <a:effectLst/>
                <a:latin typeface="+mn-lt"/>
              </a:rPr>
              <a:t>SHARE – </a:t>
            </a:r>
            <a:r>
              <a:rPr lang="en-GB" sz="1400" b="0" i="0" dirty="0">
                <a:solidFill>
                  <a:srgbClr val="202124"/>
                </a:solidFill>
                <a:effectLst/>
                <a:latin typeface="+mn-lt"/>
              </a:rPr>
              <a:t>IWF has a guide for parents of children experiencing sextortion: https://www.iwf.org.uk/resources/sextortion/parents-and-carers  </a:t>
            </a:r>
          </a:p>
          <a:p>
            <a:pPr marL="0" lvl="0" indent="0" algn="l">
              <a:buFont typeface="Arial" panose="020B0604020202020204" pitchFamily="34" charset="0"/>
              <a:buNone/>
            </a:pPr>
            <a:endParaRPr lang="en-GB" sz="1400" b="0" i="0" dirty="0">
              <a:solidFill>
                <a:srgbClr val="202124"/>
              </a:solidFill>
              <a:effectLst/>
              <a:latin typeface="+mn-lt"/>
            </a:endParaRPr>
          </a:p>
        </p:txBody>
      </p:sp>
      <p:sp>
        <p:nvSpPr>
          <p:cNvPr id="4" name="Slide Number Placeholder 3"/>
          <p:cNvSpPr>
            <a:spLocks noGrp="1"/>
          </p:cNvSpPr>
          <p:nvPr>
            <p:ph type="sldNum" sz="quarter" idx="5"/>
          </p:nvPr>
        </p:nvSpPr>
        <p:spPr/>
        <p:txBody>
          <a:bodyPr/>
          <a:lstStyle/>
          <a:p>
            <a:fld id="{5985D112-682F-4487-9187-E5AF34266267}" type="slidenum">
              <a:rPr lang="en-GB" smtClean="0"/>
              <a:t>82</a:t>
            </a:fld>
            <a:endParaRPr lang="en-GB" dirty="0"/>
          </a:p>
        </p:txBody>
      </p:sp>
    </p:spTree>
    <p:extLst>
      <p:ext uri="{BB962C8B-B14F-4D97-AF65-F5344CB8AC3E}">
        <p14:creationId xmlns:p14="http://schemas.microsoft.com/office/powerpoint/2010/main" val="138978873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8DC59B-A409-D953-3E3A-AFF969EBEC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2B5FC2-FB85-29C1-1061-16E83F91AF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2DE2FC-65C1-AE04-051B-DAAC2AB17E8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i="0" dirty="0">
                <a:solidFill>
                  <a:srgbClr val="202124"/>
                </a:solidFill>
                <a:effectLst/>
                <a:latin typeface="+mn-lt"/>
              </a:rPr>
              <a:t>SHARE</a:t>
            </a:r>
            <a:r>
              <a:rPr lang="en-GB" sz="1400" b="0" i="0" dirty="0">
                <a:solidFill>
                  <a:srgbClr val="202124"/>
                </a:solidFill>
                <a:effectLst/>
                <a:latin typeface="+mn-lt"/>
              </a:rPr>
              <a:t> –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0" dirty="0">
                <a:solidFill>
                  <a:srgbClr val="FFFFFF"/>
                </a:solidFill>
                <a:effectLst/>
                <a:latin typeface="+mn-lt"/>
              </a:rPr>
              <a:t>Financially Motivated Sexual Extortion (FMSE): advice for parents and carers</a:t>
            </a:r>
            <a:r>
              <a:rPr lang="en-GB" sz="1400" b="0" i="0" dirty="0">
                <a:solidFill>
                  <a:srgbClr val="202124"/>
                </a:solidFill>
                <a:effectLst/>
                <a:latin typeface="+mn-lt"/>
              </a:rPr>
              <a:t>: </a:t>
            </a:r>
            <a:r>
              <a:rPr lang="en-GB" sz="1400" dirty="0">
                <a:latin typeface="+mn-lt"/>
                <a:hlinkClick r:id="rId3"/>
              </a:rPr>
              <a:t>https://www.ceopeducation.co.uk/globalassets/professional/nca-fmse-social-campaign-guidance-doc---english.pdf</a:t>
            </a:r>
            <a:r>
              <a:rPr lang="en-GB" sz="1400" dirty="0">
                <a:latin typeface="+mn-lt"/>
              </a:rPr>
              <a:t>  - you might wish to scroll through the page and cover key points and advice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b="0" i="0" dirty="0">
              <a:solidFill>
                <a:srgbClr val="202124"/>
              </a:solidFill>
              <a:effectLst/>
              <a:latin typeface="+mn-lt"/>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i="0" dirty="0">
                <a:solidFill>
                  <a:srgbClr val="202124"/>
                </a:solidFill>
                <a:effectLst/>
                <a:latin typeface="+mn-lt"/>
              </a:rPr>
              <a:t> CEOP Parent and carers template letter and talk through key points on talking to your child and how to respond </a:t>
            </a:r>
            <a:r>
              <a:rPr lang="en-GB" sz="1400" dirty="0">
                <a:latin typeface="+mn-lt"/>
                <a:hlinkClick r:id="rId4"/>
              </a:rPr>
              <a:t>https://www.ceopeducation.co.uk/globalassets/professional/guidance/nca_financially_motivated_sexual_extortion_alert_education_eng.pdf</a:t>
            </a:r>
            <a:r>
              <a:rPr lang="en-GB" sz="1400" dirty="0">
                <a:latin typeface="+mn-lt"/>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dirty="0">
              <a:latin typeface="+mn-l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dirty="0">
                <a:latin typeface="+mn-lt"/>
              </a:rPr>
              <a:t>If you wish to explore this further, please refer to https://www.flipsnack.com/internetmattersorg/dealing-with-sextortion-what-to-do-if-you-re-targeted/full-view.html </a:t>
            </a:r>
          </a:p>
          <a:p>
            <a:pPr marL="0" lvl="0" indent="0" algn="l">
              <a:buFont typeface="Arial" panose="020B0604020202020204" pitchFamily="34" charset="0"/>
              <a:buNone/>
            </a:pPr>
            <a:endParaRPr lang="en-GB" sz="1400" b="0" i="0" dirty="0">
              <a:solidFill>
                <a:srgbClr val="202124"/>
              </a:solidFill>
              <a:effectLst/>
              <a:latin typeface="+mn-lt"/>
            </a:endParaRPr>
          </a:p>
        </p:txBody>
      </p:sp>
      <p:sp>
        <p:nvSpPr>
          <p:cNvPr id="4" name="Slide Number Placeholder 3">
            <a:extLst>
              <a:ext uri="{FF2B5EF4-FFF2-40B4-BE49-F238E27FC236}">
                <a16:creationId xmlns:a16="http://schemas.microsoft.com/office/drawing/2014/main" id="{86DA4446-FE2C-DF36-D3E1-22D9F2969761}"/>
              </a:ext>
            </a:extLst>
          </p:cNvPr>
          <p:cNvSpPr>
            <a:spLocks noGrp="1"/>
          </p:cNvSpPr>
          <p:nvPr>
            <p:ph type="sldNum" sz="quarter" idx="5"/>
          </p:nvPr>
        </p:nvSpPr>
        <p:spPr/>
        <p:txBody>
          <a:bodyPr/>
          <a:lstStyle/>
          <a:p>
            <a:fld id="{5985D112-682F-4487-9187-E5AF34266267}" type="slidenum">
              <a:rPr lang="en-GB" smtClean="0"/>
              <a:t>83</a:t>
            </a:fld>
            <a:endParaRPr lang="en-GB" dirty="0"/>
          </a:p>
        </p:txBody>
      </p:sp>
    </p:spTree>
    <p:extLst>
      <p:ext uri="{BB962C8B-B14F-4D97-AF65-F5344CB8AC3E}">
        <p14:creationId xmlns:p14="http://schemas.microsoft.com/office/powerpoint/2010/main" val="24241383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3DE6D-090E-596B-08AD-695FEE1C64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ECCBC2-2D17-9781-54E4-8B73C63226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04445E-834D-1DE8-48A6-4D1CC3EC2088}"/>
              </a:ext>
            </a:extLst>
          </p:cNvPr>
          <p:cNvSpPr>
            <a:spLocks noGrp="1"/>
          </p:cNvSpPr>
          <p:nvPr>
            <p:ph type="body" idx="1"/>
          </p:nvPr>
        </p:nvSpPr>
        <p:spPr/>
        <p:txBody>
          <a:bodyPr/>
          <a:lstStyle/>
          <a:p>
            <a:r>
              <a:rPr lang="en-GB" sz="1100" b="0" i="1" dirty="0">
                <a:effectLst/>
                <a:latin typeface="Roboto" panose="02000000000000000000" pitchFamily="2" charset="0"/>
              </a:rPr>
              <a:t>Source: Children and parents: media use and attitudes report 2025 (no figures released this year)</a:t>
            </a:r>
            <a:endParaRPr lang="en-GB" sz="1100" b="1" i="1" dirty="0">
              <a:latin typeface="+mn-lt"/>
            </a:endParaRPr>
          </a:p>
          <a:p>
            <a:endParaRPr lang="en-GB" sz="1400" b="1" dirty="0">
              <a:latin typeface="+mn-lt"/>
            </a:endParaRPr>
          </a:p>
          <a:p>
            <a:r>
              <a:rPr lang="en-GB" sz="1400" b="1" dirty="0">
                <a:latin typeface="+mn-lt"/>
              </a:rPr>
              <a:t>DISCUSS - </a:t>
            </a:r>
            <a:r>
              <a:rPr lang="en-GB" sz="1400" b="0" i="1" dirty="0">
                <a:latin typeface="+mn-lt"/>
              </a:rPr>
              <a:t>Talk through the reasons</a:t>
            </a:r>
            <a:r>
              <a:rPr lang="en-GB" sz="1400" b="0" i="1" baseline="0" dirty="0">
                <a:latin typeface="+mn-lt"/>
              </a:rPr>
              <a:t> why people live stream. E.g. </a:t>
            </a:r>
            <a:r>
              <a:rPr lang="en-GB" sz="1400" dirty="0">
                <a:latin typeface="+mn-lt"/>
              </a:rPr>
              <a:t>Sharing videos instantly and live can feel exciting, showcase talents, campaign against issues, spontaneously share their thoughts with an audience, Show events like music concerts, tutorials e.g. putting on makeup</a:t>
            </a:r>
            <a:endParaRPr lang="en-GB" sz="1400" b="1" dirty="0">
              <a:latin typeface="+mn-l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b="1" dirty="0">
              <a:latin typeface="+mn-l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latin typeface="+mn-lt"/>
              </a:rPr>
              <a:t>ASK</a:t>
            </a:r>
            <a:r>
              <a:rPr lang="en-GB" sz="1400" dirty="0">
                <a:latin typeface="+mn-lt"/>
              </a:rPr>
              <a:t> – What do you think the risks are??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dirty="0">
              <a:latin typeface="+mn-l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latin typeface="+mn-lt"/>
              </a:rPr>
              <a:t>TELL</a:t>
            </a:r>
            <a:r>
              <a:rPr lang="en-GB" sz="1400" dirty="0">
                <a:latin typeface="+mn-lt"/>
              </a:rPr>
              <a:t>: Live streaming presents several risks to children and young people which may be divided into whether the child or young person is viewing or is sharing/hosting the live stream. </a:t>
            </a:r>
          </a:p>
          <a:p>
            <a:pPr marL="285750" indent="-285750">
              <a:buFont typeface="Arial" panose="020B0604020202020204" pitchFamily="34" charset="0"/>
              <a:buChar char="•"/>
            </a:pPr>
            <a:r>
              <a:rPr lang="en-GB" sz="1400" dirty="0">
                <a:solidFill>
                  <a:srgbClr val="C00000"/>
                </a:solidFill>
                <a:latin typeface="+mn-lt"/>
              </a:rPr>
              <a:t>Exposure to inappropriate or harmful content </a:t>
            </a:r>
            <a:r>
              <a:rPr lang="en-GB" sz="1400" dirty="0">
                <a:latin typeface="+mn-lt"/>
              </a:rPr>
              <a:t>via live streaming. </a:t>
            </a:r>
          </a:p>
          <a:p>
            <a:pPr marL="285750" indent="-285750">
              <a:buFont typeface="Arial" panose="020B0604020202020204" pitchFamily="34" charset="0"/>
              <a:buChar char="•"/>
            </a:pPr>
            <a:r>
              <a:rPr lang="en-GB" sz="1400" dirty="0">
                <a:latin typeface="+mn-lt"/>
              </a:rPr>
              <a:t>Content can be </a:t>
            </a:r>
            <a:r>
              <a:rPr lang="en-GB" sz="1400" dirty="0">
                <a:solidFill>
                  <a:srgbClr val="C00000"/>
                </a:solidFill>
                <a:latin typeface="+mn-lt"/>
              </a:rPr>
              <a:t>uncensored</a:t>
            </a:r>
            <a:r>
              <a:rPr lang="en-GB" sz="1400" dirty="0">
                <a:latin typeface="+mn-lt"/>
              </a:rPr>
              <a:t> and spontaneous.</a:t>
            </a:r>
          </a:p>
          <a:p>
            <a:pPr marL="285750" indent="-285750">
              <a:buFont typeface="Arial" panose="020B0604020202020204" pitchFamily="34" charset="0"/>
              <a:buChar char="•"/>
            </a:pPr>
            <a:r>
              <a:rPr lang="en-GB" sz="1400" dirty="0">
                <a:latin typeface="+mn-lt"/>
              </a:rPr>
              <a:t>Content can have a </a:t>
            </a:r>
            <a:r>
              <a:rPr lang="en-GB" sz="1400" dirty="0">
                <a:solidFill>
                  <a:srgbClr val="C00000"/>
                </a:solidFill>
                <a:latin typeface="+mn-lt"/>
              </a:rPr>
              <a:t>harmless title or description yet contain offensive or harmful content </a:t>
            </a:r>
            <a:r>
              <a:rPr lang="en-GB" sz="1400" dirty="0">
                <a:latin typeface="+mn-lt"/>
              </a:rPr>
              <a:t>without the viewer realising.</a:t>
            </a:r>
          </a:p>
          <a:p>
            <a:pPr marL="285750" indent="-285750">
              <a:buFont typeface="Arial" panose="020B0604020202020204" pitchFamily="34" charset="0"/>
              <a:buChar char="•"/>
            </a:pPr>
            <a:r>
              <a:rPr lang="en-GB" sz="1400" dirty="0">
                <a:solidFill>
                  <a:srgbClr val="C00000"/>
                </a:solidFill>
                <a:latin typeface="+mn-lt"/>
              </a:rPr>
              <a:t>Comments on live streams aren’t moderated</a:t>
            </a:r>
            <a:r>
              <a:rPr lang="en-GB" sz="1400" dirty="0">
                <a:latin typeface="+mn-lt"/>
              </a:rPr>
              <a:t> and can be viewed by everyone, young people could see upsetting or harmful comments. </a:t>
            </a:r>
          </a:p>
          <a:p>
            <a:pPr marL="285750" indent="-285750">
              <a:buFont typeface="Arial" panose="020B0604020202020204" pitchFamily="34" charset="0"/>
              <a:buChar char="•"/>
            </a:pPr>
            <a:r>
              <a:rPr lang="en-GB" sz="1400" dirty="0">
                <a:latin typeface="+mn-lt"/>
              </a:rPr>
              <a:t>The </a:t>
            </a:r>
            <a:r>
              <a:rPr lang="en-GB" sz="1400" dirty="0">
                <a:solidFill>
                  <a:srgbClr val="C00000"/>
                </a:solidFill>
                <a:latin typeface="+mn-lt"/>
              </a:rPr>
              <a:t>host of the livestream might feel bullied or pressured </a:t>
            </a:r>
            <a:r>
              <a:rPr lang="en-GB" sz="1400" dirty="0">
                <a:latin typeface="+mn-lt"/>
              </a:rPr>
              <a:t>to do something in the moment by comments from viewers that they might not feel comfortable doing. </a:t>
            </a:r>
          </a:p>
          <a:p>
            <a:pPr marL="285750" indent="-285750">
              <a:buFont typeface="Arial" panose="020B0604020202020204" pitchFamily="34" charset="0"/>
              <a:buChar char="•"/>
            </a:pPr>
            <a:r>
              <a:rPr lang="en-GB" sz="1400" dirty="0">
                <a:latin typeface="+mn-lt"/>
              </a:rPr>
              <a:t>Young people might feel </a:t>
            </a:r>
            <a:r>
              <a:rPr lang="en-GB" sz="1400" dirty="0">
                <a:solidFill>
                  <a:srgbClr val="C00000"/>
                </a:solidFill>
                <a:latin typeface="+mn-lt"/>
              </a:rPr>
              <a:t>more confident or comfortable sharing things online than they would offline. </a:t>
            </a:r>
          </a:p>
          <a:p>
            <a:pPr marL="285750" indent="-285750">
              <a:buFont typeface="Arial" panose="020B0604020202020204" pitchFamily="34" charset="0"/>
              <a:buChar char="•"/>
            </a:pPr>
            <a:r>
              <a:rPr lang="en-GB" sz="1400" dirty="0">
                <a:latin typeface="+mn-lt"/>
              </a:rPr>
              <a:t>Live streaming provides </a:t>
            </a:r>
            <a:r>
              <a:rPr lang="en-GB" sz="1400" dirty="0">
                <a:solidFill>
                  <a:srgbClr val="C00000"/>
                </a:solidFill>
                <a:latin typeface="+mn-lt"/>
              </a:rPr>
              <a:t>ease of access for perpetrators</a:t>
            </a:r>
            <a:r>
              <a:rPr lang="en-GB" sz="1400" dirty="0">
                <a:latin typeface="+mn-lt"/>
              </a:rPr>
              <a:t> to engage with children and young people. </a:t>
            </a:r>
          </a:p>
          <a:p>
            <a:pPr marL="285750" indent="-285750">
              <a:buFont typeface="Arial" panose="020B0604020202020204" pitchFamily="34" charset="0"/>
              <a:buChar char="•"/>
            </a:pPr>
            <a:r>
              <a:rPr lang="en-GB" sz="1400" dirty="0">
                <a:latin typeface="+mn-lt"/>
              </a:rPr>
              <a:t>Viewers can also screen </a:t>
            </a:r>
            <a:r>
              <a:rPr lang="en-GB" sz="1400" dirty="0">
                <a:solidFill>
                  <a:srgbClr val="C00000"/>
                </a:solidFill>
                <a:latin typeface="+mn-lt"/>
              </a:rPr>
              <a:t>record or take screenshots of the live stream, even without the host’s consent. </a:t>
            </a:r>
          </a:p>
          <a:p>
            <a:endParaRPr lang="en-GB" sz="1400" dirty="0">
              <a:latin typeface="+mn-l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dirty="0">
                <a:latin typeface="+mn-lt"/>
              </a:rPr>
              <a:t>2.  Live streaming can facilitate sexual abuse in different ways</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mn-lt"/>
              </a:rPr>
              <a:t>While any legitimate internet platform could be abused by offenders attempting to contact children, live streaming provides an ease of access through the instant, direct connection ‘viewers’ have to ‘hosts’ while watching live streams. Live streaming may therefore facilitate sexual abuse as offenders utilise live streams to groom and exploit children to undress or perform sexual acts.</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mn-lt"/>
              </a:rPr>
              <a:t>Offenders may try to move the child away from the public stream to a one-on-one live streaming chat. Some offenders may capture videos/images of the child to store or distribute or use in further blackmail. </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mn-lt"/>
              </a:rPr>
              <a:t>Software can be used to record the live streaming of child sexual abuse and/or still images can be captured of the child sexual abuse during the broadcast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dirty="0">
              <a:latin typeface="+mn-lt"/>
            </a:endParaRPr>
          </a:p>
        </p:txBody>
      </p:sp>
      <p:sp>
        <p:nvSpPr>
          <p:cNvPr id="4" name="Slide Number Placeholder 3">
            <a:extLst>
              <a:ext uri="{FF2B5EF4-FFF2-40B4-BE49-F238E27FC236}">
                <a16:creationId xmlns:a16="http://schemas.microsoft.com/office/drawing/2014/main" id="{52C77104-93EE-2C68-0B84-E5A9C99CFE1C}"/>
              </a:ext>
            </a:extLst>
          </p:cNvPr>
          <p:cNvSpPr>
            <a:spLocks noGrp="1"/>
          </p:cNvSpPr>
          <p:nvPr>
            <p:ph type="sldNum" sz="quarter" idx="5"/>
          </p:nvPr>
        </p:nvSpPr>
        <p:spPr/>
        <p:txBody>
          <a:bodyPr/>
          <a:lstStyle/>
          <a:p>
            <a:fld id="{5985D112-682F-4487-9187-E5AF34266267}" type="slidenum">
              <a:rPr lang="en-GB" smtClean="0"/>
              <a:t>84</a:t>
            </a:fld>
            <a:endParaRPr lang="en-GB" dirty="0"/>
          </a:p>
        </p:txBody>
      </p:sp>
    </p:spTree>
    <p:extLst>
      <p:ext uri="{BB962C8B-B14F-4D97-AF65-F5344CB8AC3E}">
        <p14:creationId xmlns:p14="http://schemas.microsoft.com/office/powerpoint/2010/main" val="375541114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35000"/>
              </a:lnSpc>
              <a:spcBef>
                <a:spcPts val="750"/>
              </a:spcBef>
              <a:spcAft>
                <a:spcPts val="750"/>
              </a:spcAft>
            </a:pPr>
            <a:r>
              <a:rPr lang="en-GB" sz="1400" b="1" dirty="0">
                <a:solidFill>
                  <a:srgbClr val="34495E"/>
                </a:solidFill>
                <a:effectLst/>
                <a:latin typeface="+mn-lt"/>
                <a:ea typeface="Aptos" panose="020B0004020202020204" pitchFamily="34" charset="0"/>
                <a:cs typeface="Aptos" panose="020B0004020202020204" pitchFamily="34" charset="0"/>
              </a:rPr>
              <a:t>TELL</a:t>
            </a:r>
            <a:r>
              <a:rPr lang="en-GB" sz="1400" dirty="0">
                <a:solidFill>
                  <a:srgbClr val="34495E"/>
                </a:solidFill>
                <a:effectLst/>
                <a:latin typeface="+mn-lt"/>
                <a:ea typeface="Aptos" panose="020B0004020202020204" pitchFamily="34" charset="0"/>
                <a:cs typeface="Aptos" panose="020B0004020202020204" pitchFamily="34" charset="0"/>
              </a:rPr>
              <a:t> – </a:t>
            </a:r>
          </a:p>
          <a:p>
            <a:pPr>
              <a:lnSpc>
                <a:spcPct val="135000"/>
              </a:lnSpc>
              <a:spcBef>
                <a:spcPts val="750"/>
              </a:spcBef>
              <a:spcAft>
                <a:spcPts val="750"/>
              </a:spcAft>
            </a:pPr>
            <a:r>
              <a:rPr lang="en-GB" sz="1400" dirty="0">
                <a:solidFill>
                  <a:srgbClr val="34495E"/>
                </a:solidFill>
                <a:effectLst/>
                <a:latin typeface="+mn-lt"/>
                <a:ea typeface="Aptos" panose="020B0004020202020204" pitchFamily="34" charset="0"/>
                <a:cs typeface="Aptos" panose="020B0004020202020204" pitchFamily="34" charset="0"/>
              </a:rPr>
              <a:t>1. The Internet Watch Foundation are the only organisation other than law enforcement who can search for and remove child sexual abuse imagery.9 1% of all the content they remove of child sexual abuse material, is ‘self-generated’. Self-generated Child Sexual Abuse Material (CSAM) are images and videos which are taken by children and then shared either: </a:t>
            </a:r>
            <a:endParaRPr lang="en-GB" sz="1400" dirty="0">
              <a:effectLst/>
              <a:latin typeface="+mn-lt"/>
              <a:ea typeface="Aptos" panose="020B0004020202020204" pitchFamily="34" charset="0"/>
              <a:cs typeface="Aptos" panose="020B0004020202020204" pitchFamily="34" charset="0"/>
            </a:endParaRPr>
          </a:p>
          <a:p>
            <a:pPr marL="800100" lvl="1" indent="-342900">
              <a:lnSpc>
                <a:spcPct val="135000"/>
              </a:lnSpc>
              <a:buSzPts val="1000"/>
              <a:buFont typeface="Symbol" panose="05050102010706020507" pitchFamily="18" charset="2"/>
              <a:buChar char=""/>
              <a:tabLst>
                <a:tab pos="457200" algn="l"/>
              </a:tabLst>
            </a:pPr>
            <a:r>
              <a:rPr lang="en-GB" sz="1400" dirty="0">
                <a:solidFill>
                  <a:srgbClr val="34495E"/>
                </a:solidFill>
                <a:effectLst/>
                <a:latin typeface="+mn-lt"/>
                <a:ea typeface="Times New Roman" panose="02020603050405020304" pitchFamily="18" charset="0"/>
                <a:cs typeface="Aptos" panose="020B0004020202020204" pitchFamily="34" charset="0"/>
              </a:rPr>
              <a:t>willingly, usually with a boyfriend/girlfriend, or  </a:t>
            </a:r>
            <a:endParaRPr lang="en-GB" sz="1400" dirty="0">
              <a:solidFill>
                <a:srgbClr val="000000"/>
              </a:solidFill>
              <a:effectLst/>
              <a:latin typeface="+mn-lt"/>
              <a:ea typeface="Aptos" panose="020B0004020202020204" pitchFamily="34" charset="0"/>
              <a:cs typeface="Aptos" panose="020B0004020202020204" pitchFamily="34" charset="0"/>
            </a:endParaRPr>
          </a:p>
          <a:p>
            <a:pPr marL="800100" lvl="1" indent="-342900">
              <a:lnSpc>
                <a:spcPct val="135000"/>
              </a:lnSpc>
              <a:buSzPts val="1000"/>
              <a:buFont typeface="Symbol" panose="05050102010706020507" pitchFamily="18" charset="2"/>
              <a:buChar char=""/>
              <a:tabLst>
                <a:tab pos="457200" algn="l"/>
              </a:tabLst>
            </a:pPr>
            <a:r>
              <a:rPr lang="en-GB" sz="1400" dirty="0">
                <a:solidFill>
                  <a:srgbClr val="34495E"/>
                </a:solidFill>
                <a:effectLst/>
                <a:latin typeface="+mn-lt"/>
                <a:ea typeface="Times New Roman" panose="02020603050405020304" pitchFamily="18" charset="0"/>
                <a:cs typeface="Aptos" panose="020B0004020202020204" pitchFamily="34" charset="0"/>
              </a:rPr>
              <a:t>unwillingly, through coercion, or </a:t>
            </a:r>
            <a:endParaRPr lang="en-GB" sz="1400" dirty="0">
              <a:solidFill>
                <a:srgbClr val="000000"/>
              </a:solidFill>
              <a:effectLst/>
              <a:latin typeface="+mn-lt"/>
              <a:ea typeface="Aptos" panose="020B0004020202020204" pitchFamily="34" charset="0"/>
              <a:cs typeface="Aptos" panose="020B0004020202020204" pitchFamily="34" charset="0"/>
            </a:endParaRPr>
          </a:p>
          <a:p>
            <a:pPr marL="800100" lvl="1" indent="-342900">
              <a:lnSpc>
                <a:spcPct val="135000"/>
              </a:lnSpc>
              <a:buSzPts val="1000"/>
              <a:buFont typeface="Symbol" panose="05050102010706020507" pitchFamily="18" charset="2"/>
              <a:buChar char=""/>
              <a:tabLst>
                <a:tab pos="457200" algn="l"/>
              </a:tabLst>
            </a:pPr>
            <a:r>
              <a:rPr lang="en-GB" sz="1400" dirty="0">
                <a:solidFill>
                  <a:srgbClr val="34495E"/>
                </a:solidFill>
                <a:effectLst/>
                <a:latin typeface="+mn-lt"/>
                <a:ea typeface="Times New Roman" panose="02020603050405020304" pitchFamily="18" charset="0"/>
                <a:cs typeface="Aptos" panose="020B0004020202020204" pitchFamily="34" charset="0"/>
              </a:rPr>
              <a:t>shared by a third party without their consent.</a:t>
            </a:r>
            <a:endParaRPr lang="en-GB" sz="1400" dirty="0">
              <a:solidFill>
                <a:srgbClr val="000000"/>
              </a:solidFill>
              <a:effectLst/>
              <a:latin typeface="+mn-lt"/>
              <a:ea typeface="Aptos" panose="020B0004020202020204" pitchFamily="34" charset="0"/>
              <a:cs typeface="Aptos" panose="020B0004020202020204" pitchFamily="34" charset="0"/>
            </a:endParaRPr>
          </a:p>
          <a:p>
            <a:pPr>
              <a:lnSpc>
                <a:spcPct val="135000"/>
              </a:lnSpc>
              <a:spcBef>
                <a:spcPts val="750"/>
              </a:spcBef>
              <a:spcAft>
                <a:spcPts val="750"/>
              </a:spcAft>
            </a:pPr>
            <a:r>
              <a:rPr lang="en-GB" sz="1400" dirty="0">
                <a:solidFill>
                  <a:srgbClr val="34495E"/>
                </a:solidFill>
                <a:effectLst/>
                <a:latin typeface="+mn-lt"/>
                <a:ea typeface="Aptos" panose="020B0004020202020204" pitchFamily="34" charset="0"/>
                <a:cs typeface="Aptos" panose="020B0004020202020204" pitchFamily="34" charset="0"/>
              </a:rPr>
              <a:t>Some of these images end up being distributed, sometimes sold, on the open and dark web by those with a sexual interest in children. Sadly, much of this takes place in home environments, where parents believe their children to be safe. But the internet allows people to access you child, unless you have appropriate controls and settings in place.</a:t>
            </a:r>
            <a:endParaRPr lang="en-GB" sz="1400" b="1" dirty="0">
              <a:latin typeface="+mn-lt"/>
            </a:endParaRPr>
          </a:p>
          <a:p>
            <a:pPr marL="0" indent="0">
              <a:buFont typeface="Arial" panose="020B0604020202020204" pitchFamily="34" charset="0"/>
              <a:buNone/>
            </a:pPr>
            <a:endParaRPr lang="en-GB" sz="1400" b="1" dirty="0">
              <a:latin typeface="+mn-lt"/>
            </a:endParaRPr>
          </a:p>
          <a:p>
            <a:pPr marL="0" indent="0">
              <a:buFont typeface="Arial" panose="020B0604020202020204" pitchFamily="34" charset="0"/>
              <a:buNone/>
            </a:pPr>
            <a:r>
              <a:rPr lang="en-GB" sz="1400" b="1" dirty="0">
                <a:latin typeface="+mn-lt"/>
              </a:rPr>
              <a:t>2. </a:t>
            </a:r>
            <a:r>
              <a:rPr lang="en-GB" sz="1400" b="0" i="0" kern="1200" dirty="0">
                <a:solidFill>
                  <a:schemeClr val="tx1"/>
                </a:solidFill>
                <a:effectLst/>
                <a:latin typeface="+mn-lt"/>
                <a:ea typeface="+mn-ea"/>
                <a:cs typeface="+mn-cs"/>
              </a:rPr>
              <a:t>This is the latest data from IWF – In 2025 they recorded 370,001 children in child sexual abuse images. The age profile of children depicted has remained largely consistent, with the 11-to-13 age group accounting for the highest proportion, followed by 7-to-10-year-olds. However, we are seeing an increase in reports involving 14-to-15-year-olds. </a:t>
            </a:r>
            <a:r>
              <a:rPr lang="en-GB" sz="1400" b="0" dirty="0">
                <a:latin typeface="+mn-lt"/>
              </a:rPr>
              <a:t>One of the biggest increases seen in the previous years data, is the rise in the number of images found of 7-10 year olds. This may surprise some people, as there can be an assumption that this is an issue mainly affecting teenagers.</a:t>
            </a:r>
          </a:p>
          <a:p>
            <a:pPr marL="0" indent="0">
              <a:buFont typeface="Arial" panose="020B0604020202020204" pitchFamily="34" charset="0"/>
              <a:buNone/>
            </a:pPr>
            <a:endParaRPr lang="en-GB" sz="1400" b="1" dirty="0">
              <a:latin typeface="+mn-lt"/>
            </a:endParaRPr>
          </a:p>
          <a:p>
            <a:pPr marL="0" indent="0">
              <a:buFont typeface="Arial" panose="020B0604020202020204" pitchFamily="34" charset="0"/>
              <a:buNone/>
            </a:pPr>
            <a:r>
              <a:rPr lang="en-GB" sz="1400" b="1" dirty="0">
                <a:latin typeface="+mn-lt"/>
              </a:rPr>
              <a:t>EXPLAIN</a:t>
            </a:r>
            <a:r>
              <a:rPr lang="en-GB" sz="1400" dirty="0">
                <a:latin typeface="+mn-lt"/>
              </a:rPr>
              <a:t> - This is one of the reasons why we as schools and parents need to start the conversations as early as possible with children, and to be very considered about when children start using devices and controls around this.</a:t>
            </a:r>
          </a:p>
          <a:p>
            <a:endParaRPr lang="en-GB" sz="1400" dirty="0">
              <a:latin typeface="+mn-lt"/>
            </a:endParaRPr>
          </a:p>
        </p:txBody>
      </p:sp>
      <p:sp>
        <p:nvSpPr>
          <p:cNvPr id="4" name="Slide Number Placeholder 3"/>
          <p:cNvSpPr>
            <a:spLocks noGrp="1"/>
          </p:cNvSpPr>
          <p:nvPr>
            <p:ph type="sldNum" sz="quarter" idx="5"/>
          </p:nvPr>
        </p:nvSpPr>
        <p:spPr/>
        <p:txBody>
          <a:bodyPr/>
          <a:lstStyle/>
          <a:p>
            <a:pPr defTabSz="937626">
              <a:defRPr/>
            </a:pPr>
            <a:fld id="{5C762BCE-161F-4EE4-BD89-1216E65B821A}" type="slidenum">
              <a:rPr lang="en-GB" sz="1200">
                <a:solidFill>
                  <a:prstClr val="black"/>
                </a:solidFill>
                <a:latin typeface="Aptos" panose="02110004020202020204"/>
              </a:rPr>
              <a:pPr defTabSz="937626">
                <a:defRPr/>
              </a:pPr>
              <a:t>85</a:t>
            </a:fld>
            <a:endParaRPr lang="en-GB" sz="1200" dirty="0">
              <a:solidFill>
                <a:prstClr val="black"/>
              </a:solidFill>
              <a:latin typeface="Aptos" panose="02110004020202020204"/>
            </a:endParaRPr>
          </a:p>
        </p:txBody>
      </p:sp>
    </p:spTree>
    <p:extLst>
      <p:ext uri="{BB962C8B-B14F-4D97-AF65-F5344CB8AC3E}">
        <p14:creationId xmlns:p14="http://schemas.microsoft.com/office/powerpoint/2010/main" val="106356528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dirty="0">
                <a:latin typeface="+mn-lt"/>
              </a:rPr>
              <a:t>Tell</a:t>
            </a:r>
            <a:r>
              <a:rPr lang="en-GB" sz="1400" dirty="0">
                <a:latin typeface="+mn-lt"/>
              </a:rPr>
              <a:t> – Here are some tips to consider keeping your child safe when livestreaming</a:t>
            </a:r>
          </a:p>
        </p:txBody>
      </p:sp>
      <p:sp>
        <p:nvSpPr>
          <p:cNvPr id="4" name="Header Placeholder 3"/>
          <p:cNvSpPr>
            <a:spLocks noGrp="1"/>
          </p:cNvSpPr>
          <p:nvPr>
            <p:ph type="hdr" sz="quarter" idx="10"/>
          </p:nvPr>
        </p:nvSpPr>
        <p:spPr/>
        <p:txBody>
          <a:bodyPr/>
          <a:lstStyle/>
          <a:p>
            <a:pPr defTabSz="990752">
              <a:defRPr/>
            </a:pPr>
            <a:endParaRPr lang="en-GB" dirty="0">
              <a:solidFill>
                <a:prstClr val="black"/>
              </a:solidFill>
              <a:latin typeface="Calibri" panose="020F0502020204030204"/>
            </a:endParaRPr>
          </a:p>
        </p:txBody>
      </p:sp>
      <p:sp>
        <p:nvSpPr>
          <p:cNvPr id="5" name="Footer Placeholder 4"/>
          <p:cNvSpPr>
            <a:spLocks noGrp="1"/>
          </p:cNvSpPr>
          <p:nvPr>
            <p:ph type="ftr" sz="quarter" idx="11"/>
          </p:nvPr>
        </p:nvSpPr>
        <p:spPr/>
        <p:txBody>
          <a:bodyPr/>
          <a:lstStyle/>
          <a:p>
            <a:pPr defTabSz="990752">
              <a:defRPr/>
            </a:pPr>
            <a:endParaRPr lang="en-GB" dirty="0">
              <a:solidFill>
                <a:prstClr val="black"/>
              </a:solidFill>
              <a:latin typeface="Calibri" panose="020F0502020204030204"/>
            </a:endParaRPr>
          </a:p>
        </p:txBody>
      </p:sp>
      <p:sp>
        <p:nvSpPr>
          <p:cNvPr id="6" name="Slide Number Placeholder 5"/>
          <p:cNvSpPr>
            <a:spLocks noGrp="1"/>
          </p:cNvSpPr>
          <p:nvPr>
            <p:ph type="sldNum" sz="quarter" idx="12"/>
          </p:nvPr>
        </p:nvSpPr>
        <p:spPr/>
        <p:txBody>
          <a:bodyPr/>
          <a:lstStyle/>
          <a:p>
            <a:pPr defTabSz="990752">
              <a:defRPr/>
            </a:pPr>
            <a:fld id="{EFDDBACE-0F8F-43FD-98F0-DEE13552DADA}" type="slidenum">
              <a:rPr lang="en-GB">
                <a:solidFill>
                  <a:prstClr val="black"/>
                </a:solidFill>
                <a:latin typeface="Calibri" panose="020F0502020204030204"/>
              </a:rPr>
              <a:pPr defTabSz="990752">
                <a:defRPr/>
              </a:pPr>
              <a:t>86</a:t>
            </a:fld>
            <a:endParaRPr lang="en-GB" dirty="0">
              <a:solidFill>
                <a:prstClr val="black"/>
              </a:solidFill>
              <a:latin typeface="Calibri" panose="020F0502020204030204"/>
            </a:endParaRPr>
          </a:p>
        </p:txBody>
      </p:sp>
    </p:spTree>
    <p:extLst>
      <p:ext uri="{BB962C8B-B14F-4D97-AF65-F5344CB8AC3E}">
        <p14:creationId xmlns:p14="http://schemas.microsoft.com/office/powerpoint/2010/main" val="246031793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latin typeface="+mn-lt"/>
              </a:rPr>
              <a:t>TELL</a:t>
            </a:r>
            <a:r>
              <a:rPr lang="en-GB" sz="1400" dirty="0">
                <a:latin typeface="+mn-lt"/>
              </a:rPr>
              <a:t> - LGfL have created this series of resources which are appropriate for very young children, the dangers of taking your clothes off if you are using a device.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b="1"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latin typeface="+mn-lt"/>
              </a:rPr>
              <a:t>PLAY</a:t>
            </a:r>
            <a:r>
              <a:rPr lang="en-GB" sz="1400" dirty="0">
                <a:latin typeface="+mn-lt"/>
              </a:rPr>
              <a:t> – </a:t>
            </a:r>
            <a:r>
              <a:rPr lang="en-GB" sz="1400" b="1" dirty="0">
                <a:latin typeface="+mn-lt"/>
              </a:rPr>
              <a:t>Undressed video: </a:t>
            </a:r>
            <a:r>
              <a:rPr lang="en-GB" sz="1400" dirty="0">
                <a:latin typeface="+mn-lt"/>
              </a:rPr>
              <a:t>https://undressed.lgfl.net/ </a:t>
            </a:r>
          </a:p>
          <a:p>
            <a:pPr marL="0" lvl="0" indent="0" algn="l">
              <a:buFont typeface="Arial" panose="020B0604020202020204" pitchFamily="34" charset="0"/>
              <a:buNone/>
            </a:pPr>
            <a:endParaRPr lang="en-GB" sz="1400" b="0" i="0" dirty="0">
              <a:solidFill>
                <a:srgbClr val="202124"/>
              </a:solidFill>
              <a:effectLst/>
              <a:latin typeface="+mn-lt"/>
            </a:endParaRPr>
          </a:p>
        </p:txBody>
      </p:sp>
      <p:sp>
        <p:nvSpPr>
          <p:cNvPr id="4" name="Slide Number Placeholder 3"/>
          <p:cNvSpPr>
            <a:spLocks noGrp="1"/>
          </p:cNvSpPr>
          <p:nvPr>
            <p:ph type="sldNum" sz="quarter" idx="5"/>
          </p:nvPr>
        </p:nvSpPr>
        <p:spPr/>
        <p:txBody>
          <a:bodyPr/>
          <a:lstStyle/>
          <a:p>
            <a:fld id="{5985D112-682F-4487-9187-E5AF34266267}" type="slidenum">
              <a:rPr lang="en-GB" smtClean="0"/>
              <a:t>87</a:t>
            </a:fld>
            <a:endParaRPr lang="en-GB" dirty="0"/>
          </a:p>
        </p:txBody>
      </p:sp>
    </p:spTree>
    <p:extLst>
      <p:ext uri="{BB962C8B-B14F-4D97-AF65-F5344CB8AC3E}">
        <p14:creationId xmlns:p14="http://schemas.microsoft.com/office/powerpoint/2010/main" val="32723544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panose="020F0502020204030204"/>
                <a:ea typeface="+mn-ea"/>
                <a:cs typeface="+mn-cs"/>
              </a:rPr>
              <a:t>Source: Children and parents: Media use and attitudes report 2025 (no data produced this year)</a:t>
            </a:r>
          </a:p>
          <a:p>
            <a:pPr marL="0" indent="0">
              <a:buNone/>
            </a:pPr>
            <a:endParaRPr lang="en-GB" sz="1400" dirty="0">
              <a:latin typeface="+mn-lt"/>
            </a:endParaRPr>
          </a:p>
          <a:p>
            <a:pPr marL="0" indent="0">
              <a:buNone/>
            </a:pPr>
            <a:r>
              <a:rPr lang="en-GB" sz="1400" b="1" dirty="0">
                <a:latin typeface="+mn-lt"/>
              </a:rPr>
              <a:t>TELL</a:t>
            </a:r>
            <a:r>
              <a:rPr lang="en-GB" sz="1400" dirty="0">
                <a:latin typeface="+mn-lt"/>
              </a:rPr>
              <a:t>: Nudes are self-taken images or videos that show someone nude or partially nude.  Other terms may include ‘nude selfies’, ’pics’, or ’n4n’ (nudes for nudes). Young people sometimes share their nudes. Children will sometimes receive these via large group chats or ‘air dropping’ features, so if a child has come across them, this may not be out of choice. </a:t>
            </a:r>
          </a:p>
          <a:p>
            <a:pPr marL="0" indent="0">
              <a:buNone/>
            </a:pPr>
            <a:endParaRPr lang="en-GB" sz="1400" dirty="0">
              <a:latin typeface="+mn-lt"/>
            </a:endParaRPr>
          </a:p>
          <a:p>
            <a:pPr marL="0" indent="0">
              <a:buNone/>
            </a:pPr>
            <a:r>
              <a:rPr lang="en-GB" sz="1400" dirty="0">
                <a:latin typeface="+mn-lt"/>
              </a:rPr>
              <a:t>The Online communication among children quantitative research study found that older girls (aged 16-18) were more likely than boys of the same age to have ever been exposed to all ten of the potentially uncomfortable or unwanted types of contact about which they were asked. These include receiving pictures or videos of naked/half-dressed people (32% vs 11%) and being asked to share naked/half-dressed pictures of themselves (24% vs 9%).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85D112-682F-4487-9187-E5AF34266267}"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576280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Source: Children and parents: Media use and attitudes report 2025 (no data produced this year)</a:t>
            </a:r>
          </a:p>
          <a:p>
            <a:endParaRPr lang="en-GB" sz="1400" b="1" dirty="0">
              <a:latin typeface="+mn-lt"/>
            </a:endParaRPr>
          </a:p>
          <a:p>
            <a:r>
              <a:rPr lang="en-GB" sz="1400" b="1" dirty="0">
                <a:latin typeface="+mn-lt"/>
              </a:rPr>
              <a:t>SHARE</a:t>
            </a:r>
            <a:r>
              <a:rPr lang="en-GB" sz="1400" dirty="0">
                <a:latin typeface="+mn-lt"/>
              </a:rPr>
              <a:t> – the example of Taylor above, explaining that children can be exposed to unwanted contact from random strangers</a:t>
            </a:r>
          </a:p>
          <a:p>
            <a:endParaRPr lang="en-GB" sz="1400" b="0" dirty="0">
              <a:latin typeface="+mn-lt"/>
            </a:endParaRPr>
          </a:p>
          <a:p>
            <a:r>
              <a:rPr lang="en-GB" sz="1400" b="1" dirty="0">
                <a:latin typeface="+mn-lt"/>
              </a:rPr>
              <a:t>ASK:</a:t>
            </a:r>
          </a:p>
          <a:p>
            <a:pPr marL="457200" indent="-457200">
              <a:buFont typeface="Arial" panose="020B0604020202020204" pitchFamily="34" charset="0"/>
              <a:buChar char="•"/>
            </a:pPr>
            <a:r>
              <a:rPr lang="en-GB" sz="1400" dirty="0">
                <a:latin typeface="+mn-lt"/>
              </a:rPr>
              <a:t>What can you do to prevent strangers from adding you? </a:t>
            </a:r>
          </a:p>
          <a:p>
            <a:pPr marL="457200" indent="-457200">
              <a:buFont typeface="Arial" panose="020B0604020202020204" pitchFamily="34" charset="0"/>
              <a:buChar char="•"/>
            </a:pPr>
            <a:r>
              <a:rPr lang="en-GB" sz="1400" dirty="0">
                <a:latin typeface="+mn-lt"/>
              </a:rPr>
              <a:t>What else can your child do to protect themselves from people they do not know?</a:t>
            </a:r>
          </a:p>
          <a:p>
            <a:pPr marL="457200" indent="-457200">
              <a:buFont typeface="Arial" panose="020B0604020202020204" pitchFamily="34" charset="0"/>
              <a:buChar char="•"/>
            </a:pPr>
            <a:endParaRPr lang="en-GB" sz="1400" dirty="0">
              <a:latin typeface="+mn-lt"/>
            </a:endParaRPr>
          </a:p>
          <a:p>
            <a:pPr marL="0" indent="0">
              <a:buFont typeface="Arial" panose="020B0604020202020204" pitchFamily="34" charset="0"/>
              <a:buNone/>
            </a:pPr>
            <a:r>
              <a:rPr lang="en-GB" sz="1400" b="1" dirty="0">
                <a:latin typeface="+mn-lt"/>
              </a:rPr>
              <a:t>TELL:</a:t>
            </a:r>
          </a:p>
          <a:p>
            <a:pPr marL="285750" indent="-285750">
              <a:buFont typeface="Arial" panose="020B0604020202020204" pitchFamily="34" charset="0"/>
              <a:buChar char="•"/>
            </a:pPr>
            <a:r>
              <a:rPr lang="en-GB" sz="1400" dirty="0">
                <a:latin typeface="+mn-lt"/>
              </a:rPr>
              <a:t>To stop random people from adding you on Snapchat, you can turn off the ‘Quick Add’ feature and update your privacy controls in the app, e.g.</a:t>
            </a:r>
          </a:p>
          <a:p>
            <a:pPr marL="742950" lvl="1" indent="-285750">
              <a:buFont typeface="Arial" panose="020B0604020202020204" pitchFamily="34" charset="0"/>
              <a:buChar char="•"/>
            </a:pPr>
            <a:r>
              <a:rPr lang="en-GB" sz="1400" dirty="0">
                <a:latin typeface="+mn-lt"/>
              </a:rPr>
              <a:t>Switch toggle off for ‘See Me in Quick Add’</a:t>
            </a:r>
          </a:p>
          <a:p>
            <a:pPr marL="742950" lvl="1" indent="-285750">
              <a:buFont typeface="Arial" panose="020B0604020202020204" pitchFamily="34" charset="0"/>
              <a:buChar char="•"/>
            </a:pPr>
            <a:r>
              <a:rPr lang="en-GB" sz="1400" dirty="0">
                <a:latin typeface="+mn-lt"/>
              </a:rPr>
              <a:t>Change settings  from ‘Everyone’ to ‘My Friends’ in ‘Contact Me’</a:t>
            </a:r>
          </a:p>
          <a:p>
            <a:pPr marL="742950" lvl="1" indent="-285750">
              <a:buFont typeface="Arial" panose="020B0604020202020204" pitchFamily="34" charset="0"/>
              <a:buChar char="•"/>
            </a:pPr>
            <a:r>
              <a:rPr lang="en-GB" sz="1400" dirty="0">
                <a:latin typeface="+mn-lt"/>
              </a:rPr>
              <a:t>Hide you mobile number and email in ‘Settings’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latin typeface="+mn-lt"/>
              </a:rPr>
              <a:t>It is also a good idea to follow your child on their social media account – why not ask them to add you as a friend?</a:t>
            </a:r>
          </a:p>
          <a:p>
            <a:pPr marL="285750" indent="-285750">
              <a:buFont typeface="Arial" panose="020B0604020202020204" pitchFamily="34" charset="0"/>
              <a:buChar char="•"/>
            </a:pPr>
            <a:r>
              <a:rPr lang="en-GB" sz="1400" dirty="0">
                <a:latin typeface="+mn-lt"/>
              </a:rPr>
              <a:t>You can also refer to https://www.commonsensemedia.org/parents-ultimate-guides/social-media for additional tips for different apps such as TikTok, Snapchat, Instagram etc…</a:t>
            </a:r>
          </a:p>
        </p:txBody>
      </p:sp>
      <p:sp>
        <p:nvSpPr>
          <p:cNvPr id="4" name="Slide Number Placeholder 3"/>
          <p:cNvSpPr>
            <a:spLocks noGrp="1"/>
          </p:cNvSpPr>
          <p:nvPr>
            <p:ph type="sldNum" sz="quarter" idx="5"/>
          </p:nvPr>
        </p:nvSpPr>
        <p:spPr/>
        <p:txBody>
          <a:bodyPr/>
          <a:lstStyle/>
          <a:p>
            <a:fld id="{EF89B59B-2120-461D-8222-CE3302E55416}" type="slidenum">
              <a:rPr lang="en-GB" smtClean="0"/>
              <a:t>89</a:t>
            </a:fld>
            <a:endParaRPr lang="en-GB" dirty="0"/>
          </a:p>
        </p:txBody>
      </p:sp>
    </p:spTree>
    <p:extLst>
      <p:ext uri="{BB962C8B-B14F-4D97-AF65-F5344CB8AC3E}">
        <p14:creationId xmlns:p14="http://schemas.microsoft.com/office/powerpoint/2010/main" val="426236206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600" b="1" dirty="0"/>
              <a:t>TELL: </a:t>
            </a:r>
          </a:p>
          <a:p>
            <a:r>
              <a:rPr lang="en-GB" sz="1600" b="0" dirty="0"/>
              <a:t>There are many reasons why a young person might share a nude, including:</a:t>
            </a:r>
          </a:p>
          <a:p>
            <a:pPr marL="742950" lvl="1" indent="-285750">
              <a:buFont typeface="Arial" panose="020B0604020202020204" pitchFamily="34" charset="0"/>
              <a:buChar char="•"/>
            </a:pPr>
            <a:r>
              <a:rPr lang="en-GB" sz="1600" b="0" dirty="0"/>
              <a:t>curiosity</a:t>
            </a:r>
          </a:p>
          <a:p>
            <a:pPr marL="742950" lvl="1" indent="-285750">
              <a:buFont typeface="Arial" panose="020B0604020202020204" pitchFamily="34" charset="0"/>
              <a:buChar char="•"/>
            </a:pPr>
            <a:r>
              <a:rPr lang="en-GB" sz="1600" b="0" dirty="0"/>
              <a:t>for fun</a:t>
            </a:r>
          </a:p>
          <a:p>
            <a:pPr marL="742950" lvl="1" indent="-285750">
              <a:buFont typeface="Arial" panose="020B0604020202020204" pitchFamily="34" charset="0"/>
              <a:buChar char="•"/>
            </a:pPr>
            <a:r>
              <a:rPr lang="en-GB" sz="1600" b="0" dirty="0"/>
              <a:t>as part of a romantic or sexual relationship</a:t>
            </a:r>
          </a:p>
          <a:p>
            <a:pPr marL="742950" lvl="1" indent="-285750">
              <a:buFont typeface="Arial" panose="020B0604020202020204" pitchFamily="34" charset="0"/>
              <a:buChar char="•"/>
            </a:pPr>
            <a:r>
              <a:rPr lang="en-GB" sz="1600" b="0" dirty="0"/>
              <a:t>pressure to fit in with peers</a:t>
            </a:r>
          </a:p>
          <a:p>
            <a:pPr marL="742950" lvl="1" indent="-285750">
              <a:buFont typeface="Arial" panose="020B0604020202020204" pitchFamily="34" charset="0"/>
              <a:buChar char="•"/>
            </a:pPr>
            <a:r>
              <a:rPr lang="en-GB" sz="1600" b="0" dirty="0"/>
              <a:t>in search of validation</a:t>
            </a:r>
          </a:p>
          <a:p>
            <a:r>
              <a:rPr lang="en-GB" sz="1600" b="0" dirty="0"/>
              <a:t>Understanding why a nude image has been shared can help you best support your child. Let’s watch this video below for one parents’ experience.</a:t>
            </a:r>
          </a:p>
          <a:p>
            <a:endParaRPr lang="en-GB" sz="1600" b="1" dirty="0"/>
          </a:p>
          <a:p>
            <a:r>
              <a:rPr lang="en-GB" sz="1600" b="1" dirty="0"/>
              <a:t>SHARE</a:t>
            </a:r>
            <a:r>
              <a:rPr lang="en-GB" sz="1600" dirty="0"/>
              <a:t> – CEOP provides a series of helpful video overviews for parents &amp; carers on this difficult topic. Play the relevant video to encourage discussion:</a:t>
            </a:r>
          </a:p>
          <a:p>
            <a:pPr marL="171450" indent="-171450">
              <a:buFont typeface="Arial" panose="020B0604020202020204" pitchFamily="34" charset="0"/>
              <a:buChar char="•"/>
            </a:pPr>
            <a:r>
              <a:rPr lang="en-GB" sz="1600" dirty="0">
                <a:hlinkClick r:id="rId3"/>
              </a:rPr>
              <a:t>youtu.be/XjV0lKYpakk?si=6ONdtZJRjfB6bSRj</a:t>
            </a:r>
            <a:r>
              <a:rPr lang="en-GB" sz="1600" dirty="0"/>
              <a:t> – what parents/carers need to know</a:t>
            </a:r>
          </a:p>
          <a:p>
            <a:pPr marL="171450" indent="-171450">
              <a:buFont typeface="Arial" panose="020B0604020202020204" pitchFamily="34" charset="0"/>
              <a:buChar char="•"/>
            </a:pPr>
            <a:r>
              <a:rPr lang="en-GB" sz="1600" dirty="0">
                <a:hlinkClick r:id="rId4"/>
              </a:rPr>
              <a:t>youtu.be/E5LA2nKHVZ0?si=gU3_jXFF51TU3vTq</a:t>
            </a:r>
            <a:r>
              <a:rPr lang="en-GB" sz="1600" dirty="0"/>
              <a:t> – when should you be worried</a:t>
            </a:r>
            <a:endParaRPr lang="en-GB" sz="8000" b="0" i="0" dirty="0">
              <a:solidFill>
                <a:srgbClr val="202124"/>
              </a:solidFill>
              <a:effectLst/>
              <a:latin typeface="arial" panose="020B0604020202020204" pitchFamily="34" charset="0"/>
            </a:endParaRPr>
          </a:p>
          <a:p>
            <a:pPr marL="0" indent="0">
              <a:buFont typeface="Arial" panose="020B0604020202020204" pitchFamily="34" charset="0"/>
              <a:buNone/>
            </a:pPr>
            <a:endParaRPr lang="en-GB" sz="1400" b="0" i="0" dirty="0">
              <a:solidFill>
                <a:srgbClr val="202124"/>
              </a:solidFill>
              <a:effectLst/>
              <a:latin typeface="+mn-lt"/>
            </a:endParaRPr>
          </a:p>
          <a:p>
            <a:pPr marL="0" indent="0">
              <a:buFont typeface="Arial" panose="020B0604020202020204" pitchFamily="34" charset="0"/>
              <a:buNone/>
            </a:pPr>
            <a:r>
              <a:rPr lang="en-GB" sz="1600" b="1" i="0" dirty="0">
                <a:solidFill>
                  <a:srgbClr val="202124"/>
                </a:solidFill>
                <a:effectLst/>
                <a:latin typeface="+mn-lt"/>
              </a:rPr>
              <a:t>EXPLAIN:</a:t>
            </a:r>
          </a:p>
          <a:p>
            <a:pPr marL="285750" indent="-285750">
              <a:buFont typeface="Arial" panose="020B0604020202020204" pitchFamily="34" charset="0"/>
              <a:buChar char="•"/>
            </a:pPr>
            <a:r>
              <a:rPr lang="en-GB" sz="1600" b="0" i="0" dirty="0">
                <a:solidFill>
                  <a:srgbClr val="202124"/>
                </a:solidFill>
                <a:effectLst/>
                <a:latin typeface="+mn-lt"/>
              </a:rPr>
              <a:t>It is illegal to create, possess or share nude images of anyone under 18. However, the law is there to protect children and, in most cases where nudes have been consensually shared between young people, police consider a common-sense approach and don’t pursue charges.</a:t>
            </a:r>
          </a:p>
          <a:p>
            <a:pPr marL="285750" indent="-285750">
              <a:buFont typeface="Arial" panose="020B0604020202020204" pitchFamily="34" charset="0"/>
              <a:buChar char="•"/>
            </a:pPr>
            <a:r>
              <a:rPr lang="en-GB" sz="1600" b="0" i="0" dirty="0">
                <a:solidFill>
                  <a:srgbClr val="202124"/>
                </a:solidFill>
                <a:effectLst/>
                <a:latin typeface="+mn-lt"/>
              </a:rPr>
              <a:t>Where an adult has asked or forced someone under 18 to share a nude, this is child sexual abuse and should be reported to the police.</a:t>
            </a:r>
          </a:p>
        </p:txBody>
      </p:sp>
      <p:sp>
        <p:nvSpPr>
          <p:cNvPr id="4" name="Slide Number Placeholder 3"/>
          <p:cNvSpPr>
            <a:spLocks noGrp="1"/>
          </p:cNvSpPr>
          <p:nvPr>
            <p:ph type="sldNum" sz="quarter" idx="5"/>
          </p:nvPr>
        </p:nvSpPr>
        <p:spPr/>
        <p:txBody>
          <a:bodyPr/>
          <a:lstStyle/>
          <a:p>
            <a:fld id="{5985D112-682F-4487-9187-E5AF34266267}" type="slidenum">
              <a:rPr lang="en-GB" smtClean="0"/>
              <a:t>90</a:t>
            </a:fld>
            <a:endParaRPr lang="en-GB" dirty="0"/>
          </a:p>
        </p:txBody>
      </p:sp>
    </p:spTree>
    <p:extLst>
      <p:ext uri="{BB962C8B-B14F-4D97-AF65-F5344CB8AC3E}">
        <p14:creationId xmlns:p14="http://schemas.microsoft.com/office/powerpoint/2010/main" val="23826739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377E35-1A08-C6E3-084A-EE9E12C76B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8FCA07-6F9D-1F2C-251E-B0E8DE5C66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FFCF0E-0A3D-012D-F4AE-69399ED776A3}"/>
              </a:ext>
            </a:extLst>
          </p:cNvPr>
          <p:cNvSpPr>
            <a:spLocks noGrp="1"/>
          </p:cNvSpPr>
          <p:nvPr>
            <p:ph type="body" idx="1"/>
          </p:nvPr>
        </p:nvSpPr>
        <p:spPr/>
        <p:txBody>
          <a:bodyPr/>
          <a:lstStyle/>
          <a:p>
            <a:pPr marL="0" indent="0">
              <a:buNone/>
            </a:pPr>
            <a:r>
              <a:rPr lang="en-GB" sz="1400" b="1" dirty="0">
                <a:latin typeface="+mn-lt"/>
              </a:rPr>
              <a:t>TELL: </a:t>
            </a:r>
            <a:r>
              <a:rPr lang="en-GB" sz="1400" dirty="0">
                <a:effectLst/>
                <a:latin typeface="+mn-lt"/>
              </a:rPr>
              <a:t>Many children’s first exposure is accidental via social media or others showing them or sending it to them. Seeing it can be quite confusing and worrying for children and so it is important that adults support them</a:t>
            </a:r>
          </a:p>
          <a:p>
            <a:pPr marL="0" indent="0">
              <a:buNone/>
            </a:pPr>
            <a:endParaRPr lang="en-GB" sz="1400" dirty="0">
              <a:effectLst/>
              <a:latin typeface="Segoe UI" panose="020B0502040204020203" pitchFamily="34" charset="0"/>
            </a:endParaRPr>
          </a:p>
          <a:p>
            <a:pPr marL="0" indent="0">
              <a:buNone/>
            </a:pPr>
            <a:r>
              <a:rPr lang="en-GB" sz="1400" b="1" dirty="0">
                <a:effectLst/>
                <a:latin typeface="+mn-lt"/>
              </a:rPr>
              <a:t>EXPLAIN</a:t>
            </a:r>
            <a:r>
              <a:rPr lang="en-GB" sz="1400" dirty="0">
                <a:effectLst/>
                <a:latin typeface="+mn-lt"/>
              </a:rPr>
              <a:t>: It can be challenging to talk to your child about porn. Conversations about sex and pornography can be awkward and you might feel like you have no idea where to start:</a:t>
            </a:r>
          </a:p>
          <a:p>
            <a:pPr marL="0" indent="0">
              <a:buNone/>
            </a:pPr>
            <a:endParaRPr lang="en-GB" sz="1400" dirty="0">
              <a:effectLst/>
              <a:latin typeface="+mn-lt"/>
            </a:endParaRPr>
          </a:p>
          <a:p>
            <a:pPr marL="285750" indent="-285750">
              <a:buFont typeface="Arial" panose="020B0604020202020204" pitchFamily="34" charset="0"/>
              <a:buChar char="•"/>
            </a:pPr>
            <a:r>
              <a:rPr lang="en-GB" sz="1400" dirty="0">
                <a:effectLst/>
                <a:latin typeface="+mn-lt"/>
              </a:rPr>
              <a:t>Choose the right moment</a:t>
            </a:r>
          </a:p>
          <a:p>
            <a:pPr marL="285750" indent="-285750">
              <a:buFont typeface="Arial" panose="020B0604020202020204" pitchFamily="34" charset="0"/>
              <a:buChar char="•"/>
            </a:pPr>
            <a:r>
              <a:rPr lang="en-GB" sz="1400" dirty="0">
                <a:effectLst/>
                <a:latin typeface="+mn-lt"/>
              </a:rPr>
              <a:t>Listen to what they say about how and what they have seen</a:t>
            </a:r>
          </a:p>
          <a:p>
            <a:pPr marL="285750" indent="-285750">
              <a:buFont typeface="Arial" panose="020B0604020202020204" pitchFamily="34" charset="0"/>
              <a:buChar char="•"/>
            </a:pPr>
            <a:r>
              <a:rPr lang="en-GB" sz="1400" dirty="0">
                <a:effectLst/>
                <a:latin typeface="+mn-lt"/>
              </a:rPr>
              <a:t>Avoid shaming, judging or embarrassing as the child will be less likely to talk to you again</a:t>
            </a:r>
          </a:p>
          <a:p>
            <a:pPr marL="285750" indent="-285750">
              <a:buFont typeface="Arial" panose="020B0604020202020204" pitchFamily="34" charset="0"/>
              <a:buChar char="•"/>
            </a:pPr>
            <a:r>
              <a:rPr lang="en-GB" sz="1400" dirty="0">
                <a:effectLst/>
                <a:latin typeface="+mn-lt"/>
              </a:rPr>
              <a:t>Porn is for adults</a:t>
            </a:r>
          </a:p>
          <a:p>
            <a:pPr marL="285750" indent="-285750">
              <a:buFont typeface="Arial" panose="020B0604020202020204" pitchFamily="34" charset="0"/>
              <a:buChar char="•"/>
            </a:pPr>
            <a:r>
              <a:rPr lang="en-GB" sz="1400" dirty="0">
                <a:effectLst/>
                <a:latin typeface="+mn-lt"/>
              </a:rPr>
              <a:t>Let them know that often porn doesn't reflect reality as the people are actors and are being paid</a:t>
            </a:r>
          </a:p>
          <a:p>
            <a:pPr marL="285750" indent="-285750">
              <a:buFont typeface="Arial" panose="020B0604020202020204" pitchFamily="34" charset="0"/>
              <a:buChar char="•"/>
            </a:pPr>
            <a:r>
              <a:rPr lang="en-GB" sz="1400" dirty="0">
                <a:effectLst/>
                <a:latin typeface="+mn-lt"/>
              </a:rPr>
              <a:t>To make money, sometimes they show things that are shocking</a:t>
            </a:r>
          </a:p>
          <a:p>
            <a:pPr marL="285750" indent="-285750">
              <a:buFont typeface="Arial" panose="020B0604020202020204" pitchFamily="34" charset="0"/>
              <a:buChar char="•"/>
            </a:pPr>
            <a:r>
              <a:rPr lang="en-GB" sz="1400" dirty="0">
                <a:effectLst/>
                <a:latin typeface="+mn-lt"/>
              </a:rPr>
              <a:t>Discuss sexual consent and respect</a:t>
            </a:r>
          </a:p>
          <a:p>
            <a:pPr marL="0" indent="0">
              <a:buNone/>
            </a:pPr>
            <a:endParaRPr lang="en-GB" sz="1400" dirty="0">
              <a:effectLst/>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effectLst/>
                <a:latin typeface="Segoe UI" panose="020B0502040204020203" pitchFamily="34" charset="0"/>
              </a:rPr>
              <a:t>SHARE: </a:t>
            </a:r>
            <a:r>
              <a:rPr lang="en-GB" sz="1400" b="0" dirty="0">
                <a:effectLst/>
                <a:latin typeface="Segoe UI" panose="020B0502040204020203" pitchFamily="34" charset="0"/>
              </a:rPr>
              <a:t>these</a:t>
            </a:r>
            <a:r>
              <a:rPr lang="en-GB" sz="1400" b="1" dirty="0">
                <a:effectLst/>
                <a:latin typeface="Segoe UI" panose="020B0502040204020203" pitchFamily="34" charset="0"/>
              </a:rPr>
              <a:t> </a:t>
            </a:r>
            <a:r>
              <a:rPr lang="en-GB" sz="1400" dirty="0">
                <a:effectLst/>
                <a:latin typeface="Segoe UI" panose="020B0502040204020203" pitchFamily="34" charset="0"/>
              </a:rPr>
              <a:t>tips on how to talk to your child about pornography - </a:t>
            </a:r>
            <a:r>
              <a:rPr lang="en-GB" sz="1400" dirty="0">
                <a:hlinkClick r:id="rId3"/>
              </a:rPr>
              <a:t>https://www.keepitrealonline.govt.nz/parents/pornography</a:t>
            </a:r>
            <a:r>
              <a:rPr lang="en-GB" sz="1400" dirty="0"/>
              <a:t> </a:t>
            </a:r>
          </a:p>
          <a:p>
            <a:pPr marL="0" indent="0">
              <a:buNone/>
            </a:pPr>
            <a:endParaRPr lang="en-GB" sz="1800" dirty="0"/>
          </a:p>
          <a:p>
            <a:pPr marL="0" indent="0">
              <a:buNone/>
            </a:pPr>
            <a:endParaRPr lang="en-GB" dirty="0"/>
          </a:p>
        </p:txBody>
      </p:sp>
      <p:sp>
        <p:nvSpPr>
          <p:cNvPr id="4" name="Slide Number Placeholder 3">
            <a:extLst>
              <a:ext uri="{FF2B5EF4-FFF2-40B4-BE49-F238E27FC236}">
                <a16:creationId xmlns:a16="http://schemas.microsoft.com/office/drawing/2014/main" id="{1C456915-674E-32CB-ACA3-5C12441218FE}"/>
              </a:ext>
            </a:extLst>
          </p:cNvPr>
          <p:cNvSpPr>
            <a:spLocks noGrp="1"/>
          </p:cNvSpPr>
          <p:nvPr>
            <p:ph type="sldNum" sz="quarter" idx="5"/>
          </p:nvPr>
        </p:nvSpPr>
        <p:spPr/>
        <p:txBody>
          <a:bodyPr/>
          <a:lstStyle/>
          <a:p>
            <a:fld id="{5985D112-682F-4487-9187-E5AF34266267}" type="slidenum">
              <a:rPr lang="en-GB" smtClean="0"/>
              <a:t>91</a:t>
            </a:fld>
            <a:endParaRPr lang="en-GB" dirty="0"/>
          </a:p>
        </p:txBody>
      </p:sp>
    </p:spTree>
    <p:extLst>
      <p:ext uri="{BB962C8B-B14F-4D97-AF65-F5344CB8AC3E}">
        <p14:creationId xmlns:p14="http://schemas.microsoft.com/office/powerpoint/2010/main" val="360077889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78FF7D-0613-9320-5852-EDBA765C2B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B65604-A123-E261-F977-1C0A138026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0F791F-390C-6C4F-C3C1-C36D3415C858}"/>
              </a:ext>
            </a:extLst>
          </p:cNvPr>
          <p:cNvSpPr>
            <a:spLocks noGrp="1"/>
          </p:cNvSpPr>
          <p:nvPr>
            <p:ph type="body" idx="1"/>
          </p:nvPr>
        </p:nvSpPr>
        <p:spPr/>
        <p:txBody>
          <a:bodyPr/>
          <a:lstStyle/>
          <a:p>
            <a:pPr marL="0" indent="0">
              <a:buNone/>
            </a:pPr>
            <a:r>
              <a:rPr lang="en-GB" sz="1400" b="1" dirty="0">
                <a:latin typeface="+mn-lt"/>
              </a:rPr>
              <a:t>TELL: </a:t>
            </a:r>
            <a:r>
              <a:rPr lang="en-GB" sz="1400" b="0" dirty="0">
                <a:latin typeface="+mn-lt"/>
              </a:rPr>
              <a:t>Research</a:t>
            </a:r>
            <a:r>
              <a:rPr lang="en-GB" sz="1400" dirty="0"/>
              <a:t> shows that young people turn to porn for sex education They see stuff that’s unrealistic and problematic, so it’s good if parents can talk to them about it. The best way to support them is to have open, honest conversations about what they might see and how it’s different from real sex and relationships.</a:t>
            </a:r>
          </a:p>
          <a:p>
            <a:pPr marL="0" indent="0">
              <a:buNone/>
            </a:pPr>
            <a:r>
              <a:rPr lang="en-GB" sz="1400" dirty="0"/>
              <a:t>It won’t be a one-off conversation but hopefully this guide from Internet Matters on ‘How to talk about porn’ provides a way to get started: https://www.internetmatters.org/wp-content/uploads/2023/01/Internet-Matters-Online-Pornography-guide-Jan23.pdf </a:t>
            </a:r>
            <a:endParaRPr lang="en-GB" sz="1400" b="1" dirty="0">
              <a:latin typeface="+mn-lt"/>
            </a:endParaRPr>
          </a:p>
          <a:p>
            <a:pPr marL="0" indent="0">
              <a:buNone/>
            </a:pPr>
            <a:endParaRPr lang="en-GB" sz="1400" b="1" dirty="0">
              <a:latin typeface="+mn-lt"/>
            </a:endParaRPr>
          </a:p>
          <a:p>
            <a:pPr marL="0" indent="0">
              <a:buNone/>
            </a:pPr>
            <a:r>
              <a:rPr lang="en-GB" sz="1400" b="1" dirty="0">
                <a:latin typeface="+mn-lt"/>
              </a:rPr>
              <a:t>SHARE: </a:t>
            </a:r>
            <a:r>
              <a:rPr lang="en-GB" sz="1400" b="0" dirty="0">
                <a:effectLst/>
                <a:latin typeface="+mn-lt"/>
              </a:rPr>
              <a:t>Parentsafe’s page on accessing pornography, where parents can find useful guides and videos to support them: https://parentsafe.lgfl.net/accessing-pornography. You might wish to scroll through the guide and take them through key pointers or show the video.</a:t>
            </a:r>
          </a:p>
          <a:p>
            <a:pPr marL="0" indent="0">
              <a:buNone/>
            </a:pPr>
            <a:endParaRPr lang="en-GB" sz="1400" dirty="0">
              <a:effectLst/>
              <a:latin typeface="Segoe UI" panose="020B0502040204020203" pitchFamily="34" charset="0"/>
            </a:endParaRPr>
          </a:p>
          <a:p>
            <a:pPr marL="0" indent="0">
              <a:buNone/>
            </a:pPr>
            <a:endParaRPr lang="en-GB" dirty="0"/>
          </a:p>
        </p:txBody>
      </p:sp>
      <p:sp>
        <p:nvSpPr>
          <p:cNvPr id="4" name="Slide Number Placeholder 3">
            <a:extLst>
              <a:ext uri="{FF2B5EF4-FFF2-40B4-BE49-F238E27FC236}">
                <a16:creationId xmlns:a16="http://schemas.microsoft.com/office/drawing/2014/main" id="{52C60151-25D1-D3EC-982A-4ACE0CD7C7E2}"/>
              </a:ext>
            </a:extLst>
          </p:cNvPr>
          <p:cNvSpPr>
            <a:spLocks noGrp="1"/>
          </p:cNvSpPr>
          <p:nvPr>
            <p:ph type="sldNum" sz="quarter" idx="5"/>
          </p:nvPr>
        </p:nvSpPr>
        <p:spPr/>
        <p:txBody>
          <a:bodyPr/>
          <a:lstStyle/>
          <a:p>
            <a:fld id="{5985D112-682F-4487-9187-E5AF34266267}" type="slidenum">
              <a:rPr lang="en-GB" smtClean="0"/>
              <a:t>92</a:t>
            </a:fld>
            <a:endParaRPr lang="en-GB" dirty="0"/>
          </a:p>
        </p:txBody>
      </p:sp>
    </p:spTree>
    <p:extLst>
      <p:ext uri="{BB962C8B-B14F-4D97-AF65-F5344CB8AC3E}">
        <p14:creationId xmlns:p14="http://schemas.microsoft.com/office/powerpoint/2010/main" val="357044472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8A5D9-C810-67F8-A5AB-166252022E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12BB20-4F92-23B5-5290-83FC6FB5AE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74A8AA-740D-4830-3646-3888E3F329ED}"/>
              </a:ext>
            </a:extLst>
          </p:cNvPr>
          <p:cNvSpPr>
            <a:spLocks noGrp="1"/>
          </p:cNvSpPr>
          <p:nvPr>
            <p:ph type="body" idx="1"/>
          </p:nvPr>
        </p:nvSpPr>
        <p:spPr/>
        <p:txBody>
          <a:bodyPr/>
          <a:lstStyle/>
          <a:p>
            <a:r>
              <a:rPr lang="en-GB" sz="1400" dirty="0">
                <a:latin typeface="+mn-lt"/>
              </a:rPr>
              <a:t>Revealing Reality did this research to explore what some vulnerable children are seeing and doing on their phones</a:t>
            </a:r>
          </a:p>
          <a:p>
            <a:r>
              <a:rPr lang="en-GB" sz="1400" dirty="0">
                <a:latin typeface="+mn-lt"/>
              </a:rPr>
              <a:t>CSAM= Child Sexual Abuse Material</a:t>
            </a:r>
          </a:p>
          <a:p>
            <a:endParaRPr lang="en-GB" sz="1400" dirty="0">
              <a:latin typeface="+mn-lt"/>
            </a:endParaRPr>
          </a:p>
          <a:p>
            <a:r>
              <a:rPr lang="en-GB" sz="1400" b="1" dirty="0">
                <a:latin typeface="+mn-lt"/>
              </a:rPr>
              <a:t>TELL</a:t>
            </a:r>
            <a:r>
              <a:rPr lang="en-GB" sz="1400" dirty="0">
                <a:latin typeface="+mn-lt"/>
              </a:rPr>
              <a:t> - They’re not viewing this content on the dark web, finding it buried on hard-to-reach websites or through clandestine underground networks. They see it on mainstream social media and messaging platforms, primarily on Snapchat.</a:t>
            </a:r>
          </a:p>
          <a:p>
            <a:endParaRPr lang="en-GB" sz="1400" dirty="0">
              <a:latin typeface="+mn-lt"/>
            </a:endParaRPr>
          </a:p>
        </p:txBody>
      </p:sp>
      <p:sp>
        <p:nvSpPr>
          <p:cNvPr id="4" name="Slide Number Placeholder 3">
            <a:extLst>
              <a:ext uri="{FF2B5EF4-FFF2-40B4-BE49-F238E27FC236}">
                <a16:creationId xmlns:a16="http://schemas.microsoft.com/office/drawing/2014/main" id="{DF0B2EE5-FA25-C8C1-A7C3-8F5AE659144D}"/>
              </a:ext>
            </a:extLst>
          </p:cNvPr>
          <p:cNvSpPr>
            <a:spLocks noGrp="1"/>
          </p:cNvSpPr>
          <p:nvPr>
            <p:ph type="sldNum" sz="quarter" idx="5"/>
          </p:nvPr>
        </p:nvSpPr>
        <p:spPr/>
        <p:txBody>
          <a:bodyPr/>
          <a:lstStyle/>
          <a:p>
            <a:fld id="{EF89B59B-2120-461D-8222-CE3302E55416}" type="slidenum">
              <a:rPr lang="en-GB" smtClean="0"/>
              <a:t>93</a:t>
            </a:fld>
            <a:endParaRPr lang="en-GB" dirty="0"/>
          </a:p>
        </p:txBody>
      </p:sp>
    </p:spTree>
    <p:extLst>
      <p:ext uri="{BB962C8B-B14F-4D97-AF65-F5344CB8AC3E}">
        <p14:creationId xmlns:p14="http://schemas.microsoft.com/office/powerpoint/2010/main" val="254056426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dirty="0">
                <a:latin typeface="+mn-lt"/>
              </a:rPr>
              <a:t>TELL</a:t>
            </a:r>
            <a:r>
              <a:rPr lang="en-GB" sz="1400" dirty="0">
                <a:latin typeface="+mn-lt"/>
              </a:rPr>
              <a:t> – Talk to your children about these free reporting helplines to support them if they are worried.</a:t>
            </a:r>
          </a:p>
          <a:p>
            <a:r>
              <a:rPr lang="en-GB" sz="1400" dirty="0">
                <a:latin typeface="+mn-lt"/>
              </a:rPr>
              <a:t>For older children, The Mix </a:t>
            </a:r>
            <a:r>
              <a:rPr lang="en-GB" sz="1400" b="0" i="0" dirty="0">
                <a:solidFill>
                  <a:srgbClr val="333742"/>
                </a:solidFill>
                <a:effectLst/>
                <a:latin typeface="+mn-lt"/>
              </a:rPr>
              <a:t>provides help for young people aged 11-25</a:t>
            </a:r>
            <a:endParaRPr lang="en-GB" sz="1400" dirty="0">
              <a:latin typeface="+mn-lt"/>
            </a:endParaRPr>
          </a:p>
        </p:txBody>
      </p:sp>
      <p:sp>
        <p:nvSpPr>
          <p:cNvPr id="4" name="Slide Number Placeholder 3"/>
          <p:cNvSpPr>
            <a:spLocks noGrp="1"/>
          </p:cNvSpPr>
          <p:nvPr>
            <p:ph type="sldNum" sz="quarter" idx="5"/>
          </p:nvPr>
        </p:nvSpPr>
        <p:spPr/>
        <p:txBody>
          <a:bodyPr/>
          <a:lstStyle/>
          <a:p>
            <a:fld id="{EF89B59B-2120-461D-8222-CE3302E55416}" type="slidenum">
              <a:rPr lang="en-GB" smtClean="0"/>
              <a:t>94</a:t>
            </a:fld>
            <a:endParaRPr lang="en-GB" dirty="0"/>
          </a:p>
        </p:txBody>
      </p:sp>
    </p:spTree>
    <p:extLst>
      <p:ext uri="{BB962C8B-B14F-4D97-AF65-F5344CB8AC3E}">
        <p14:creationId xmlns:p14="http://schemas.microsoft.com/office/powerpoint/2010/main" val="364303709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4EFBBE-0549-2A31-6A08-AFF9E479DB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F5D23A-5816-6F78-5325-2491B159F5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FA43EA-2D24-4E5A-E6C9-3E7F219E4DFE}"/>
              </a:ext>
            </a:extLst>
          </p:cNvPr>
          <p:cNvSpPr>
            <a:spLocks noGrp="1"/>
          </p:cNvSpPr>
          <p:nvPr>
            <p:ph type="body" idx="1"/>
          </p:nvPr>
        </p:nvSpPr>
        <p:spPr/>
        <p:txBody>
          <a:bodyPr/>
          <a:lstStyle/>
          <a:p>
            <a:pPr algn="l"/>
            <a:endParaRPr lang="en-GB" sz="2800" b="0" i="0" baseline="0" dirty="0">
              <a:solidFill>
                <a:srgbClr val="333333"/>
              </a:solidFill>
              <a:effectLst/>
              <a:latin typeface="Aptos" panose="020B0004020202020204" pitchFamily="34" charset="0"/>
              <a:ea typeface="ADLaM Display" panose="02010000000000000000" pitchFamily="2" charset="0"/>
              <a:cs typeface="ADLaM Display" panose="02010000000000000000" pitchFamily="2" charset="0"/>
            </a:endParaRPr>
          </a:p>
        </p:txBody>
      </p:sp>
      <p:sp>
        <p:nvSpPr>
          <p:cNvPr id="4" name="Slide Number Placeholder 3">
            <a:extLst>
              <a:ext uri="{FF2B5EF4-FFF2-40B4-BE49-F238E27FC236}">
                <a16:creationId xmlns:a16="http://schemas.microsoft.com/office/drawing/2014/main" id="{FCB735F1-0688-18F3-769E-00721D82E277}"/>
              </a:ext>
            </a:extLst>
          </p:cNvPr>
          <p:cNvSpPr>
            <a:spLocks noGrp="1"/>
          </p:cNvSpPr>
          <p:nvPr>
            <p:ph type="sldNum" sz="quarter" idx="5"/>
          </p:nvPr>
        </p:nvSpPr>
        <p:spPr/>
        <p:txBody>
          <a:bodyPr/>
          <a:lstStyle/>
          <a:p>
            <a:fld id="{5985D112-682F-4487-9187-E5AF34266267}" type="slidenum">
              <a:rPr lang="en-GB" smtClean="0"/>
              <a:t>95</a:t>
            </a:fld>
            <a:endParaRPr lang="en-GB" dirty="0"/>
          </a:p>
        </p:txBody>
      </p:sp>
    </p:spTree>
    <p:extLst>
      <p:ext uri="{BB962C8B-B14F-4D97-AF65-F5344CB8AC3E}">
        <p14:creationId xmlns:p14="http://schemas.microsoft.com/office/powerpoint/2010/main" val="427541932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91EF1-FDF9-5541-7C68-4CB08B98DB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3BB9B3-879A-3575-78C1-16B3CEF257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5BD6E1-76D9-3766-1F7C-68BBDE15018B}"/>
              </a:ext>
            </a:extLst>
          </p:cNvPr>
          <p:cNvSpPr>
            <a:spLocks noGrp="1"/>
          </p:cNvSpPr>
          <p:nvPr>
            <p:ph type="body" idx="1"/>
          </p:nvPr>
        </p:nvSpPr>
        <p:spPr/>
        <p:txBody>
          <a:bodyPr/>
          <a:lstStyle/>
          <a:p>
            <a:r>
              <a:rPr lang="en-GB" sz="1400" b="1" dirty="0">
                <a:latin typeface="+mn-lt"/>
              </a:rPr>
              <a:t>TELL</a:t>
            </a:r>
            <a:r>
              <a:rPr lang="en-GB" sz="1400" dirty="0">
                <a:latin typeface="+mn-lt"/>
              </a:rPr>
              <a:t> - It is positive that children generally know about safety measures, but there seems to be a gap in their knowledge about reporting and putting the knowledge into practice.</a:t>
            </a:r>
          </a:p>
        </p:txBody>
      </p:sp>
      <p:sp>
        <p:nvSpPr>
          <p:cNvPr id="4" name="Slide Number Placeholder 3">
            <a:extLst>
              <a:ext uri="{FF2B5EF4-FFF2-40B4-BE49-F238E27FC236}">
                <a16:creationId xmlns:a16="http://schemas.microsoft.com/office/drawing/2014/main" id="{8B575EDD-1664-DC58-970D-F1061404CD53}"/>
              </a:ext>
            </a:extLst>
          </p:cNvPr>
          <p:cNvSpPr>
            <a:spLocks noGrp="1"/>
          </p:cNvSpPr>
          <p:nvPr>
            <p:ph type="sldNum" sz="quarter" idx="5"/>
          </p:nvPr>
        </p:nvSpPr>
        <p:spPr/>
        <p:txBody>
          <a:bodyPr/>
          <a:lstStyle/>
          <a:p>
            <a:fld id="{EF89B59B-2120-461D-8222-CE3302E55416}" type="slidenum">
              <a:rPr lang="en-GB" smtClean="0"/>
              <a:t>96</a:t>
            </a:fld>
            <a:endParaRPr lang="en-GB" dirty="0"/>
          </a:p>
        </p:txBody>
      </p:sp>
    </p:spTree>
    <p:extLst>
      <p:ext uri="{BB962C8B-B14F-4D97-AF65-F5344CB8AC3E}">
        <p14:creationId xmlns:p14="http://schemas.microsoft.com/office/powerpoint/2010/main" val="207949826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dirty="0">
                <a:latin typeface="+mn-lt"/>
              </a:rPr>
              <a:t>Each social media site has it’s own processes for reporting inappropriate/harmful content.</a:t>
            </a:r>
          </a:p>
        </p:txBody>
      </p:sp>
      <p:sp>
        <p:nvSpPr>
          <p:cNvPr id="4" name="Slide Number Placeholder 3"/>
          <p:cNvSpPr>
            <a:spLocks noGrp="1"/>
          </p:cNvSpPr>
          <p:nvPr>
            <p:ph type="sldNum" sz="quarter" idx="5"/>
          </p:nvPr>
        </p:nvSpPr>
        <p:spPr/>
        <p:txBody>
          <a:bodyPr/>
          <a:lstStyle/>
          <a:p>
            <a:fld id="{EF89B59B-2120-461D-8222-CE3302E55416}" type="slidenum">
              <a:rPr lang="en-GB" smtClean="0"/>
              <a:t>97</a:t>
            </a:fld>
            <a:endParaRPr lang="en-GB" dirty="0"/>
          </a:p>
        </p:txBody>
      </p:sp>
    </p:spTree>
    <p:extLst>
      <p:ext uri="{BB962C8B-B14F-4D97-AF65-F5344CB8AC3E}">
        <p14:creationId xmlns:p14="http://schemas.microsoft.com/office/powerpoint/2010/main" val="48973285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dirty="0">
                <a:latin typeface="+mn-lt"/>
              </a:rPr>
              <a:t>TELL</a:t>
            </a:r>
            <a:r>
              <a:rPr lang="en-GB" sz="1400" dirty="0">
                <a:latin typeface="+mn-lt"/>
              </a:rPr>
              <a:t> – you can also do a Google search by typing ‘reporting in______________________________ (name of platform)’</a:t>
            </a:r>
          </a:p>
        </p:txBody>
      </p:sp>
      <p:sp>
        <p:nvSpPr>
          <p:cNvPr id="4" name="Slide Number Placeholder 3"/>
          <p:cNvSpPr>
            <a:spLocks noGrp="1"/>
          </p:cNvSpPr>
          <p:nvPr>
            <p:ph type="sldNum" sz="quarter" idx="5"/>
          </p:nvPr>
        </p:nvSpPr>
        <p:spPr/>
        <p:txBody>
          <a:bodyPr/>
          <a:lstStyle/>
          <a:p>
            <a:fld id="{EF89B59B-2120-461D-8222-CE3302E55416}" type="slidenum">
              <a:rPr lang="en-GB" smtClean="0"/>
              <a:t>98</a:t>
            </a:fld>
            <a:endParaRPr lang="en-GB" dirty="0"/>
          </a:p>
        </p:txBody>
      </p:sp>
    </p:spTree>
    <p:extLst>
      <p:ext uri="{BB962C8B-B14F-4D97-AF65-F5344CB8AC3E}">
        <p14:creationId xmlns:p14="http://schemas.microsoft.com/office/powerpoint/2010/main" val="2256539642"/>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4E1ACB-F2DD-2F34-B4EF-9E425802B2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FC8DFA-1147-0DB8-C92B-F8E5351ECE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D5417E-EF41-959C-33E6-C0B244757877}"/>
              </a:ext>
            </a:extLst>
          </p:cNvPr>
          <p:cNvSpPr>
            <a:spLocks noGrp="1"/>
          </p:cNvSpPr>
          <p:nvPr>
            <p:ph type="body" idx="1"/>
          </p:nvPr>
        </p:nvSpPr>
        <p:spPr/>
        <p:txBody>
          <a:bodyPr/>
          <a:lstStyle/>
          <a:p>
            <a:r>
              <a:rPr lang="en-GB" sz="1400" b="1" dirty="0"/>
              <a:t>TELL:</a:t>
            </a:r>
          </a:p>
          <a:p>
            <a:pPr marL="285750" indent="-285750">
              <a:buFont typeface="Arial" panose="020B0604020202020204" pitchFamily="34" charset="0"/>
              <a:buChar char="•"/>
            </a:pPr>
            <a:r>
              <a:rPr lang="en-GB" sz="1400" dirty="0"/>
              <a:t>Age requirements for apps and games depend on legal data privacy rules, content rating systems, and platform policies. Most major social media and messaging apps (like TikTok, Instagram, WhatsApp, and Snapchat) set their minimum age at 13. In the UK and Europe, video game content is rated by PEGI (Pan European Game Information) with categories: 3, 7, 12, 16, and 18</a:t>
            </a:r>
          </a:p>
          <a:p>
            <a:pPr marL="285750" indent="-285750">
              <a:buFont typeface="Arial" panose="020B0604020202020204" pitchFamily="34" charset="0"/>
              <a:buChar char="•"/>
            </a:pPr>
            <a:r>
              <a:rPr lang="en-GB" sz="1400" dirty="0"/>
              <a:t>It’s always a good idea to gather as much information as possible before proceeding to download any social media app. Remind them that Common Sense Media gives an overview of the app and also a rating based on opinions from experts, Parents/Carers and children and young people too: https://www.commonsensemedia.org/</a:t>
            </a:r>
          </a:p>
        </p:txBody>
      </p:sp>
      <p:sp>
        <p:nvSpPr>
          <p:cNvPr id="4" name="Slide Number Placeholder 3">
            <a:extLst>
              <a:ext uri="{FF2B5EF4-FFF2-40B4-BE49-F238E27FC236}">
                <a16:creationId xmlns:a16="http://schemas.microsoft.com/office/drawing/2014/main" id="{F349C2D6-CFA6-475F-DA0D-CFDF25748D97}"/>
              </a:ext>
            </a:extLst>
          </p:cNvPr>
          <p:cNvSpPr>
            <a:spLocks noGrp="1"/>
          </p:cNvSpPr>
          <p:nvPr>
            <p:ph type="sldNum" sz="quarter" idx="5"/>
          </p:nvPr>
        </p:nvSpPr>
        <p:spPr/>
        <p:txBody>
          <a:bodyPr/>
          <a:lstStyle/>
          <a:p>
            <a:fld id="{EF89B59B-2120-461D-8222-CE3302E55416}" type="slidenum">
              <a:rPr lang="en-GB" smtClean="0"/>
              <a:t>99</a:t>
            </a:fld>
            <a:endParaRPr lang="en-GB" dirty="0"/>
          </a:p>
        </p:txBody>
      </p:sp>
    </p:spTree>
    <p:extLst>
      <p:ext uri="{BB962C8B-B14F-4D97-AF65-F5344CB8AC3E}">
        <p14:creationId xmlns:p14="http://schemas.microsoft.com/office/powerpoint/2010/main" val="134094847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dirty="0">
                <a:latin typeface="+mn-lt"/>
              </a:rPr>
              <a:t>TELL</a:t>
            </a:r>
            <a:r>
              <a:rPr lang="en-GB" sz="1400" dirty="0">
                <a:latin typeface="+mn-lt"/>
              </a:rPr>
              <a:t> – Talk to your children about these free reporting helplines to support them if they are worried.</a:t>
            </a:r>
          </a:p>
          <a:p>
            <a:r>
              <a:rPr lang="en-GB" sz="1400" dirty="0">
                <a:latin typeface="+mn-lt"/>
              </a:rPr>
              <a:t>For older children, The Mix </a:t>
            </a:r>
            <a:r>
              <a:rPr lang="en-GB" sz="1400" b="0" i="0" dirty="0">
                <a:solidFill>
                  <a:srgbClr val="333742"/>
                </a:solidFill>
                <a:effectLst/>
                <a:latin typeface="+mn-lt"/>
              </a:rPr>
              <a:t>provides help for young people aged 11-25</a:t>
            </a:r>
            <a:endParaRPr lang="en-GB" sz="1400" dirty="0">
              <a:latin typeface="+mn-lt"/>
            </a:endParaRPr>
          </a:p>
        </p:txBody>
      </p:sp>
      <p:sp>
        <p:nvSpPr>
          <p:cNvPr id="4" name="Slide Number Placeholder 3"/>
          <p:cNvSpPr>
            <a:spLocks noGrp="1"/>
          </p:cNvSpPr>
          <p:nvPr>
            <p:ph type="sldNum" sz="quarter" idx="5"/>
          </p:nvPr>
        </p:nvSpPr>
        <p:spPr/>
        <p:txBody>
          <a:bodyPr/>
          <a:lstStyle/>
          <a:p>
            <a:fld id="{EF89B59B-2120-461D-8222-CE3302E55416}" type="slidenum">
              <a:rPr lang="en-GB" smtClean="0"/>
              <a:t>100</a:t>
            </a:fld>
            <a:endParaRPr lang="en-GB" dirty="0"/>
          </a:p>
        </p:txBody>
      </p:sp>
    </p:spTree>
    <p:extLst>
      <p:ext uri="{BB962C8B-B14F-4D97-AF65-F5344CB8AC3E}">
        <p14:creationId xmlns:p14="http://schemas.microsoft.com/office/powerpoint/2010/main" val="64889795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B511F1-E617-DE4B-8693-05C3396C74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0F620F-2423-39E3-9B28-16AF1F2315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58A27F-66B1-6250-2BC4-3A3D2C209C07}"/>
              </a:ext>
            </a:extLst>
          </p:cNvPr>
          <p:cNvSpPr>
            <a:spLocks noGrp="1"/>
          </p:cNvSpPr>
          <p:nvPr>
            <p:ph type="body" idx="1"/>
          </p:nvPr>
        </p:nvSpPr>
        <p:spPr/>
        <p:txBody>
          <a:bodyPr/>
          <a:lstStyle/>
          <a:p>
            <a:pPr algn="l"/>
            <a:endParaRPr lang="en-GB" sz="2800" b="0" i="0" baseline="0" dirty="0">
              <a:solidFill>
                <a:srgbClr val="333333"/>
              </a:solidFill>
              <a:effectLst/>
              <a:latin typeface="Aptos" panose="020B0004020202020204" pitchFamily="34" charset="0"/>
              <a:ea typeface="ADLaM Display" panose="02010000000000000000" pitchFamily="2" charset="0"/>
              <a:cs typeface="ADLaM Display" panose="02010000000000000000" pitchFamily="2" charset="0"/>
            </a:endParaRPr>
          </a:p>
        </p:txBody>
      </p:sp>
      <p:sp>
        <p:nvSpPr>
          <p:cNvPr id="4" name="Slide Number Placeholder 3">
            <a:extLst>
              <a:ext uri="{FF2B5EF4-FFF2-40B4-BE49-F238E27FC236}">
                <a16:creationId xmlns:a16="http://schemas.microsoft.com/office/drawing/2014/main" id="{3FB3BF79-88BF-135F-EB97-A9F2777C5CEA}"/>
              </a:ext>
            </a:extLst>
          </p:cNvPr>
          <p:cNvSpPr>
            <a:spLocks noGrp="1"/>
          </p:cNvSpPr>
          <p:nvPr>
            <p:ph type="sldNum" sz="quarter" idx="5"/>
          </p:nvPr>
        </p:nvSpPr>
        <p:spPr/>
        <p:txBody>
          <a:bodyPr/>
          <a:lstStyle/>
          <a:p>
            <a:fld id="{5985D112-682F-4487-9187-E5AF34266267}" type="slidenum">
              <a:rPr lang="en-GB" smtClean="0"/>
              <a:t>101</a:t>
            </a:fld>
            <a:endParaRPr lang="en-GB" dirty="0"/>
          </a:p>
        </p:txBody>
      </p:sp>
    </p:spTree>
    <p:extLst>
      <p:ext uri="{BB962C8B-B14F-4D97-AF65-F5344CB8AC3E}">
        <p14:creationId xmlns:p14="http://schemas.microsoft.com/office/powerpoint/2010/main" val="577428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GB" sz="1400" dirty="0">
                <a:latin typeface="+mn-lt"/>
              </a:rPr>
              <a:t>Among 12-15s who do access news, social media is the most common platform used for news consumption. TikTok is the most-used news source, with around four in ten (42%) teenagers saying they use the app or site to access news. This is followed by YouTube (38%) and Facebook (29%). </a:t>
            </a:r>
          </a:p>
          <a:p>
            <a:pPr marL="285750" indent="-285750">
              <a:buFont typeface="Arial" panose="020B0604020202020204" pitchFamily="34" charset="0"/>
              <a:buChar char="•"/>
            </a:pPr>
            <a:r>
              <a:rPr lang="en-GB" sz="1400" dirty="0">
                <a:latin typeface="+mn-lt"/>
              </a:rPr>
              <a:t>There continues to be a slight disparity between their confidence in judging whether something online is fake or real and their actual ability to do so:</a:t>
            </a:r>
          </a:p>
          <a:p>
            <a:pPr marL="914400" lvl="1" indent="-457200">
              <a:buFont typeface="Arial" panose="020B0604020202020204" pitchFamily="34" charset="0"/>
              <a:buChar char="•"/>
            </a:pPr>
            <a:r>
              <a:rPr lang="en-GB" sz="1400" dirty="0">
                <a:latin typeface="+mn-lt"/>
              </a:rPr>
              <a:t>Just over half (52%) of 13-17s say they are confident in their ability to tell whether content they see online has been produced by AI or not. When tested in practice, however, a quarter (25%) were confident but were unable to correctly identify the AI-generated image shown to them. </a:t>
            </a:r>
          </a:p>
          <a:p>
            <a:pPr marL="914400" lvl="1" indent="-457200">
              <a:buFont typeface="Arial" panose="020B0604020202020204" pitchFamily="34" charset="0"/>
              <a:buChar char="•"/>
            </a:pPr>
            <a:r>
              <a:rPr lang="en-GB" sz="1400" dirty="0">
                <a:latin typeface="+mn-lt"/>
              </a:rPr>
              <a:t>This points to a gap between children’s self-reported confidence and their ability to determine whether online content is genuine or not.</a:t>
            </a:r>
            <a:endParaRPr lang="en-GB" sz="1400" b="1" dirty="0">
              <a:latin typeface="+mn-lt"/>
            </a:endParaRPr>
          </a:p>
          <a:p>
            <a:endParaRPr lang="en-GB" sz="1400" b="1" dirty="0">
              <a:latin typeface="+mn-lt"/>
            </a:endParaRPr>
          </a:p>
          <a:p>
            <a:r>
              <a:rPr lang="en-GB" sz="1400" b="1" dirty="0">
                <a:latin typeface="+mn-lt"/>
              </a:rPr>
              <a:t>TELL – </a:t>
            </a:r>
            <a:r>
              <a:rPr lang="en-GB" sz="1400" b="0" dirty="0">
                <a:latin typeface="+mn-lt"/>
              </a:rPr>
              <a:t>AI (artificial intelligence) has made it easier for anyone to create fake content (text, images and videos), which can make it difficult to distinguish truth from fiction. </a:t>
            </a:r>
            <a:r>
              <a:rPr lang="en-GB" sz="1400" b="0" i="0" dirty="0">
                <a:solidFill>
                  <a:srgbClr val="2C2A29"/>
                </a:solidFill>
                <a:effectLst/>
                <a:latin typeface="+mn-lt"/>
              </a:rPr>
              <a:t>A notable example of AI-generated misinformation occurred in the United States during the recent presidential election. AI was used to create deepfake videos and false narratives that were disseminated across social media platforms, causing confusion and distrust. This content can be very difficult to distinguish from reality.</a:t>
            </a:r>
          </a:p>
          <a:p>
            <a:endParaRPr lang="en-GB" sz="1400" b="0" i="0" dirty="0">
              <a:solidFill>
                <a:srgbClr val="2C2A29"/>
              </a:solidFill>
              <a:effectLst/>
              <a:latin typeface="+mn-lt"/>
            </a:endParaRPr>
          </a:p>
          <a:p>
            <a:r>
              <a:rPr lang="en-GB" sz="1400" b="1" i="0" dirty="0">
                <a:solidFill>
                  <a:srgbClr val="2C2A29"/>
                </a:solidFill>
                <a:effectLst/>
                <a:latin typeface="+mn-lt"/>
              </a:rPr>
              <a:t>ASK</a:t>
            </a:r>
            <a:r>
              <a:rPr lang="en-GB" sz="1400" b="0" i="0" dirty="0">
                <a:solidFill>
                  <a:srgbClr val="2C2A29"/>
                </a:solidFill>
                <a:effectLst/>
                <a:latin typeface="+mn-lt"/>
              </a:rPr>
              <a:t> – as adults do we demonstrate good critical thinking skills about things we see online?</a:t>
            </a:r>
            <a:endParaRPr lang="en-GB" sz="1400" b="0" dirty="0">
              <a:latin typeface="+mn-lt"/>
            </a:endParaRPr>
          </a:p>
        </p:txBody>
      </p:sp>
      <p:sp>
        <p:nvSpPr>
          <p:cNvPr id="4" name="Slide Number Placeholder 3"/>
          <p:cNvSpPr>
            <a:spLocks noGrp="1"/>
          </p:cNvSpPr>
          <p:nvPr>
            <p:ph type="sldNum" sz="quarter" idx="5"/>
          </p:nvPr>
        </p:nvSpPr>
        <p:spPr/>
        <p:txBody>
          <a:bodyPr/>
          <a:lstStyle/>
          <a:p>
            <a:fld id="{EF89B59B-2120-461D-8222-CE3302E55416}" type="slidenum">
              <a:rPr lang="en-GB" smtClean="0"/>
              <a:t>102</a:t>
            </a:fld>
            <a:endParaRPr lang="en-GB" dirty="0"/>
          </a:p>
        </p:txBody>
      </p:sp>
    </p:spTree>
    <p:extLst>
      <p:ext uri="{BB962C8B-B14F-4D97-AF65-F5344CB8AC3E}">
        <p14:creationId xmlns:p14="http://schemas.microsoft.com/office/powerpoint/2010/main" val="348452294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D8B1A-B4DA-5881-C815-881873D80F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2552DE-408C-2F57-0292-DFC44942E2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1F23A4-D992-3242-E2D6-9DD41BC6162C}"/>
              </a:ext>
            </a:extLst>
          </p:cNvPr>
          <p:cNvSpPr>
            <a:spLocks noGrp="1"/>
          </p:cNvSpPr>
          <p:nvPr>
            <p:ph type="body" idx="1"/>
          </p:nvPr>
        </p:nvSpPr>
        <p:spPr/>
        <p:txBody>
          <a:bodyPr/>
          <a:lstStyle/>
          <a:p>
            <a:endParaRPr lang="en-GB" sz="1400" b="1" dirty="0">
              <a:latin typeface="+mn-lt"/>
            </a:endParaRPr>
          </a:p>
          <a:p>
            <a:pPr marL="0" indent="0">
              <a:lnSpc>
                <a:spcPct val="100000"/>
              </a:lnSpc>
              <a:buFont typeface="Arial" panose="020B0604020202020204" pitchFamily="34" charset="0"/>
              <a:buNone/>
            </a:pPr>
            <a:r>
              <a:rPr lang="en-GB" sz="1400" b="1" dirty="0">
                <a:latin typeface="+mn-lt"/>
              </a:rPr>
              <a:t>TELL – </a:t>
            </a:r>
            <a:r>
              <a:rPr lang="en-GB" sz="1400" dirty="0"/>
              <a:t>We often interpret </a:t>
            </a:r>
            <a:r>
              <a:rPr lang="en-GB" sz="1400" b="1" dirty="0"/>
              <a:t>information</a:t>
            </a:r>
            <a:r>
              <a:rPr lang="en-GB" sz="1400" dirty="0"/>
              <a:t> through the </a:t>
            </a:r>
            <a:r>
              <a:rPr lang="en-GB" sz="1400" b="1" dirty="0"/>
              <a:t>filter</a:t>
            </a:r>
            <a:r>
              <a:rPr lang="en-GB" sz="1400" dirty="0"/>
              <a:t> of our values, feelings, beliefs and past experiences. Things are not always as they </a:t>
            </a:r>
            <a:r>
              <a:rPr lang="en-GB" sz="1400" b="1" dirty="0"/>
              <a:t>appear</a:t>
            </a:r>
            <a:r>
              <a:rPr lang="en-GB" sz="1400" dirty="0"/>
              <a:t> to be, but with some careful consideration, we can learn to think </a:t>
            </a:r>
            <a:r>
              <a:rPr lang="en-GB" sz="1400" b="1" dirty="0"/>
              <a:t>critically</a:t>
            </a:r>
            <a:r>
              <a:rPr lang="en-GB" sz="1400" dirty="0"/>
              <a:t> to make the right </a:t>
            </a:r>
            <a:r>
              <a:rPr lang="en-GB" sz="1400" b="1" dirty="0"/>
              <a:t>choices</a:t>
            </a:r>
            <a:r>
              <a:rPr lang="en-GB" sz="1400" dirty="0"/>
              <a:t> about who and what is </a:t>
            </a:r>
            <a:r>
              <a:rPr lang="en-GB" sz="1400" b="1" dirty="0"/>
              <a:t>trustworthy</a:t>
            </a:r>
            <a:r>
              <a:rPr lang="en-GB" sz="1400" dirty="0"/>
              <a:t> online.</a:t>
            </a:r>
          </a:p>
          <a:p>
            <a:endParaRPr lang="en-GB" sz="1400" b="0" i="0" dirty="0">
              <a:solidFill>
                <a:srgbClr val="2C2A29"/>
              </a:solidFill>
              <a:effectLst/>
              <a:latin typeface="+mn-lt"/>
            </a:endParaRPr>
          </a:p>
          <a:p>
            <a:endParaRPr lang="en-GB" sz="1400" b="0" i="0" dirty="0">
              <a:solidFill>
                <a:srgbClr val="2C2A29"/>
              </a:solidFill>
              <a:effectLst/>
              <a:latin typeface="+mn-lt"/>
            </a:endParaRPr>
          </a:p>
          <a:p>
            <a:r>
              <a:rPr lang="en-GB" sz="1400" b="1" i="0" dirty="0">
                <a:solidFill>
                  <a:srgbClr val="2C2A29"/>
                </a:solidFill>
                <a:effectLst/>
                <a:latin typeface="+mn-lt"/>
              </a:rPr>
              <a:t>ASK</a:t>
            </a:r>
            <a:r>
              <a:rPr lang="en-GB" sz="1400" b="0" i="0" dirty="0">
                <a:solidFill>
                  <a:srgbClr val="2C2A29"/>
                </a:solidFill>
                <a:effectLst/>
                <a:latin typeface="+mn-lt"/>
              </a:rPr>
              <a:t> – as adults do we demonstrate good critical thinking skills about things we see online?</a:t>
            </a:r>
            <a:endParaRPr lang="en-GB" sz="1400" b="0" dirty="0">
              <a:latin typeface="+mn-lt"/>
            </a:endParaRPr>
          </a:p>
        </p:txBody>
      </p:sp>
      <p:sp>
        <p:nvSpPr>
          <p:cNvPr id="4" name="Slide Number Placeholder 3">
            <a:extLst>
              <a:ext uri="{FF2B5EF4-FFF2-40B4-BE49-F238E27FC236}">
                <a16:creationId xmlns:a16="http://schemas.microsoft.com/office/drawing/2014/main" id="{BD4CF098-1330-4EEE-D4DD-ED18071FD6A1}"/>
              </a:ext>
            </a:extLst>
          </p:cNvPr>
          <p:cNvSpPr>
            <a:spLocks noGrp="1"/>
          </p:cNvSpPr>
          <p:nvPr>
            <p:ph type="sldNum" sz="quarter" idx="5"/>
          </p:nvPr>
        </p:nvSpPr>
        <p:spPr/>
        <p:txBody>
          <a:bodyPr/>
          <a:lstStyle/>
          <a:p>
            <a:fld id="{EF89B59B-2120-461D-8222-CE3302E55416}" type="slidenum">
              <a:rPr lang="en-GB" smtClean="0"/>
              <a:t>103</a:t>
            </a:fld>
            <a:endParaRPr lang="en-GB" dirty="0"/>
          </a:p>
        </p:txBody>
      </p:sp>
    </p:spTree>
    <p:extLst>
      <p:ext uri="{BB962C8B-B14F-4D97-AF65-F5344CB8AC3E}">
        <p14:creationId xmlns:p14="http://schemas.microsoft.com/office/powerpoint/2010/main" val="27915624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dirty="0"/>
              <a:t>Go through the activities on the next few slides together – the correct answers appear in the following slide</a:t>
            </a:r>
          </a:p>
        </p:txBody>
      </p:sp>
      <p:sp>
        <p:nvSpPr>
          <p:cNvPr id="4" name="Slide Number Placeholder 3"/>
          <p:cNvSpPr>
            <a:spLocks noGrp="1"/>
          </p:cNvSpPr>
          <p:nvPr>
            <p:ph type="sldNum" sz="quarter" idx="5"/>
          </p:nvPr>
        </p:nvSpPr>
        <p:spPr/>
        <p:txBody>
          <a:bodyPr/>
          <a:lstStyle/>
          <a:p>
            <a:fld id="{2AD1CBB5-D796-43FD-B29D-504823F50EF9}" type="slidenum">
              <a:rPr lang="en-GB" smtClean="0"/>
              <a:t>104</a:t>
            </a:fld>
            <a:endParaRPr lang="en-GB" dirty="0"/>
          </a:p>
        </p:txBody>
      </p:sp>
    </p:spTree>
    <p:extLst>
      <p:ext uri="{BB962C8B-B14F-4D97-AF65-F5344CB8AC3E}">
        <p14:creationId xmlns:p14="http://schemas.microsoft.com/office/powerpoint/2010/main" val="216355598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dirty="0"/>
              <a:t>ASK  </a:t>
            </a:r>
            <a:r>
              <a:rPr lang="en-GB" sz="1400" b="0" dirty="0"/>
              <a:t>parents to come up with an example of each of these terms, either online or offline</a:t>
            </a:r>
          </a:p>
          <a:p>
            <a:endParaRPr lang="en-GB" dirty="0"/>
          </a:p>
        </p:txBody>
      </p:sp>
      <p:sp>
        <p:nvSpPr>
          <p:cNvPr id="4" name="Slide Number Placeholder 3"/>
          <p:cNvSpPr>
            <a:spLocks noGrp="1"/>
          </p:cNvSpPr>
          <p:nvPr>
            <p:ph type="sldNum" sz="quarter" idx="5"/>
          </p:nvPr>
        </p:nvSpPr>
        <p:spPr/>
        <p:txBody>
          <a:bodyPr/>
          <a:lstStyle/>
          <a:p>
            <a:fld id="{2AD1CBB5-D796-43FD-B29D-504823F50EF9}" type="slidenum">
              <a:rPr lang="en-GB" smtClean="0"/>
              <a:t>105</a:t>
            </a:fld>
            <a:endParaRPr lang="en-GB" dirty="0"/>
          </a:p>
        </p:txBody>
      </p:sp>
    </p:spTree>
    <p:extLst>
      <p:ext uri="{BB962C8B-B14F-4D97-AF65-F5344CB8AC3E}">
        <p14:creationId xmlns:p14="http://schemas.microsoft.com/office/powerpoint/2010/main" val="143507489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AD1CBB5-D796-43FD-B29D-504823F50EF9}" type="slidenum">
              <a:rPr lang="en-GB" smtClean="0"/>
              <a:t>106</a:t>
            </a:fld>
            <a:endParaRPr lang="en-GB" dirty="0"/>
          </a:p>
        </p:txBody>
      </p:sp>
    </p:spTree>
    <p:extLst>
      <p:ext uri="{BB962C8B-B14F-4D97-AF65-F5344CB8AC3E}">
        <p14:creationId xmlns:p14="http://schemas.microsoft.com/office/powerpoint/2010/main" val="139356070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dirty="0">
                <a:latin typeface="+mn-lt"/>
              </a:rPr>
              <a:t>Explain</a:t>
            </a:r>
            <a:r>
              <a:rPr lang="en-GB" sz="1400" dirty="0">
                <a:latin typeface="+mn-lt"/>
              </a:rPr>
              <a:t>:</a:t>
            </a:r>
          </a:p>
          <a:p>
            <a:pPr marL="171450" indent="-171450">
              <a:buFont typeface="Arial" panose="020B0604020202020204" pitchFamily="34" charset="0"/>
              <a:buChar char="•"/>
            </a:pPr>
            <a:r>
              <a:rPr lang="en-GB" sz="1400" dirty="0">
                <a:latin typeface="+mn-lt"/>
              </a:rPr>
              <a:t>At times, people, whether consciously or not, will frame opinion as fact and vice versa. </a:t>
            </a:r>
            <a:r>
              <a:rPr lang="en-GB" sz="1400" b="0" i="0" dirty="0">
                <a:solidFill>
                  <a:srgbClr val="4F4F4F"/>
                </a:solidFill>
                <a:effectLst/>
                <a:latin typeface="+mn-lt"/>
              </a:rPr>
              <a:t>Others may agree or disagree with an opinion, but they cannot prove or disprove it. This is what defines it as opinion. </a:t>
            </a:r>
          </a:p>
          <a:p>
            <a:pPr marL="171450" indent="-171450">
              <a:buFont typeface="Arial" panose="020B0604020202020204" pitchFamily="34" charset="0"/>
              <a:buChar char="•"/>
            </a:pPr>
            <a:r>
              <a:rPr lang="en-GB" sz="1400" b="0" i="0" dirty="0">
                <a:solidFill>
                  <a:srgbClr val="4F4F4F"/>
                </a:solidFill>
                <a:effectLst/>
                <a:latin typeface="+mn-lt"/>
              </a:rPr>
              <a:t>It can be difficult to extract truths from a person’s preferences and biases - luckily the language used often throws up helpful clues in the forms of words and phrases to identify statements as fact-based or opinion-based.</a:t>
            </a:r>
            <a:endParaRPr lang="en-GB" sz="1400" b="0" i="0" dirty="0">
              <a:solidFill>
                <a:schemeClr val="tx1"/>
              </a:solidFill>
              <a:effectLst/>
              <a:latin typeface="+mn-lt"/>
            </a:endParaRPr>
          </a:p>
          <a:p>
            <a:pPr marL="171450" indent="-171450">
              <a:buFont typeface="Arial" panose="020B0604020202020204" pitchFamily="34" charset="0"/>
              <a:buChar char="•"/>
            </a:pPr>
            <a:r>
              <a:rPr lang="en-GB" sz="1400" b="0" i="0" dirty="0">
                <a:solidFill>
                  <a:srgbClr val="4F4F4F"/>
                </a:solidFill>
                <a:effectLst/>
                <a:latin typeface="+mn-lt"/>
              </a:rPr>
              <a:t>Facts and opinions must be placed in context to draw conclusions from them.</a:t>
            </a:r>
            <a:endParaRPr lang="en-GB" sz="1400" b="0" dirty="0">
              <a:latin typeface="+mn-lt"/>
            </a:endParaRPr>
          </a:p>
        </p:txBody>
      </p:sp>
      <p:sp>
        <p:nvSpPr>
          <p:cNvPr id="4" name="Slide Number Placeholder 3"/>
          <p:cNvSpPr>
            <a:spLocks noGrp="1"/>
          </p:cNvSpPr>
          <p:nvPr>
            <p:ph type="sldNum" sz="quarter" idx="5"/>
          </p:nvPr>
        </p:nvSpPr>
        <p:spPr/>
        <p:txBody>
          <a:bodyPr/>
          <a:lstStyle/>
          <a:p>
            <a:fld id="{2AD1CBB5-D796-43FD-B29D-504823F50EF9}" type="slidenum">
              <a:rPr lang="en-GB" smtClean="0"/>
              <a:t>107</a:t>
            </a:fld>
            <a:endParaRPr lang="en-GB" dirty="0"/>
          </a:p>
        </p:txBody>
      </p:sp>
    </p:spTree>
    <p:extLst>
      <p:ext uri="{BB962C8B-B14F-4D97-AF65-F5344CB8AC3E}">
        <p14:creationId xmlns:p14="http://schemas.microsoft.com/office/powerpoint/2010/main" val="3831159236"/>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EXPLAIN</a:t>
            </a:r>
            <a:r>
              <a:rPr lang="en-GB" sz="1400" dirty="0"/>
              <a:t> - Young people can </a:t>
            </a:r>
            <a:r>
              <a:rPr lang="en-GB" sz="1400" b="1" dirty="0"/>
              <a:t>get</a:t>
            </a:r>
            <a:r>
              <a:rPr lang="en-GB" sz="1400" dirty="0"/>
              <a:t> </a:t>
            </a:r>
            <a:r>
              <a:rPr lang="en-GB" sz="1400" b="1" dirty="0"/>
              <a:t>around age restrictions </a:t>
            </a:r>
            <a:r>
              <a:rPr lang="en-GB" sz="1400" dirty="0"/>
              <a:t>on apps and websites, increasing the risk of them coming to harm online.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dirty="0"/>
              <a:t>Algorithms </a:t>
            </a:r>
            <a:r>
              <a:rPr lang="en-GB" sz="1400" b="1" i="0" dirty="0">
                <a:effectLst/>
                <a:latin typeface="Mark Pro"/>
              </a:rPr>
              <a:t>can make it harder to take a break </a:t>
            </a:r>
            <a:r>
              <a:rPr lang="en-GB" sz="1400" i="0" dirty="0">
                <a:effectLst/>
                <a:latin typeface="Mark Pro"/>
              </a:rPr>
              <a:t>and maintain a healthy balance between time on and offline. They are designed to serve content to each individual that will make that person spend more time online (to consume more adverts, to make the company more money), and for children and adolescents, it has been shown that violence, self harm, mental health, dieting, body image etc does this. Therefore, this content is served to children regularly.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i="0" dirty="0">
              <a:effectLst/>
              <a:latin typeface="Mark Pro"/>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dirty="0"/>
              <a:t>Algorithms can also </a:t>
            </a:r>
            <a:r>
              <a:rPr lang="en-GB" sz="1400" b="1" dirty="0"/>
              <a:t>target content </a:t>
            </a:r>
            <a:r>
              <a:rPr lang="en-GB" sz="1400" dirty="0"/>
              <a:t>similar to what you’ve already selected/liked/shared. This can prevent them from finding new ideas and perspectives, create </a:t>
            </a:r>
            <a:r>
              <a:rPr lang="en-GB" sz="1400" b="1" dirty="0"/>
              <a:t>misinformation </a:t>
            </a:r>
            <a:r>
              <a:rPr lang="en-GB" sz="1400" dirty="0"/>
              <a:t>and </a:t>
            </a:r>
            <a:r>
              <a:rPr lang="en-GB" sz="1400" b="1" dirty="0"/>
              <a:t> reinforce stereotypes</a:t>
            </a:r>
            <a:endParaRPr lang="en-GB" sz="1400" i="0" dirty="0">
              <a:effectLst/>
              <a:latin typeface="Mark Pro"/>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3600"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D1CBB5-D796-43FD-B29D-504823F50EF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9518056"/>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600" b="1" dirty="0"/>
              <a:t>ASK</a:t>
            </a:r>
            <a:r>
              <a:rPr lang="en-GB" sz="1600" dirty="0"/>
              <a:t> – do you think this picture is real or fake?</a:t>
            </a:r>
          </a:p>
          <a:p>
            <a:endParaRPr lang="en-GB" sz="1600" dirty="0"/>
          </a:p>
          <a:p>
            <a:pPr marL="0" indent="0">
              <a:buFont typeface="Arial" panose="020B0604020202020204" pitchFamily="34" charset="0"/>
              <a:buNone/>
            </a:pPr>
            <a:r>
              <a:rPr lang="en-GB" sz="1600" b="1" dirty="0"/>
              <a:t>TELL</a:t>
            </a:r>
            <a:r>
              <a:rPr lang="en-GB" sz="1600" dirty="0"/>
              <a:t> – </a:t>
            </a:r>
          </a:p>
          <a:p>
            <a:pPr marL="285750" indent="-285750">
              <a:buFont typeface="Arial" panose="020B0604020202020204" pitchFamily="34" charset="0"/>
              <a:buChar char="•"/>
            </a:pPr>
            <a:r>
              <a:rPr lang="en-GB" sz="1600" dirty="0"/>
              <a:t>this is an example of a deepfake image. A deepfake is an image, video, or audio recording generated or changed using AI, often swapping a person's likeness into a setting where they never were. It can make them appear to say or do something they never actually did.</a:t>
            </a:r>
          </a:p>
          <a:p>
            <a:pPr marL="285750" indent="-285750">
              <a:buFont typeface="Arial" panose="020B0604020202020204" pitchFamily="34" charset="0"/>
              <a:buChar char="•"/>
            </a:pPr>
            <a:r>
              <a:rPr lang="en-GB" sz="1600" dirty="0"/>
              <a:t>It appeared across social media depicting Donald Trump and other world leaders looking towards Russian President Vladimir Putin at the G20 international forum. </a:t>
            </a:r>
          </a:p>
          <a:p>
            <a:pPr marL="285750" indent="-285750">
              <a:buFont typeface="Arial" panose="020B0604020202020204" pitchFamily="34" charset="0"/>
              <a:buChar char="•"/>
            </a:pPr>
            <a:r>
              <a:rPr lang="en-GB" sz="1600" dirty="0"/>
              <a:t>Putin was added to the centre of a conversation between Trump, Erdogan, and Turkish Foreign Minister. The empty seat wasn’t even for the “Russian Federation,” as the photoshopped picture showed, but was reserved for the UK.</a:t>
            </a:r>
          </a:p>
          <a:p>
            <a:pPr marL="285750" indent="-285750">
              <a:buFont typeface="Arial" panose="020B0604020202020204" pitchFamily="34" charset="0"/>
              <a:buChar char="•"/>
            </a:pPr>
            <a:endParaRPr lang="en-GB" sz="1600" dirty="0"/>
          </a:p>
          <a:p>
            <a:pPr marL="0" indent="0">
              <a:buFont typeface="Arial" panose="020B0604020202020204" pitchFamily="34" charset="0"/>
              <a:buNone/>
            </a:pPr>
            <a:r>
              <a:rPr lang="en-GB" sz="1600" b="1" dirty="0"/>
              <a:t>SHOW</a:t>
            </a:r>
            <a:r>
              <a:rPr lang="en-GB" sz="1600" dirty="0"/>
              <a:t> – next slide to reveal the actual true photograph</a:t>
            </a:r>
          </a:p>
          <a:p>
            <a:endParaRPr lang="en-GB" sz="1600" dirty="0"/>
          </a:p>
          <a:p>
            <a:r>
              <a:rPr lang="en-GB" sz="1600" dirty="0"/>
              <a:t>https://www.thewrap.com/the-internets-favorite-trump-putin-pic-is-fake-news/ </a:t>
            </a:r>
          </a:p>
        </p:txBody>
      </p:sp>
      <p:sp>
        <p:nvSpPr>
          <p:cNvPr id="4" name="Slide Number Placeholder 3"/>
          <p:cNvSpPr>
            <a:spLocks noGrp="1"/>
          </p:cNvSpPr>
          <p:nvPr>
            <p:ph type="sldNum" sz="quarter" idx="5"/>
          </p:nvPr>
        </p:nvSpPr>
        <p:spPr/>
        <p:txBody>
          <a:bodyPr/>
          <a:lstStyle/>
          <a:p>
            <a:fld id="{2AD1CBB5-D796-43FD-B29D-504823F50EF9}" type="slidenum">
              <a:rPr lang="en-GB" smtClean="0"/>
              <a:t>109</a:t>
            </a:fld>
            <a:endParaRPr lang="en-GB" dirty="0"/>
          </a:p>
        </p:txBody>
      </p:sp>
    </p:spTree>
    <p:extLst>
      <p:ext uri="{BB962C8B-B14F-4D97-AF65-F5344CB8AC3E}">
        <p14:creationId xmlns:p14="http://schemas.microsoft.com/office/powerpoint/2010/main" val="186662781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D1CBB5-D796-43FD-B29D-504823F50EF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290282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dirty="0">
                <a:latin typeface="+mn-lt"/>
              </a:rPr>
              <a:t>ASK</a:t>
            </a:r>
            <a:r>
              <a:rPr lang="en-GB" sz="1400" dirty="0">
                <a:latin typeface="+mn-lt"/>
              </a:rPr>
              <a:t> – Have you come across hateful content online? Can you give examples of this?</a:t>
            </a:r>
          </a:p>
          <a:p>
            <a:endParaRPr lang="en-GB" sz="1400" dirty="0">
              <a:latin typeface="+mn-lt"/>
            </a:endParaRPr>
          </a:p>
          <a:p>
            <a:r>
              <a:rPr lang="en-GB" sz="1400" b="1" dirty="0">
                <a:latin typeface="+mn-lt"/>
              </a:rPr>
              <a:t>TELL</a:t>
            </a:r>
            <a:r>
              <a:rPr lang="en-GB" sz="1400" dirty="0">
                <a:latin typeface="+mn-lt"/>
              </a:rPr>
              <a:t> – Last year, just under one in ten 12-15s said they often saw ‘hateful content’ online. For the purposes of the survey, ‘hateful content’ was described as anything that had been directed at a particular group of people based on, for instance, their gender, religion, disability, sexuality, or gender identity. Overall, half of 12-15s said they had encountered this type of content online in the past year, with 8% saying that they had seen it often. </a:t>
            </a:r>
          </a:p>
        </p:txBody>
      </p:sp>
      <p:sp>
        <p:nvSpPr>
          <p:cNvPr id="4" name="Slide Number Placeholder 3"/>
          <p:cNvSpPr>
            <a:spLocks noGrp="1"/>
          </p:cNvSpPr>
          <p:nvPr>
            <p:ph type="sldNum" sz="quarter" idx="5"/>
          </p:nvPr>
        </p:nvSpPr>
        <p:spPr/>
        <p:txBody>
          <a:bodyPr/>
          <a:lstStyle/>
          <a:p>
            <a:fld id="{EF89B59B-2120-461D-8222-CE3302E55416}" type="slidenum">
              <a:rPr lang="en-GB" smtClean="0"/>
              <a:t>112</a:t>
            </a:fld>
            <a:endParaRPr lang="en-GB" dirty="0"/>
          </a:p>
        </p:txBody>
      </p:sp>
    </p:spTree>
    <p:extLst>
      <p:ext uri="{BB962C8B-B14F-4D97-AF65-F5344CB8AC3E}">
        <p14:creationId xmlns:p14="http://schemas.microsoft.com/office/powerpoint/2010/main" val="295595977"/>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dirty="0"/>
              <a:t>TELL</a:t>
            </a:r>
            <a:r>
              <a:rPr lang="en-GB" sz="1400" dirty="0"/>
              <a:t>: How we respond to a hateful post or content can have consequences</a:t>
            </a:r>
          </a:p>
          <a:p>
            <a:endParaRPr lang="en-GB" sz="1400" dirty="0"/>
          </a:p>
          <a:p>
            <a:r>
              <a:rPr lang="en-GB" sz="1400" b="1" dirty="0"/>
              <a:t>EXPLAIN</a:t>
            </a:r>
            <a:r>
              <a:rPr lang="en-GB" sz="1400" dirty="0"/>
              <a:t>: </a:t>
            </a:r>
          </a:p>
          <a:p>
            <a:pPr marL="285750" indent="-285750">
              <a:buFont typeface="Arial" panose="020B0604020202020204" pitchFamily="34" charset="0"/>
              <a:buChar char="•"/>
            </a:pPr>
            <a:r>
              <a:rPr lang="en-GB" sz="1400" dirty="0"/>
              <a:t>Children had adopted different strategies for dealing with hateful content. Six in ten 12-15 year-olds said they had taken some action on seeing it. But some, depending on their actions, might have </a:t>
            </a:r>
            <a:r>
              <a:rPr lang="en-GB" sz="1400" b="1" dirty="0"/>
              <a:t>inadvertently shared the content further. </a:t>
            </a:r>
            <a:r>
              <a:rPr lang="en-GB" sz="1400" dirty="0"/>
              <a:t>Around a fifth said they had responded to the post/video/comment by </a:t>
            </a:r>
            <a:r>
              <a:rPr lang="en-GB" sz="1400" b="1" dirty="0"/>
              <a:t>‘disliking’ it or commented</a:t>
            </a:r>
            <a:r>
              <a:rPr lang="en-GB" sz="1400" dirty="0"/>
              <a:t> on it to say they thought it was wrong, or shared it with their friends, saying it was wrong. </a:t>
            </a:r>
          </a:p>
          <a:p>
            <a:pPr marL="285750" indent="-285750">
              <a:buFont typeface="Arial" panose="020B0604020202020204" pitchFamily="34" charset="0"/>
              <a:buChar char="•"/>
            </a:pPr>
            <a:r>
              <a:rPr lang="en-GB" sz="1400" dirty="0"/>
              <a:t>Doing this brings the </a:t>
            </a:r>
            <a:r>
              <a:rPr lang="en-GB" sz="1400" b="1" dirty="0"/>
              <a:t>risk that their action will appear in their own social media feed</a:t>
            </a:r>
            <a:r>
              <a:rPr lang="en-GB" sz="1400" dirty="0"/>
              <a:t>, which is then seen by others, inadvertently further sharing the content. </a:t>
            </a:r>
          </a:p>
          <a:p>
            <a:pPr marL="285750" indent="-285750">
              <a:buFont typeface="Arial" panose="020B0604020202020204" pitchFamily="34" charset="0"/>
              <a:buChar char="•"/>
            </a:pPr>
            <a:r>
              <a:rPr lang="en-GB" sz="1400" dirty="0"/>
              <a:t>Meanwhile, 25% chose to block the person who shared or made the comments, while 22% reported it to the website. Although girls aged 12-15 were more likely than boys to inadvertently share the content by disliking the post/comment/video (27% vs. 13%), they were also more likely than boys to take constructive action in reporting the content to the website (33% vs. 10%).</a:t>
            </a:r>
          </a:p>
          <a:p>
            <a:endParaRPr lang="en-GB" sz="1400" dirty="0"/>
          </a:p>
        </p:txBody>
      </p:sp>
      <p:sp>
        <p:nvSpPr>
          <p:cNvPr id="4" name="Slide Number Placeholder 3"/>
          <p:cNvSpPr>
            <a:spLocks noGrp="1"/>
          </p:cNvSpPr>
          <p:nvPr>
            <p:ph type="sldNum" sz="quarter" idx="5"/>
          </p:nvPr>
        </p:nvSpPr>
        <p:spPr/>
        <p:txBody>
          <a:bodyPr/>
          <a:lstStyle/>
          <a:p>
            <a:fld id="{EF89B59B-2120-461D-8222-CE3302E55416}" type="slidenum">
              <a:rPr lang="en-GB" smtClean="0"/>
              <a:t>113</a:t>
            </a:fld>
            <a:endParaRPr lang="en-GB" dirty="0"/>
          </a:p>
        </p:txBody>
      </p:sp>
    </p:spTree>
    <p:extLst>
      <p:ext uri="{BB962C8B-B14F-4D97-AF65-F5344CB8AC3E}">
        <p14:creationId xmlns:p14="http://schemas.microsoft.com/office/powerpoint/2010/main" val="2076004847"/>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dirty="0">
                <a:latin typeface="+mn-lt"/>
              </a:rPr>
              <a:t>TELL</a:t>
            </a:r>
            <a:r>
              <a:rPr lang="en-GB" sz="1400" dirty="0">
                <a:latin typeface="+mn-lt"/>
              </a:rPr>
              <a:t> - The following are some examples of scenarios from the </a:t>
            </a:r>
            <a:r>
              <a:rPr lang="en-GB" sz="1400" b="1" dirty="0">
                <a:latin typeface="+mn-lt"/>
              </a:rPr>
              <a:t>Going Too Far ‘What would You Do If?’ </a:t>
            </a:r>
            <a:r>
              <a:rPr lang="en-GB" sz="1400" dirty="0">
                <a:latin typeface="+mn-lt"/>
              </a:rPr>
              <a:t>quiz that can be used to talk to children about what they would do in similar situations. You can find the complete quiz with all the scenarios at </a:t>
            </a:r>
            <a:r>
              <a:rPr lang="en-GB" sz="1400" dirty="0">
                <a:latin typeface="+mn-lt"/>
                <a:hlinkClick r:id="rId3"/>
              </a:rPr>
              <a:t>takingastand.lgfl.net</a:t>
            </a:r>
            <a:r>
              <a:rPr lang="en-GB" sz="1400" dirty="0">
                <a:latin typeface="+mn-lt"/>
              </a:rPr>
              <a:t>. We will now explore some of these scenarios.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D1CBB5-D796-43FD-B29D-504823F50EF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8618262"/>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dirty="0">
                <a:latin typeface="+mn-lt"/>
              </a:rPr>
              <a:t>ASK: </a:t>
            </a:r>
            <a:r>
              <a:rPr lang="en-GB" sz="1400" b="0" dirty="0">
                <a:latin typeface="+mn-lt"/>
              </a:rPr>
              <a:t>w</a:t>
            </a:r>
            <a:r>
              <a:rPr lang="en-GB" sz="1400" dirty="0">
                <a:latin typeface="+mn-lt"/>
              </a:rPr>
              <a:t>hat could be the </a:t>
            </a:r>
            <a:r>
              <a:rPr lang="en-GB" sz="1400" b="0" dirty="0">
                <a:latin typeface="+mn-lt"/>
              </a:rPr>
              <a:t>consequences</a:t>
            </a:r>
            <a:r>
              <a:rPr lang="en-GB" sz="1400" dirty="0">
                <a:latin typeface="+mn-lt"/>
              </a:rPr>
              <a:t> ignoring these posts? </a:t>
            </a:r>
          </a:p>
          <a:p>
            <a:r>
              <a:rPr lang="en-GB" sz="1400" b="1" dirty="0">
                <a:latin typeface="+mn-lt"/>
              </a:rPr>
              <a:t>REMIND</a:t>
            </a:r>
            <a:r>
              <a:rPr lang="en-GB" sz="1400" dirty="0">
                <a:latin typeface="+mn-lt"/>
              </a:rPr>
              <a:t>: </a:t>
            </a:r>
            <a:r>
              <a:rPr lang="en-US" sz="1400" dirty="0">
                <a:effectLst/>
                <a:latin typeface="+mn-lt"/>
                <a:ea typeface="Arial Unicode MS"/>
                <a:cs typeface="Times New Roman" panose="02020603050405020304" pitchFamily="18" charset="0"/>
              </a:rPr>
              <a:t>free speech does not extend to content that is abusive, hateful or designed to incite violence, and that </a:t>
            </a:r>
            <a:r>
              <a:rPr lang="en-GB" sz="1400" dirty="0">
                <a:solidFill>
                  <a:srgbClr val="333333"/>
                </a:solidFill>
                <a:effectLst/>
                <a:latin typeface="+mn-lt"/>
                <a:ea typeface="Times New Roman" panose="02020603050405020304" pitchFamily="18" charset="0"/>
                <a:cs typeface="Times New Roman" panose="02020603050405020304" pitchFamily="18" charset="0"/>
              </a:rPr>
              <a:t>w</a:t>
            </a:r>
            <a:r>
              <a:rPr lang="en-GB" sz="1400" dirty="0">
                <a:solidFill>
                  <a:srgbClr val="000000"/>
                </a:solidFill>
                <a:effectLst/>
                <a:latin typeface="+mn-lt"/>
                <a:ea typeface="Calibri" panose="020F0502020204030204" pitchFamily="34" charset="0"/>
                <a:cs typeface="Times New Roman" panose="02020603050405020304" pitchFamily="18" charset="0"/>
              </a:rPr>
              <a:t>hilst some hate speech may not be deliberately intended to cause harm it could incite violence, especially as things can escalate rapidly online.</a:t>
            </a:r>
            <a:endParaRPr lang="en-GB" sz="1400" dirty="0">
              <a:effectLst/>
              <a:latin typeface="+mn-lt"/>
              <a:ea typeface="Calibri" panose="020F0502020204030204" pitchFamily="34" charset="0"/>
              <a:cs typeface="Times New Roman" panose="02020603050405020304" pitchFamily="18" charset="0"/>
            </a:endParaRPr>
          </a:p>
          <a:p>
            <a:pPr marL="0" indent="0">
              <a:buNone/>
            </a:pPr>
            <a:r>
              <a:rPr lang="en-GB" sz="1400" b="1" dirty="0">
                <a:latin typeface="+mn-lt"/>
              </a:rPr>
              <a:t>CHECK:</a:t>
            </a:r>
            <a:r>
              <a:rPr lang="en-GB" sz="1400" dirty="0">
                <a:latin typeface="+mn-lt"/>
              </a:rPr>
              <a:t> Do they know how to report directly on platforms/sites and to unfollow?</a:t>
            </a:r>
          </a:p>
          <a:p>
            <a:pPr marL="0" indent="0">
              <a:buNone/>
            </a:pPr>
            <a:endParaRPr lang="en-GB" sz="14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mn-lt"/>
              </a:rPr>
              <a:t>** </a:t>
            </a:r>
            <a:r>
              <a:rPr lang="en-GB" sz="1400" i="1" dirty="0">
                <a:latin typeface="+mn-lt"/>
              </a:rPr>
              <a:t>the correct answers change to green when you click ‘next’ in slide show mode</a:t>
            </a:r>
          </a:p>
          <a:p>
            <a:pPr marL="0" indent="0">
              <a:buNone/>
            </a:pPr>
            <a:endParaRPr lang="en-GB" sz="1400" dirty="0">
              <a:latin typeface="+mn-lt"/>
            </a:endParaRPr>
          </a:p>
          <a:p>
            <a:pPr marL="228600" indent="-228600">
              <a:buAutoNum type="arabicPeriod"/>
            </a:pPr>
            <a:endParaRPr lang="en-GB" sz="1400" dirty="0">
              <a:latin typeface="+mn-lt"/>
            </a:endParaRPr>
          </a:p>
          <a:p>
            <a:pPr marL="228600" indent="-228600">
              <a:buAutoNum type="arabicPeriod"/>
            </a:pPr>
            <a:endParaRPr lang="en-GB" sz="1400" dirty="0">
              <a:latin typeface="+mn-lt"/>
            </a:endParaRPr>
          </a:p>
          <a:p>
            <a:endParaRPr lang="en-GB" sz="1400" dirty="0">
              <a:latin typeface="+mn-l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D1CBB5-D796-43FD-B29D-504823F50EF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655854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32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D1CBB5-D796-43FD-B29D-504823F50EF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9677090"/>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dirty="0">
                <a:latin typeface="+mn-lt"/>
              </a:rPr>
              <a:t>ASK: </a:t>
            </a:r>
            <a:r>
              <a:rPr lang="en-GB" sz="1400" b="0" dirty="0">
                <a:latin typeface="+mn-lt"/>
              </a:rPr>
              <a:t>w</a:t>
            </a:r>
            <a:r>
              <a:rPr lang="en-GB" sz="1400" dirty="0">
                <a:latin typeface="+mn-lt"/>
              </a:rPr>
              <a:t>hat could be the </a:t>
            </a:r>
            <a:r>
              <a:rPr lang="en-GB" sz="1400" b="0" dirty="0">
                <a:latin typeface="+mn-lt"/>
              </a:rPr>
              <a:t>consequences</a:t>
            </a:r>
            <a:r>
              <a:rPr lang="en-GB" sz="1400" dirty="0">
                <a:latin typeface="+mn-lt"/>
              </a:rPr>
              <a:t> of joining in with comments, or sharing the meme wider?</a:t>
            </a:r>
          </a:p>
          <a:p>
            <a:pPr marL="0" indent="0">
              <a:buNone/>
            </a:pPr>
            <a:r>
              <a:rPr lang="en-GB" sz="1400" b="1" dirty="0">
                <a:latin typeface="+mn-lt"/>
              </a:rPr>
              <a:t>EXPLAIN</a:t>
            </a:r>
            <a:r>
              <a:rPr lang="en-GB" sz="1400" dirty="0">
                <a:latin typeface="+mn-lt"/>
              </a:rPr>
              <a:t>: Even by ‘liking’, they are associating themselves with this narrative and it could be having a damaging impact on their digital footprint. </a:t>
            </a:r>
          </a:p>
          <a:p>
            <a:pPr marL="0" indent="0">
              <a:buNone/>
            </a:pPr>
            <a:r>
              <a:rPr lang="en-GB" sz="1400" b="1" dirty="0">
                <a:latin typeface="+mn-lt"/>
              </a:rPr>
              <a:t>TELL</a:t>
            </a:r>
            <a:r>
              <a:rPr lang="en-GB" sz="1400" dirty="0">
                <a:latin typeface="+mn-lt"/>
              </a:rPr>
              <a:t>: </a:t>
            </a:r>
            <a:r>
              <a:rPr lang="en-GB" sz="1400" dirty="0">
                <a:solidFill>
                  <a:srgbClr val="333333"/>
                </a:solidFill>
                <a:effectLst/>
                <a:latin typeface="+mn-lt"/>
              </a:rPr>
              <a:t>w</a:t>
            </a:r>
            <a:r>
              <a:rPr lang="en-GB" sz="1400" dirty="0">
                <a:solidFill>
                  <a:srgbClr val="333333"/>
                </a:solidFill>
                <a:effectLst/>
                <a:latin typeface="+mn-lt"/>
                <a:ea typeface="Times New Roman" panose="02020603050405020304" pitchFamily="18" charset="0"/>
              </a:rPr>
              <a:t>hilst they may not be breaking the law, it is a common tactic by extremist groups to post content using humour and relating it to current events. It may not appear implicitly violent or harmless, but is designed to plant a seed and incite strong feelings in people or normalise hateful behaviour. This can make it easier to dehumanise people. So whilst it may seem funny, sharing such content can give legitimacy to extremist views as hateful ideas becomes ingrained and more widely accepted.</a:t>
            </a:r>
            <a:endParaRPr lang="en-GB" sz="1400" dirty="0">
              <a:latin typeface="+mn-lt"/>
            </a:endParaRPr>
          </a:p>
          <a:p>
            <a:pPr marL="0" indent="0">
              <a:buNone/>
            </a:pPr>
            <a:r>
              <a:rPr lang="en-GB" sz="1400" b="1" dirty="0">
                <a:latin typeface="+mn-lt"/>
              </a:rPr>
              <a:t>REMIND</a:t>
            </a:r>
            <a:r>
              <a:rPr lang="en-GB" sz="1400" dirty="0">
                <a:latin typeface="+mn-lt"/>
              </a:rPr>
              <a:t>: speak to a trusted adult if they are worried – they can also report directly to the site, or </a:t>
            </a:r>
            <a:r>
              <a:rPr lang="en-GB" sz="1400" b="0" dirty="0">
                <a:latin typeface="+mn-lt"/>
              </a:rPr>
              <a:t>anonymously via reporting channels – signpost them to the ‘Getting Help’ section on the website. </a:t>
            </a:r>
          </a:p>
          <a:p>
            <a:pPr marL="228600" indent="-228600">
              <a:buAutoNum type="arabicPeriod"/>
            </a:pPr>
            <a:endParaRPr lang="en-GB" sz="14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mn-lt"/>
              </a:rPr>
              <a:t>** </a:t>
            </a:r>
            <a:r>
              <a:rPr lang="en-GB" sz="1400" i="1" dirty="0">
                <a:latin typeface="+mn-lt"/>
              </a:rPr>
              <a:t>the correct answers change to green when you click ‘next’ in slide show mode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D1CBB5-D796-43FD-B29D-504823F50EF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6706832"/>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32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D1CBB5-D796-43FD-B29D-504823F50EF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872864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182880" lvl="0" indent="0" algn="l" defTabSz="914400" rtl="0" eaLnBrk="1" fontAlgn="auto" latinLnBrk="0" hangingPunct="1">
              <a:lnSpc>
                <a:spcPct val="97000"/>
              </a:lnSpc>
              <a:spcBef>
                <a:spcPts val="680"/>
              </a:spcBef>
              <a:spcAft>
                <a:spcPts val="0"/>
              </a:spcAft>
              <a:buClrTx/>
              <a:buSzTx/>
              <a:buFontTx/>
              <a:buNone/>
              <a:tabLst/>
              <a:defRPr/>
            </a:pPr>
            <a:r>
              <a:rPr lang="en-GB" sz="1400" b="1" dirty="0">
                <a:latin typeface="+mn-lt"/>
              </a:rPr>
              <a:t>ASK: </a:t>
            </a:r>
            <a:r>
              <a:rPr lang="en-GB" sz="1400" b="0" dirty="0">
                <a:latin typeface="+mn-lt"/>
              </a:rPr>
              <a:t>c</a:t>
            </a:r>
            <a:r>
              <a:rPr lang="en-GB" sz="1400" dirty="0">
                <a:latin typeface="+mn-lt"/>
              </a:rPr>
              <a:t>an you think of any similar examples of manipulation?</a:t>
            </a:r>
          </a:p>
          <a:p>
            <a:pPr marL="0" marR="182880" lvl="0" indent="0" algn="l" defTabSz="914400" rtl="0" eaLnBrk="1" fontAlgn="auto" latinLnBrk="0" hangingPunct="1">
              <a:lnSpc>
                <a:spcPct val="97000"/>
              </a:lnSpc>
              <a:spcBef>
                <a:spcPts val="680"/>
              </a:spcBef>
              <a:spcAft>
                <a:spcPts val="0"/>
              </a:spcAft>
              <a:buClrTx/>
              <a:buSzTx/>
              <a:buFontTx/>
              <a:buNone/>
              <a:tabLst/>
              <a:defRPr/>
            </a:pPr>
            <a:r>
              <a:rPr lang="en-GB" sz="1400" b="1" dirty="0">
                <a:solidFill>
                  <a:srgbClr val="FF0000"/>
                </a:solidFill>
                <a:effectLst/>
                <a:latin typeface="+mn-lt"/>
                <a:ea typeface="Times New Roman" panose="02020603050405020304" pitchFamily="18" charset="0"/>
              </a:rPr>
              <a:t>DISCUSS:</a:t>
            </a:r>
            <a:r>
              <a:rPr lang="en-GB" sz="1400" dirty="0">
                <a:solidFill>
                  <a:srgbClr val="FF0000"/>
                </a:solidFill>
                <a:effectLst/>
                <a:latin typeface="+mn-lt"/>
                <a:ea typeface="Times New Roman" panose="02020603050405020304" pitchFamily="18" charset="0"/>
              </a:rPr>
              <a:t> what could be the risks of going ahead and buying these diet pills?</a:t>
            </a:r>
            <a:endParaRPr lang="en-GB" sz="1400" dirty="0">
              <a:latin typeface="+mn-lt"/>
            </a:endParaRPr>
          </a:p>
          <a:p>
            <a:pPr marL="0" marR="182880">
              <a:lnSpc>
                <a:spcPct val="97000"/>
              </a:lnSpc>
              <a:spcBef>
                <a:spcPts val="680"/>
              </a:spcBef>
              <a:spcAft>
                <a:spcPts val="0"/>
              </a:spcAft>
            </a:pPr>
            <a:r>
              <a:rPr lang="en-GB" sz="1400" b="1" dirty="0">
                <a:solidFill>
                  <a:srgbClr val="FF0000"/>
                </a:solidFill>
                <a:effectLst/>
                <a:latin typeface="+mn-lt"/>
                <a:ea typeface="Times New Roman" panose="02020603050405020304" pitchFamily="18" charset="0"/>
              </a:rPr>
              <a:t>TELL: </a:t>
            </a:r>
            <a:r>
              <a:rPr lang="en-GB" sz="1400" b="0" dirty="0">
                <a:solidFill>
                  <a:srgbClr val="FF0000"/>
                </a:solidFill>
                <a:effectLst/>
                <a:latin typeface="+mn-lt"/>
                <a:ea typeface="Times New Roman" panose="02020603050405020304" pitchFamily="18" charset="0"/>
              </a:rPr>
              <a:t>it is easy to come across content that is dangerous or damaging to your health as things are not always regulated online, especially on social media.</a:t>
            </a:r>
            <a:r>
              <a:rPr lang="en-GB" sz="1400" b="1" dirty="0">
                <a:solidFill>
                  <a:srgbClr val="FF0000"/>
                </a:solidFill>
                <a:effectLst/>
                <a:latin typeface="+mn-lt"/>
                <a:ea typeface="Times New Roman" panose="02020603050405020304" pitchFamily="18" charset="0"/>
              </a:rPr>
              <a:t>– </a:t>
            </a:r>
            <a:r>
              <a:rPr lang="en-GB" sz="1400" b="0" dirty="0">
                <a:solidFill>
                  <a:srgbClr val="FF0000"/>
                </a:solidFill>
                <a:effectLst/>
                <a:latin typeface="+mn-lt"/>
                <a:ea typeface="Times New Roman" panose="02020603050405020304" pitchFamily="18" charset="0"/>
              </a:rPr>
              <a:t>often the risks of a quick-fix can outweigh the benefits.</a:t>
            </a:r>
          </a:p>
          <a:p>
            <a:pPr marL="0" marR="182880" algn="l">
              <a:lnSpc>
                <a:spcPct val="97000"/>
              </a:lnSpc>
              <a:spcBef>
                <a:spcPts val="680"/>
              </a:spcBef>
              <a:spcAft>
                <a:spcPts val="0"/>
              </a:spcAft>
            </a:pPr>
            <a:r>
              <a:rPr lang="en-GB" sz="1400" b="1" dirty="0">
                <a:solidFill>
                  <a:srgbClr val="FF0000"/>
                </a:solidFill>
                <a:effectLst/>
                <a:latin typeface="+mn-lt"/>
                <a:ea typeface="Times New Roman" panose="02020603050405020304" pitchFamily="18" charset="0"/>
              </a:rPr>
              <a:t>REMIND</a:t>
            </a:r>
            <a:r>
              <a:rPr lang="en-GB" sz="1400" b="0" dirty="0">
                <a:solidFill>
                  <a:srgbClr val="FF0000"/>
                </a:solidFill>
                <a:effectLst/>
                <a:latin typeface="+mn-lt"/>
                <a:ea typeface="Times New Roman" panose="02020603050405020304" pitchFamily="18" charset="0"/>
              </a:rPr>
              <a:t>: always</a:t>
            </a:r>
            <a:r>
              <a:rPr lang="en-GB" sz="1400" b="1" dirty="0">
                <a:solidFill>
                  <a:srgbClr val="FF0000"/>
                </a:solidFill>
                <a:effectLst/>
                <a:latin typeface="+mn-lt"/>
                <a:ea typeface="Times New Roman" panose="02020603050405020304" pitchFamily="18" charset="0"/>
              </a:rPr>
              <a:t> </a:t>
            </a:r>
            <a:r>
              <a:rPr lang="en-GB" sz="1400" b="0" dirty="0">
                <a:solidFill>
                  <a:srgbClr val="FF0000"/>
                </a:solidFill>
                <a:effectLst/>
                <a:latin typeface="+mn-lt"/>
                <a:ea typeface="Times New Roman" panose="02020603050405020304" pitchFamily="18" charset="0"/>
              </a:rPr>
              <a:t>check a variety of trusted sources to validate the facts before making any decision, and check with a trusted adult, especially if it involves paying for something.</a:t>
            </a:r>
          </a:p>
          <a:p>
            <a:pPr marL="457200" marR="182880">
              <a:lnSpc>
                <a:spcPct val="97000"/>
              </a:lnSpc>
              <a:spcBef>
                <a:spcPts val="680"/>
              </a:spcBef>
              <a:spcAft>
                <a:spcPts val="0"/>
              </a:spcAft>
            </a:pPr>
            <a:endParaRPr lang="en-GB" sz="1400" b="0" dirty="0">
              <a:solidFill>
                <a:srgbClr val="FF0000"/>
              </a:solidFill>
              <a:effectLst/>
              <a:latin typeface="+mn-l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mn-lt"/>
              </a:rPr>
              <a:t>** </a:t>
            </a:r>
            <a:r>
              <a:rPr lang="en-GB" sz="1400" i="1" dirty="0">
                <a:latin typeface="+mn-lt"/>
              </a:rPr>
              <a:t>the correct answers change to green when you click ‘next’ in slide show mode</a:t>
            </a:r>
            <a:endParaRPr lang="en-GB" sz="1400" dirty="0">
              <a:latin typeface="+mn-lt"/>
            </a:endParaRPr>
          </a:p>
          <a:p>
            <a:endParaRPr lang="en-GB" sz="1400" dirty="0">
              <a:latin typeface="+mn-l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D1CBB5-D796-43FD-B29D-504823F50EF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76215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44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D1CBB5-D796-43FD-B29D-504823F50EF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3322042"/>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dirty="0">
                <a:latin typeface="+mn-lt"/>
              </a:rPr>
              <a:t>ASK:</a:t>
            </a:r>
            <a:r>
              <a:rPr lang="en-GB" sz="1400" dirty="0">
                <a:latin typeface="+mn-lt"/>
              </a:rPr>
              <a:t> are you more likely to believe something if it is said by an influencer or celebrity? Why?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solidFill>
                  <a:srgbClr val="000000"/>
                </a:solidFill>
                <a:effectLst/>
                <a:latin typeface="+mn-lt"/>
                <a:ea typeface="Calibri" panose="020F0502020204030204" pitchFamily="34" charset="0"/>
                <a:cs typeface="Times New Roman" panose="02020603050405020304" pitchFamily="18" charset="0"/>
              </a:rPr>
              <a:t>DISCUSS</a:t>
            </a:r>
            <a:r>
              <a:rPr lang="en-GB" sz="1400" dirty="0">
                <a:solidFill>
                  <a:srgbClr val="000000"/>
                </a:solidFill>
                <a:effectLst/>
                <a:latin typeface="+mn-lt"/>
                <a:ea typeface="Calibri" panose="020F0502020204030204" pitchFamily="34" charset="0"/>
                <a:cs typeface="Times New Roman" panose="02020603050405020304" pitchFamily="18" charset="0"/>
              </a:rPr>
              <a:t>: can posts always remain anonymous online? </a:t>
            </a:r>
            <a:endParaRPr lang="en-GB" sz="1400" dirty="0">
              <a:latin typeface="+mn-lt"/>
            </a:endParaRPr>
          </a:p>
          <a:p>
            <a:r>
              <a:rPr lang="en-GB" sz="1400" b="1" dirty="0">
                <a:latin typeface="+mn-lt"/>
              </a:rPr>
              <a:t>EXPLAIN:</a:t>
            </a:r>
            <a:r>
              <a:rPr lang="en-GB" sz="1400" dirty="0">
                <a:latin typeface="+mn-lt"/>
              </a:rPr>
              <a:t> </a:t>
            </a:r>
            <a:r>
              <a:rPr lang="en-GB" sz="1400" dirty="0">
                <a:solidFill>
                  <a:srgbClr val="000000"/>
                </a:solidFill>
                <a:effectLst/>
                <a:latin typeface="+mn-lt"/>
                <a:ea typeface="Calibri" panose="020F0502020204030204" pitchFamily="34" charset="0"/>
                <a:cs typeface="Times New Roman" panose="02020603050405020304" pitchFamily="18" charset="0"/>
              </a:rPr>
              <a:t>influencer-led events can be appealing but also provide an exaggerated belief in the legitimacy of their claims. Often such chat rooms or forums can take place in an arena surrounded by like-minded people where these views are not challenged – this is called an echo chamber. A person could then be encouraged to explore content on imageboards where users can engage anonymously and more freely in extremist discussions or hear the ‘truth’ without censorship. </a:t>
            </a:r>
            <a:r>
              <a:rPr lang="en-US" sz="1400" dirty="0">
                <a:solidFill>
                  <a:srgbClr val="000000"/>
                </a:solidFill>
                <a:effectLst/>
                <a:latin typeface="+mn-lt"/>
                <a:ea typeface="Arial Unicode MS"/>
                <a:cs typeface="Times New Roman" panose="02020603050405020304" pitchFamily="18" charset="0"/>
              </a:rPr>
              <a:t>It’s easy to join in with negative viewpoints online, which in turn can introduce you to harder opinions that are designed to be hateful towards others.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rgbClr val="000000"/>
                </a:solidFill>
                <a:effectLst/>
                <a:latin typeface="+mn-lt"/>
                <a:ea typeface="Calibri" panose="020F0502020204030204" pitchFamily="34" charset="0"/>
                <a:cs typeface="Times New Roman" panose="02020603050405020304" pitchFamily="18" charset="0"/>
              </a:rPr>
              <a:t>REMIND</a:t>
            </a:r>
            <a:r>
              <a:rPr lang="en-US" sz="1400" dirty="0">
                <a:solidFill>
                  <a:srgbClr val="000000"/>
                </a:solidFill>
                <a:effectLst/>
                <a:latin typeface="+mn-lt"/>
                <a:ea typeface="Calibri" panose="020F0502020204030204" pitchFamily="34" charset="0"/>
                <a:cs typeface="Times New Roman" panose="02020603050405020304" pitchFamily="18" charset="0"/>
              </a:rPr>
              <a:t>: </a:t>
            </a:r>
            <a:r>
              <a:rPr lang="en-GB" sz="1400" dirty="0">
                <a:solidFill>
                  <a:schemeClr val="tx1"/>
                </a:solidFill>
                <a:effectLst/>
                <a:latin typeface="+mn-lt"/>
                <a:ea typeface="Calibri" panose="020F0502020204030204" pitchFamily="34" charset="0"/>
                <a:cs typeface="Times New Roman" panose="02020603050405020304" pitchFamily="18" charset="0"/>
              </a:rPr>
              <a:t>s</a:t>
            </a:r>
            <a:r>
              <a:rPr lang="en-GB" sz="1400" dirty="0">
                <a:solidFill>
                  <a:schemeClr val="tx1"/>
                </a:solidFill>
                <a:latin typeface="+mn-lt"/>
              </a:rPr>
              <a:t>ocial media can act as an </a:t>
            </a:r>
            <a:r>
              <a:rPr lang="en-GB" sz="1400" b="0" dirty="0">
                <a:solidFill>
                  <a:schemeClr val="tx1"/>
                </a:solidFill>
                <a:latin typeface="+mn-lt"/>
              </a:rPr>
              <a:t>‘echo chamber’ and</a:t>
            </a:r>
            <a:r>
              <a:rPr lang="en-US" sz="1400" dirty="0">
                <a:latin typeface="+mn-lt"/>
              </a:rPr>
              <a:t> create </a:t>
            </a:r>
            <a:r>
              <a:rPr lang="en-US" sz="1400" b="0" dirty="0">
                <a:latin typeface="+mn-lt"/>
              </a:rPr>
              <a:t>misinformation</a:t>
            </a:r>
            <a:r>
              <a:rPr lang="en-US" sz="1400" dirty="0">
                <a:latin typeface="+mn-lt"/>
              </a:rPr>
              <a:t>, reinforce </a:t>
            </a:r>
            <a:r>
              <a:rPr lang="en-US" sz="1400" b="0" dirty="0">
                <a:latin typeface="+mn-lt"/>
              </a:rPr>
              <a:t>stereotypes</a:t>
            </a:r>
            <a:r>
              <a:rPr lang="en-US" sz="1400" dirty="0">
                <a:latin typeface="+mn-lt"/>
              </a:rPr>
              <a:t> and distort one’s perspective, making it harder to consider opposing viewpoints</a:t>
            </a:r>
            <a:r>
              <a:rPr lang="en-GB" sz="1400" dirty="0">
                <a:latin typeface="+mn-lt"/>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mn-lt"/>
              </a:rPr>
              <a:t>** </a:t>
            </a:r>
            <a:r>
              <a:rPr lang="en-GB" sz="1400" i="1" dirty="0">
                <a:latin typeface="+mn-lt"/>
              </a:rPr>
              <a:t>the correct answers change to green when you click ‘next’ in slide show mode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400" dirty="0">
              <a:latin typeface="+mn-l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D1CBB5-D796-43FD-B29D-504823F50EF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6756338"/>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FD1EF-6F60-04DC-1609-9A1DC88848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F02D5C-3198-154A-925B-8A4B474DD0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974ECC-DC11-34E7-ED0B-44BC3F54FE8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400" b="1" i="0" u="none" strike="noStrike" kern="1200" dirty="0">
                <a:solidFill>
                  <a:srgbClr val="1D9BF0"/>
                </a:solidFill>
                <a:effectLst/>
                <a:latin typeface="TwitterChirp"/>
                <a:ea typeface="+mn-ea"/>
                <a:cs typeface="+mn-cs"/>
              </a:rPr>
              <a:t>SHARE</a:t>
            </a:r>
            <a:r>
              <a:rPr lang="en-GB" sz="1400" b="0" i="0" u="none" strike="noStrike" kern="1200" dirty="0">
                <a:solidFill>
                  <a:srgbClr val="1D9BF0"/>
                </a:solidFill>
                <a:effectLst/>
                <a:latin typeface="TwitterChirp"/>
                <a:ea typeface="+mn-ea"/>
                <a:cs typeface="+mn-cs"/>
              </a:rPr>
              <a:t>: show Internet Matters </a:t>
            </a:r>
            <a:r>
              <a:rPr lang="en-GB" sz="1400" b="1" i="0" u="none" strike="noStrike" kern="1200" dirty="0">
                <a:solidFill>
                  <a:srgbClr val="1D9BF0"/>
                </a:solidFill>
                <a:effectLst/>
                <a:latin typeface="TwitterChirp"/>
                <a:ea typeface="+mn-ea"/>
                <a:cs typeface="+mn-cs"/>
              </a:rPr>
              <a:t>Find the Fake Quiz </a:t>
            </a:r>
            <a:r>
              <a:rPr lang="en-GB" sz="1400" b="0" i="0" u="none" strike="noStrike" kern="1200" dirty="0">
                <a:solidFill>
                  <a:srgbClr val="1D9BF0"/>
                </a:solidFill>
                <a:effectLst/>
                <a:latin typeface="TwitterChirp"/>
                <a:ea typeface="+mn-ea"/>
                <a:cs typeface="+mn-cs"/>
              </a:rPr>
              <a:t>which they can use at home to play with your child to learn and test their media literacy and fact-checking skills - </a:t>
            </a:r>
            <a:r>
              <a:rPr lang="en-GB" sz="1100" dirty="0">
                <a:hlinkClick r:id="rId3"/>
              </a:rPr>
              <a:t>https://www.internetmatters.org/issues/fake-news-and-misinformation-advice-hub/find-the-fake/</a:t>
            </a:r>
            <a:r>
              <a:rPr lang="en-GB" sz="1100" dirty="0"/>
              <a:t> </a:t>
            </a:r>
            <a:endParaRPr lang="en-GB" sz="14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b="0" i="0" u="none" strike="noStrike" kern="1200" dirty="0">
              <a:solidFill>
                <a:srgbClr val="1D9BF0"/>
              </a:solidFill>
              <a:effectLst/>
              <a:latin typeface="TwitterChirp"/>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9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400" dirty="0"/>
          </a:p>
        </p:txBody>
      </p:sp>
      <p:sp>
        <p:nvSpPr>
          <p:cNvPr id="4" name="Slide Number Placeholder 3">
            <a:extLst>
              <a:ext uri="{FF2B5EF4-FFF2-40B4-BE49-F238E27FC236}">
                <a16:creationId xmlns:a16="http://schemas.microsoft.com/office/drawing/2014/main" id="{0283E5BA-2CEE-1D1E-339D-37C1B0F0618E}"/>
              </a:ext>
            </a:extLst>
          </p:cNvPr>
          <p:cNvSpPr>
            <a:spLocks noGrp="1"/>
          </p:cNvSpPr>
          <p:nvPr>
            <p:ph type="sldNum" sz="quarter" idx="5"/>
          </p:nvPr>
        </p:nvSpPr>
        <p:spPr/>
        <p:txBody>
          <a:bodyPr/>
          <a:lstStyle/>
          <a:p>
            <a:fld id="{5985D112-682F-4487-9187-E5AF34266267}" type="slidenum">
              <a:rPr lang="en-GB" smtClean="0"/>
              <a:t>122</a:t>
            </a:fld>
            <a:endParaRPr lang="en-GB" dirty="0"/>
          </a:p>
        </p:txBody>
      </p:sp>
    </p:spTree>
    <p:extLst>
      <p:ext uri="{BB962C8B-B14F-4D97-AF65-F5344CB8AC3E}">
        <p14:creationId xmlns:p14="http://schemas.microsoft.com/office/powerpoint/2010/main" val="46622779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BA266-B5A5-4BF9-1CC4-1A16B3CF52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21497F-2EA5-C1E2-F0EC-E928AFFE80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494256-87A5-3520-FB86-AC4A4FD61076}"/>
              </a:ext>
            </a:extLst>
          </p:cNvPr>
          <p:cNvSpPr>
            <a:spLocks noGrp="1"/>
          </p:cNvSpPr>
          <p:nvPr>
            <p:ph type="body" idx="1"/>
          </p:nvPr>
        </p:nvSpPr>
        <p:spPr/>
        <p:txBody>
          <a:bodyPr/>
          <a:lstStyle/>
          <a:p>
            <a:pPr algn="l"/>
            <a:endParaRPr lang="en-GB" sz="2800" b="0" i="0" baseline="0" dirty="0">
              <a:solidFill>
                <a:srgbClr val="333333"/>
              </a:solidFill>
              <a:effectLst/>
              <a:latin typeface="Aptos" panose="020B0004020202020204" pitchFamily="34" charset="0"/>
              <a:ea typeface="ADLaM Display" panose="02010000000000000000" pitchFamily="2" charset="0"/>
              <a:cs typeface="ADLaM Display" panose="02010000000000000000" pitchFamily="2" charset="0"/>
            </a:endParaRPr>
          </a:p>
        </p:txBody>
      </p:sp>
      <p:sp>
        <p:nvSpPr>
          <p:cNvPr id="4" name="Slide Number Placeholder 3">
            <a:extLst>
              <a:ext uri="{FF2B5EF4-FFF2-40B4-BE49-F238E27FC236}">
                <a16:creationId xmlns:a16="http://schemas.microsoft.com/office/drawing/2014/main" id="{2755451B-5921-1993-4F58-7B8687DFE596}"/>
              </a:ext>
            </a:extLst>
          </p:cNvPr>
          <p:cNvSpPr>
            <a:spLocks noGrp="1"/>
          </p:cNvSpPr>
          <p:nvPr>
            <p:ph type="sldNum" sz="quarter" idx="5"/>
          </p:nvPr>
        </p:nvSpPr>
        <p:spPr/>
        <p:txBody>
          <a:bodyPr/>
          <a:lstStyle/>
          <a:p>
            <a:fld id="{5985D112-682F-4487-9187-E5AF34266267}" type="slidenum">
              <a:rPr lang="en-GB" smtClean="0"/>
              <a:t>123</a:t>
            </a:fld>
            <a:endParaRPr lang="en-GB" dirty="0"/>
          </a:p>
        </p:txBody>
      </p:sp>
    </p:spTree>
    <p:extLst>
      <p:ext uri="{BB962C8B-B14F-4D97-AF65-F5344CB8AC3E}">
        <p14:creationId xmlns:p14="http://schemas.microsoft.com/office/powerpoint/2010/main" val="416161395"/>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400" b="1" i="0" dirty="0">
                <a:effectLst/>
                <a:latin typeface="+mn-lt"/>
              </a:rPr>
              <a:t>TELL</a:t>
            </a:r>
            <a:r>
              <a:rPr lang="en-GB" sz="1400" b="0" i="0" dirty="0">
                <a:effectLst/>
                <a:latin typeface="+mn-lt"/>
              </a:rPr>
              <a:t>:</a:t>
            </a:r>
          </a:p>
          <a:p>
            <a:pPr marL="457200" indent="-457200">
              <a:buFont typeface="Arial" panose="020B0604020202020204" pitchFamily="34" charset="0"/>
              <a:buChar char="•"/>
            </a:pPr>
            <a:r>
              <a:rPr lang="en-GB" sz="1400" b="0" i="0" dirty="0">
                <a:effectLst/>
                <a:latin typeface="+mn-lt"/>
              </a:rPr>
              <a:t>Remember, the online world can be both exciting and treacherous. Just as you’d look both ways before crossing the street, take a moment to assess the digital landscape. </a:t>
            </a:r>
          </a:p>
          <a:p>
            <a:pPr marL="457200" indent="-457200">
              <a:buFont typeface="Arial" panose="020B0604020202020204" pitchFamily="34" charset="0"/>
              <a:buChar char="•"/>
            </a:pPr>
            <a:r>
              <a:rPr lang="en-GB" sz="1400" b="0" i="0" dirty="0">
                <a:effectLst/>
                <a:latin typeface="+mn-lt"/>
              </a:rPr>
              <a:t>Stay informed, stay connected, but most importantly, keep talking to your child. </a:t>
            </a:r>
          </a:p>
          <a:p>
            <a:pPr marL="457200" indent="-457200">
              <a:buFont typeface="Arial" panose="020B0604020202020204" pitchFamily="34" charset="0"/>
              <a:buChar char="•"/>
            </a:pPr>
            <a:r>
              <a:rPr lang="en-GB" sz="1400" b="0" i="0" dirty="0">
                <a:effectLst/>
                <a:latin typeface="+mn-lt"/>
              </a:rPr>
              <a:t>ParentSafe is a dedicated website for parents, to help them to stay up to date with online safety and empower them to have meaningful discussions with their child to keep them safe. </a:t>
            </a:r>
            <a:endParaRPr lang="en-GB" sz="1400" dirty="0">
              <a:latin typeface="+mn-lt"/>
            </a:endParaRPr>
          </a:p>
        </p:txBody>
      </p:sp>
      <p:sp>
        <p:nvSpPr>
          <p:cNvPr id="4" name="Slide Number Placeholder 3"/>
          <p:cNvSpPr>
            <a:spLocks noGrp="1"/>
          </p:cNvSpPr>
          <p:nvPr>
            <p:ph type="sldNum" sz="quarter" idx="5"/>
          </p:nvPr>
        </p:nvSpPr>
        <p:spPr/>
        <p:txBody>
          <a:bodyPr/>
          <a:lstStyle/>
          <a:p>
            <a:fld id="{5985D112-682F-4487-9187-E5AF34266267}" type="slidenum">
              <a:rPr lang="en-GB" smtClean="0"/>
              <a:t>124</a:t>
            </a:fld>
            <a:endParaRPr lang="en-GB" dirty="0"/>
          </a:p>
        </p:txBody>
      </p:sp>
    </p:spTree>
    <p:extLst>
      <p:ext uri="{BB962C8B-B14F-4D97-AF65-F5344CB8AC3E}">
        <p14:creationId xmlns:p14="http://schemas.microsoft.com/office/powerpoint/2010/main" val="1505571473"/>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latin typeface="+mn-lt"/>
              </a:rPr>
              <a:t>You may wish to scroll through </a:t>
            </a:r>
            <a:r>
              <a:rPr lang="en-GB" sz="1400" dirty="0">
                <a:latin typeface="+mn-lt"/>
                <a:hlinkClick r:id="rId3"/>
              </a:rPr>
              <a:t>parentsafe.lgfl.net </a:t>
            </a:r>
            <a:r>
              <a:rPr lang="en-GB" sz="1400" dirty="0">
                <a:latin typeface="+mn-lt"/>
              </a:rPr>
              <a:t>and showcase some of the resources or videos here too. We’ve selected a few in the following slides for you, but feel free to choose any relevant resources to suit your audience.</a:t>
            </a:r>
          </a:p>
          <a:p>
            <a:pPr marL="0" indent="0">
              <a:buNone/>
            </a:pPr>
            <a:endParaRPr lang="en-GB" sz="1400" dirty="0">
              <a:latin typeface="+mn-lt"/>
            </a:endParaRPr>
          </a:p>
        </p:txBody>
      </p:sp>
      <p:sp>
        <p:nvSpPr>
          <p:cNvPr id="4" name="Slide Number Placeholder 3"/>
          <p:cNvSpPr>
            <a:spLocks noGrp="1"/>
          </p:cNvSpPr>
          <p:nvPr>
            <p:ph type="sldNum" sz="quarter" idx="5"/>
          </p:nvPr>
        </p:nvSpPr>
        <p:spPr/>
        <p:txBody>
          <a:bodyPr/>
          <a:lstStyle/>
          <a:p>
            <a:fld id="{5985D112-682F-4487-9187-E5AF34266267}" type="slidenum">
              <a:rPr lang="en-GB" smtClean="0"/>
              <a:t>125</a:t>
            </a:fld>
            <a:endParaRPr lang="en-GB" dirty="0"/>
          </a:p>
        </p:txBody>
      </p:sp>
    </p:spTree>
    <p:extLst>
      <p:ext uri="{BB962C8B-B14F-4D97-AF65-F5344CB8AC3E}">
        <p14:creationId xmlns:p14="http://schemas.microsoft.com/office/powerpoint/2010/main" val="951614691"/>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dirty="0">
                <a:latin typeface="+mn-lt"/>
              </a:rPr>
              <a:t>TELL</a:t>
            </a:r>
            <a:r>
              <a:rPr lang="en-GB" sz="1400" dirty="0">
                <a:latin typeface="+mn-lt"/>
              </a:rPr>
              <a:t> - why not put this fridge-friendly poster on your fridge?</a:t>
            </a:r>
          </a:p>
        </p:txBody>
      </p:sp>
      <p:sp>
        <p:nvSpPr>
          <p:cNvPr id="4" name="Slide Number Placeholder 3"/>
          <p:cNvSpPr>
            <a:spLocks noGrp="1"/>
          </p:cNvSpPr>
          <p:nvPr>
            <p:ph type="sldNum" sz="quarter" idx="5"/>
          </p:nvPr>
        </p:nvSpPr>
        <p:spPr/>
        <p:txBody>
          <a:bodyPr/>
          <a:lstStyle/>
          <a:p>
            <a:fld id="{EF89B59B-2120-461D-8222-CE3302E55416}" type="slidenum">
              <a:rPr lang="en-GB" smtClean="0"/>
              <a:t>126</a:t>
            </a:fld>
            <a:endParaRPr lang="en-GB" dirty="0"/>
          </a:p>
        </p:txBody>
      </p:sp>
    </p:spTree>
    <p:extLst>
      <p:ext uri="{BB962C8B-B14F-4D97-AF65-F5344CB8AC3E}">
        <p14:creationId xmlns:p14="http://schemas.microsoft.com/office/powerpoint/2010/main" val="285492368"/>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b="1" dirty="0">
                <a:latin typeface="+mn-lt"/>
              </a:rPr>
              <a:t>TELL</a:t>
            </a:r>
            <a:r>
              <a:rPr lang="en-GB" sz="1400" dirty="0">
                <a:latin typeface="+mn-lt"/>
              </a:rPr>
              <a:t> - If you have an online tutor for your child, we have some useful tips and areas for consideration in this poster.</a:t>
            </a:r>
          </a:p>
        </p:txBody>
      </p:sp>
      <p:sp>
        <p:nvSpPr>
          <p:cNvPr id="4" name="Slide Number Placeholder 3"/>
          <p:cNvSpPr>
            <a:spLocks noGrp="1"/>
          </p:cNvSpPr>
          <p:nvPr>
            <p:ph type="sldNum" sz="quarter" idx="5"/>
          </p:nvPr>
        </p:nvSpPr>
        <p:spPr/>
        <p:txBody>
          <a:bodyPr/>
          <a:lstStyle/>
          <a:p>
            <a:fld id="{EF89B59B-2120-461D-8222-CE3302E55416}" type="slidenum">
              <a:rPr lang="en-GB" smtClean="0"/>
              <a:t>127</a:t>
            </a:fld>
            <a:endParaRPr lang="en-GB" dirty="0"/>
          </a:p>
        </p:txBody>
      </p:sp>
    </p:spTree>
    <p:extLst>
      <p:ext uri="{BB962C8B-B14F-4D97-AF65-F5344CB8AC3E}">
        <p14:creationId xmlns:p14="http://schemas.microsoft.com/office/powerpoint/2010/main" val="1105748006"/>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074E11-6A29-BC65-DCD0-E2458111E6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FD8888-515B-FEE0-7EDA-A8F61FDE97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A19819-1937-3DDF-3184-BBBC2DAD5357}"/>
              </a:ext>
            </a:extLst>
          </p:cNvPr>
          <p:cNvSpPr>
            <a:spLocks noGrp="1"/>
          </p:cNvSpPr>
          <p:nvPr>
            <p:ph type="body" idx="1"/>
          </p:nvPr>
        </p:nvSpPr>
        <p:spPr/>
        <p:txBody>
          <a:bodyPr/>
          <a:lstStyle/>
          <a:p>
            <a:r>
              <a:rPr lang="en-GB" sz="1400" b="1" dirty="0"/>
              <a:t>TELL</a:t>
            </a:r>
            <a:r>
              <a:rPr lang="en-GB" sz="1400" dirty="0"/>
              <a:t>:</a:t>
            </a:r>
          </a:p>
          <a:p>
            <a:r>
              <a:rPr lang="en-GB" sz="1400" dirty="0"/>
              <a:t>LGfL have  created a free digital family agreement that parents could sit down and populate with all family members to agree what is and is not allowed within their family around tech use. This includes parents! </a:t>
            </a:r>
            <a:r>
              <a:rPr lang="en-GB" sz="1400" b="1" dirty="0"/>
              <a:t>WE as parents also need to role model good behaviour.</a:t>
            </a:r>
          </a:p>
        </p:txBody>
      </p:sp>
      <p:sp>
        <p:nvSpPr>
          <p:cNvPr id="4" name="Slide Number Placeholder 3">
            <a:extLst>
              <a:ext uri="{FF2B5EF4-FFF2-40B4-BE49-F238E27FC236}">
                <a16:creationId xmlns:a16="http://schemas.microsoft.com/office/drawing/2014/main" id="{90E562E0-0E6A-D0A5-92F8-FC9711DB2907}"/>
              </a:ext>
            </a:extLst>
          </p:cNvPr>
          <p:cNvSpPr>
            <a:spLocks noGrp="1"/>
          </p:cNvSpPr>
          <p:nvPr>
            <p:ph type="sldNum" sz="quarter" idx="5"/>
          </p:nvPr>
        </p:nvSpPr>
        <p:spPr/>
        <p:txBody>
          <a:bodyPr/>
          <a:lstStyle/>
          <a:p>
            <a:fld id="{EF89B59B-2120-461D-8222-CE3302E55416}" type="slidenum">
              <a:rPr lang="en-GB" smtClean="0"/>
              <a:t>128</a:t>
            </a:fld>
            <a:endParaRPr lang="en-GB" dirty="0"/>
          </a:p>
        </p:txBody>
      </p:sp>
    </p:spTree>
    <p:extLst>
      <p:ext uri="{BB962C8B-B14F-4D97-AF65-F5344CB8AC3E}">
        <p14:creationId xmlns:p14="http://schemas.microsoft.com/office/powerpoint/2010/main" val="3786932585"/>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8EBC52-1555-E1CF-E877-FBD3881F65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3FBBF6-79BB-8677-2725-50CF3086A3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DA68E8-AE4D-643A-E507-30FFAF68264F}"/>
              </a:ext>
            </a:extLst>
          </p:cNvPr>
          <p:cNvSpPr>
            <a:spLocks noGrp="1"/>
          </p:cNvSpPr>
          <p:nvPr>
            <p:ph type="body" idx="1"/>
          </p:nvPr>
        </p:nvSpPr>
        <p:spPr/>
        <p:txBody>
          <a:bodyPr/>
          <a:lstStyle/>
          <a:p>
            <a:r>
              <a:rPr lang="en-GB" sz="1400" b="1" dirty="0"/>
              <a:t>TELL - </a:t>
            </a:r>
            <a:r>
              <a:rPr lang="en-GB" sz="1400" dirty="0"/>
              <a:t>This is an example of a completed agreement – you may wish to take them through the sample statements to help them get started.</a:t>
            </a:r>
          </a:p>
          <a:p>
            <a:r>
              <a:rPr lang="en-GB" sz="1400" b="1" dirty="0"/>
              <a:t>ASK</a:t>
            </a:r>
            <a:r>
              <a:rPr lang="en-GB" sz="1400" dirty="0"/>
              <a:t> – Have they heard of the term ‘</a:t>
            </a:r>
            <a:r>
              <a:rPr lang="en-GB" sz="1400" b="1" dirty="0"/>
              <a:t>Sharenting</a:t>
            </a:r>
            <a:r>
              <a:rPr lang="en-GB" sz="140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t>REMIND</a:t>
            </a:r>
            <a:r>
              <a:rPr lang="en-GB" sz="1400" dirty="0"/>
              <a:t> – it’s important to model good behaviour when it comes to device use, as children will follow our example. The same goes for ‘sharenting’</a:t>
            </a:r>
          </a:p>
          <a:p>
            <a:endParaRPr lang="en-GB" sz="1400" dirty="0"/>
          </a:p>
          <a:p>
            <a:endParaRPr lang="en-GB" sz="1400" dirty="0"/>
          </a:p>
          <a:p>
            <a:endParaRPr lang="en-GB" sz="1400" dirty="0"/>
          </a:p>
        </p:txBody>
      </p:sp>
      <p:sp>
        <p:nvSpPr>
          <p:cNvPr id="4" name="Slide Number Placeholder 3">
            <a:extLst>
              <a:ext uri="{FF2B5EF4-FFF2-40B4-BE49-F238E27FC236}">
                <a16:creationId xmlns:a16="http://schemas.microsoft.com/office/drawing/2014/main" id="{EB84DB4D-C53B-55E1-E444-88F19BE19660}"/>
              </a:ext>
            </a:extLst>
          </p:cNvPr>
          <p:cNvSpPr>
            <a:spLocks noGrp="1"/>
          </p:cNvSpPr>
          <p:nvPr>
            <p:ph type="sldNum" sz="quarter" idx="5"/>
          </p:nvPr>
        </p:nvSpPr>
        <p:spPr/>
        <p:txBody>
          <a:bodyPr/>
          <a:lstStyle/>
          <a:p>
            <a:fld id="{EF89B59B-2120-461D-8222-CE3302E55416}" type="slidenum">
              <a:rPr lang="en-GB" smtClean="0"/>
              <a:t>129</a:t>
            </a:fld>
            <a:endParaRPr lang="en-GB" dirty="0"/>
          </a:p>
        </p:txBody>
      </p:sp>
    </p:spTree>
    <p:extLst>
      <p:ext uri="{BB962C8B-B14F-4D97-AF65-F5344CB8AC3E}">
        <p14:creationId xmlns:p14="http://schemas.microsoft.com/office/powerpoint/2010/main" val="1142105439"/>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dirty="0">
                <a:latin typeface="+mn-lt"/>
              </a:rPr>
              <a:t>Please amend this slide with anything further you want to tell parents about reporting concerns to the school and seeking help</a:t>
            </a:r>
          </a:p>
        </p:txBody>
      </p:sp>
      <p:sp>
        <p:nvSpPr>
          <p:cNvPr id="4" name="Slide Number Placeholder 3"/>
          <p:cNvSpPr>
            <a:spLocks noGrp="1"/>
          </p:cNvSpPr>
          <p:nvPr>
            <p:ph type="sldNum" sz="quarter" idx="5"/>
          </p:nvPr>
        </p:nvSpPr>
        <p:spPr/>
        <p:txBody>
          <a:bodyPr/>
          <a:lstStyle/>
          <a:p>
            <a:fld id="{EF89B59B-2120-461D-8222-CE3302E55416}" type="slidenum">
              <a:rPr lang="en-GB" smtClean="0"/>
              <a:t>130</a:t>
            </a:fld>
            <a:endParaRPr lang="en-GB" dirty="0"/>
          </a:p>
        </p:txBody>
      </p:sp>
    </p:spTree>
    <p:extLst>
      <p:ext uri="{BB962C8B-B14F-4D97-AF65-F5344CB8AC3E}">
        <p14:creationId xmlns:p14="http://schemas.microsoft.com/office/powerpoint/2010/main" val="10305099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2" name="Picture 1" descr="A red and black rectangular sign with white text&#10;&#10;Description automatically generated with low confidence">
            <a:extLst>
              <a:ext uri="{FF2B5EF4-FFF2-40B4-BE49-F238E27FC236}">
                <a16:creationId xmlns:a16="http://schemas.microsoft.com/office/drawing/2014/main" id="{B8DAB98E-95F0-01AF-AF0C-464AD078A98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3003" y="5931016"/>
            <a:ext cx="1138484" cy="801355"/>
          </a:xfrm>
          <a:prstGeom prst="rect">
            <a:avLst/>
          </a:prstGeom>
        </p:spPr>
      </p:pic>
    </p:spTree>
    <p:extLst>
      <p:ext uri="{BB962C8B-B14F-4D97-AF65-F5344CB8AC3E}">
        <p14:creationId xmlns:p14="http://schemas.microsoft.com/office/powerpoint/2010/main" val="27173429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3" name="Picture 2" descr="A red and black rectangular sign with white text&#10;&#10;Description automatically generated with low confidence">
            <a:extLst>
              <a:ext uri="{FF2B5EF4-FFF2-40B4-BE49-F238E27FC236}">
                <a16:creationId xmlns:a16="http://schemas.microsoft.com/office/drawing/2014/main" id="{B05F3992-AC01-7651-FE82-6409CE6A964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3003" y="5931016"/>
            <a:ext cx="1138484" cy="801355"/>
          </a:xfrm>
          <a:prstGeom prst="rect">
            <a:avLst/>
          </a:prstGeom>
        </p:spPr>
      </p:pic>
    </p:spTree>
    <p:extLst>
      <p:ext uri="{BB962C8B-B14F-4D97-AF65-F5344CB8AC3E}">
        <p14:creationId xmlns:p14="http://schemas.microsoft.com/office/powerpoint/2010/main" val="10392148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1948E38-8FB0-4E51-A01C-C88794372E50}"/>
              </a:ext>
            </a:extLst>
          </p:cNvPr>
          <p:cNvSpPr>
            <a:spLocks noGrp="1"/>
          </p:cNvSpPr>
          <p:nvPr>
            <p:ph idx="1" hasCustomPrompt="1"/>
          </p:nvPr>
        </p:nvSpPr>
        <p:spPr/>
        <p:txBody>
          <a:bodyPr rtlCol="0"/>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6" name="Title 5">
            <a:extLst>
              <a:ext uri="{FF2B5EF4-FFF2-40B4-BE49-F238E27FC236}">
                <a16:creationId xmlns:a16="http://schemas.microsoft.com/office/drawing/2014/main" id="{703B4A2F-5217-4795-8F6B-BFD7CF459B1C}"/>
              </a:ext>
            </a:extLst>
          </p:cNvPr>
          <p:cNvSpPr>
            <a:spLocks noGrp="1"/>
          </p:cNvSpPr>
          <p:nvPr>
            <p:ph type="title"/>
          </p:nvPr>
        </p:nvSpPr>
        <p:spPr/>
        <p:txBody>
          <a:bodyPr rtlCol="0"/>
          <a:lstStyle/>
          <a:p>
            <a:pPr rtl="0"/>
            <a:r>
              <a:rPr lang="en-US" noProof="0"/>
              <a:t>Click to edit Master title style</a:t>
            </a:r>
            <a:endParaRPr lang="en-GB" noProof="0"/>
          </a:p>
        </p:txBody>
      </p:sp>
      <p:sp>
        <p:nvSpPr>
          <p:cNvPr id="7" name="Footer Placeholder 6">
            <a:extLst>
              <a:ext uri="{FF2B5EF4-FFF2-40B4-BE49-F238E27FC236}">
                <a16:creationId xmlns:a16="http://schemas.microsoft.com/office/drawing/2014/main" id="{332C6E1E-0AF9-4CBB-8AF8-AE4DF400FCA8}"/>
              </a:ext>
            </a:extLst>
          </p:cNvPr>
          <p:cNvSpPr>
            <a:spLocks noGrp="1"/>
          </p:cNvSpPr>
          <p:nvPr>
            <p:ph type="ftr" sz="quarter" idx="10"/>
          </p:nvPr>
        </p:nvSpPr>
        <p:spPr>
          <a:xfrm>
            <a:off x="432000" y="6365893"/>
            <a:ext cx="4114800" cy="226714"/>
          </a:xfrm>
          <a:prstGeom prst="rect">
            <a:avLst/>
          </a:prstGeom>
        </p:spPr>
        <p:txBody>
          <a:bodyPr rtlCol="0"/>
          <a:lstStyle/>
          <a:p>
            <a:pPr rtl="0"/>
            <a:endParaRPr lang="en-GB" noProof="0" dirty="0"/>
          </a:p>
        </p:txBody>
      </p:sp>
      <p:sp>
        <p:nvSpPr>
          <p:cNvPr id="8" name="Slide Number Placeholder 7">
            <a:extLst>
              <a:ext uri="{FF2B5EF4-FFF2-40B4-BE49-F238E27FC236}">
                <a16:creationId xmlns:a16="http://schemas.microsoft.com/office/drawing/2014/main" id="{B21A256C-91C2-4AC0-B272-C68D44C3EE38}"/>
              </a:ext>
            </a:extLst>
          </p:cNvPr>
          <p:cNvSpPr>
            <a:spLocks noGrp="1"/>
          </p:cNvSpPr>
          <p:nvPr>
            <p:ph type="sldNum" sz="quarter" idx="11"/>
          </p:nvPr>
        </p:nvSpPr>
        <p:spPr/>
        <p:txBody>
          <a:bodyPr rtlCol="0"/>
          <a:lstStyle/>
          <a:p>
            <a:pPr algn="ctr" rtl="0"/>
            <a:fld id="{B67B645E-C5E5-4727-B977-D372A0AA71D9}" type="slidenum">
              <a:rPr lang="en-GB" noProof="0" smtClean="0"/>
              <a:pPr algn="ctr" rtl="0"/>
              <a:t>‹#›</a:t>
            </a:fld>
            <a:endParaRPr lang="en-GB" noProof="0" dirty="0"/>
          </a:p>
        </p:txBody>
      </p:sp>
      <p:sp>
        <p:nvSpPr>
          <p:cNvPr id="2" name="TextBox 1"/>
          <p:cNvSpPr txBox="1"/>
          <p:nvPr userDrawn="1">
            <p:custDataLst>
              <p:tags r:id="rId1"/>
            </p:custDataLst>
          </p:nvPr>
        </p:nvSpPr>
        <p:spPr>
          <a:xfrm>
            <a:off x="6003634" y="127000"/>
            <a:ext cx="184731" cy="369332"/>
          </a:xfrm>
          <a:prstGeom prst="rect">
            <a:avLst/>
          </a:prstGeom>
          <a:noFill/>
          <a:ln cmpd="sng">
            <a:noFill/>
          </a:ln>
          <a:extLst>
            <a:ext uri="{91240B29-F687-4F45-9708-019B960494DF}">
              <a14:hiddenLine xmlns:a14="http://schemas.microsoft.com/office/drawing/2010/main" cmpd="sng">
                <a:solidFill>
                  <a:schemeClr val="tx1"/>
                </a:solidFill>
              </a14:hiddenLine>
            </a:ext>
          </a:extLst>
        </p:spPr>
        <p:txBody>
          <a:bodyPr vert="horz" wrap="none" rtlCol="0" anchor="t">
            <a:spAutoFit/>
          </a:bodyPr>
          <a:lstStyle/>
          <a:p>
            <a:pPr marL="0" algn="ctr" defTabSz="914400" rtl="0" eaLnBrk="1" latinLnBrk="0" hangingPunct="1">
              <a:buNone/>
            </a:pPr>
            <a:endParaRPr lang="en-GB" dirty="0"/>
          </a:p>
        </p:txBody>
      </p:sp>
      <p:sp>
        <p:nvSpPr>
          <p:cNvPr id="4" name="TextBox 3"/>
          <p:cNvSpPr txBox="1"/>
          <p:nvPr userDrawn="1">
            <p:custDataLst>
              <p:tags r:id="rId2"/>
            </p:custDataLst>
          </p:nvPr>
        </p:nvSpPr>
        <p:spPr>
          <a:xfrm>
            <a:off x="6003634" y="6361668"/>
            <a:ext cx="184731" cy="369332"/>
          </a:xfrm>
          <a:prstGeom prst="rect">
            <a:avLst/>
          </a:prstGeom>
          <a:noFill/>
          <a:ln cmpd="sng">
            <a:noFill/>
          </a:ln>
          <a:extLst>
            <a:ext uri="{91240B29-F687-4F45-9708-019B960494DF}">
              <a14:hiddenLine xmlns:a14="http://schemas.microsoft.com/office/drawing/2010/main" cmpd="sng">
                <a:solidFill>
                  <a:schemeClr val="tx1"/>
                </a:solidFill>
              </a14:hiddenLine>
            </a:ext>
          </a:extLst>
        </p:spPr>
        <p:txBody>
          <a:bodyPr vert="horz" wrap="none" rtlCol="0" anchor="t">
            <a:spAutoFit/>
          </a:bodyPr>
          <a:lstStyle/>
          <a:p>
            <a:pPr marL="0" algn="ctr" defTabSz="914400" rtl="0" eaLnBrk="1" latinLnBrk="0" hangingPunct="1">
              <a:buNone/>
            </a:pPr>
            <a:endParaRPr lang="en-GB" dirty="0"/>
          </a:p>
        </p:txBody>
      </p:sp>
      <p:pic>
        <p:nvPicPr>
          <p:cNvPr id="5" name="Picture 4" descr="A red and black rectangular sign with white text&#10;&#10;Description automatically generated with low confidence">
            <a:extLst>
              <a:ext uri="{FF2B5EF4-FFF2-40B4-BE49-F238E27FC236}">
                <a16:creationId xmlns:a16="http://schemas.microsoft.com/office/drawing/2014/main" id="{8692AECD-702F-94F6-8899-187883D2A6E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73003" y="5931016"/>
            <a:ext cx="1138484" cy="801355"/>
          </a:xfrm>
          <a:prstGeom prst="rect">
            <a:avLst/>
          </a:prstGeom>
        </p:spPr>
      </p:pic>
    </p:spTree>
    <p:extLst>
      <p:ext uri="{BB962C8B-B14F-4D97-AF65-F5344CB8AC3E}">
        <p14:creationId xmlns:p14="http://schemas.microsoft.com/office/powerpoint/2010/main" val="16163494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A103F-A58C-41C9-9051-77CF911C1913}"/>
              </a:ext>
            </a:extLst>
          </p:cNvPr>
          <p:cNvSpPr>
            <a:spLocks noGrp="1"/>
          </p:cNvSpPr>
          <p:nvPr>
            <p:ph type="title"/>
          </p:nvPr>
        </p:nvSpPr>
        <p:spPr>
          <a:xfrm>
            <a:off x="838200" y="1171471"/>
            <a:ext cx="10515600" cy="1325563"/>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EA6ABBE-2383-40E4-ACA0-A342CEEDEA6D}"/>
              </a:ext>
            </a:extLst>
          </p:cNvPr>
          <p:cNvSpPr>
            <a:spLocks noGrp="1"/>
          </p:cNvSpPr>
          <p:nvPr>
            <p:ph sz="half" idx="1"/>
          </p:nvPr>
        </p:nvSpPr>
        <p:spPr>
          <a:xfrm>
            <a:off x="838200" y="2585257"/>
            <a:ext cx="5181600" cy="359170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30FE8D3-EDB2-40CD-BDCF-A0ED4B520D98}"/>
              </a:ext>
            </a:extLst>
          </p:cNvPr>
          <p:cNvSpPr>
            <a:spLocks noGrp="1"/>
          </p:cNvSpPr>
          <p:nvPr>
            <p:ph sz="half" idx="2"/>
          </p:nvPr>
        </p:nvSpPr>
        <p:spPr>
          <a:xfrm>
            <a:off x="6172200" y="2585257"/>
            <a:ext cx="5181600" cy="35917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EE3259A-1A2B-4CE8-9BC0-DB45B4E31557}"/>
              </a:ext>
            </a:extLst>
          </p:cNvPr>
          <p:cNvSpPr>
            <a:spLocks noGrp="1"/>
          </p:cNvSpPr>
          <p:nvPr>
            <p:ph type="dt" sz="half" idx="10"/>
          </p:nvPr>
        </p:nvSpPr>
        <p:spPr/>
        <p:txBody>
          <a:bodyPr/>
          <a:lstStyle/>
          <a:p>
            <a:fld id="{E1938059-8574-4237-B9E5-470044E135F4}" type="datetimeFigureOut">
              <a:rPr lang="en-GB" smtClean="0"/>
              <a:t>05/10/2026</a:t>
            </a:fld>
            <a:endParaRPr lang="en-GB" dirty="0"/>
          </a:p>
        </p:txBody>
      </p:sp>
      <p:sp>
        <p:nvSpPr>
          <p:cNvPr id="6" name="Footer Placeholder 5">
            <a:extLst>
              <a:ext uri="{FF2B5EF4-FFF2-40B4-BE49-F238E27FC236}">
                <a16:creationId xmlns:a16="http://schemas.microsoft.com/office/drawing/2014/main" id="{44463CEF-9197-42D2-A32E-68A38E8B55F2}"/>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47A99818-BAF2-47C2-B725-3910E490A151}"/>
              </a:ext>
            </a:extLst>
          </p:cNvPr>
          <p:cNvSpPr>
            <a:spLocks noGrp="1"/>
          </p:cNvSpPr>
          <p:nvPr>
            <p:ph type="sldNum" sz="quarter" idx="12"/>
          </p:nvPr>
        </p:nvSpPr>
        <p:spPr/>
        <p:txBody>
          <a:bodyPr/>
          <a:lstStyle/>
          <a:p>
            <a:fld id="{6142D2BD-1AC1-4AD0-B1AE-0D1457A0C57B}" type="slidenum">
              <a:rPr lang="en-GB" smtClean="0"/>
              <a:t>‹#›</a:t>
            </a:fld>
            <a:endParaRPr lang="en-GB" dirty="0"/>
          </a:p>
        </p:txBody>
      </p:sp>
      <p:pic>
        <p:nvPicPr>
          <p:cNvPr id="10" name="Picture 9" descr="Text&#10;&#10;Description automatically generated">
            <a:extLst>
              <a:ext uri="{FF2B5EF4-FFF2-40B4-BE49-F238E27FC236}">
                <a16:creationId xmlns:a16="http://schemas.microsoft.com/office/drawing/2014/main" id="{EFFC8B4D-9813-45B9-ADBC-D61796B36BF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721020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6BDF8-0E04-4437-A31E-2B83A84FFA1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F5E9B01-7D05-4CAD-AF8F-FB5137013AB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EACBEBC-1B23-426B-A4BF-FBCE88925D37}"/>
              </a:ext>
            </a:extLst>
          </p:cNvPr>
          <p:cNvSpPr>
            <a:spLocks noGrp="1"/>
          </p:cNvSpPr>
          <p:nvPr>
            <p:ph type="dt" sz="half" idx="10"/>
          </p:nvPr>
        </p:nvSpPr>
        <p:spPr/>
        <p:txBody>
          <a:bodyPr/>
          <a:lstStyle/>
          <a:p>
            <a:fld id="{215A5D27-1D57-4EFB-8C9D-0826E34DB897}" type="datetimeFigureOut">
              <a:rPr lang="en-GB" smtClean="0"/>
              <a:t>05/10/2026</a:t>
            </a:fld>
            <a:endParaRPr lang="en-GB" dirty="0"/>
          </a:p>
        </p:txBody>
      </p:sp>
      <p:sp>
        <p:nvSpPr>
          <p:cNvPr id="5" name="Footer Placeholder 4">
            <a:extLst>
              <a:ext uri="{FF2B5EF4-FFF2-40B4-BE49-F238E27FC236}">
                <a16:creationId xmlns:a16="http://schemas.microsoft.com/office/drawing/2014/main" id="{58302812-00A9-4971-8056-4618A1865AD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79F2B849-3449-4174-B9CD-9E1E2C4079C9}"/>
              </a:ext>
            </a:extLst>
          </p:cNvPr>
          <p:cNvSpPr>
            <a:spLocks noGrp="1"/>
          </p:cNvSpPr>
          <p:nvPr>
            <p:ph type="sldNum" sz="quarter" idx="12"/>
          </p:nvPr>
        </p:nvSpPr>
        <p:spPr/>
        <p:txBody>
          <a:bodyPr/>
          <a:lstStyle/>
          <a:p>
            <a:fld id="{9634CB19-29E5-45DC-B1B4-605B1B48634C}" type="slidenum">
              <a:rPr lang="en-GB" smtClean="0"/>
              <a:t>‹#›</a:t>
            </a:fld>
            <a:endParaRPr lang="en-GB" dirty="0"/>
          </a:p>
        </p:txBody>
      </p:sp>
      <p:pic>
        <p:nvPicPr>
          <p:cNvPr id="7" name="Picture 6" descr="A red and black rectangular sign with white text&#10;&#10;Description automatically generated with low confidence">
            <a:extLst>
              <a:ext uri="{FF2B5EF4-FFF2-40B4-BE49-F238E27FC236}">
                <a16:creationId xmlns:a16="http://schemas.microsoft.com/office/drawing/2014/main" id="{58F062E4-51E3-34BF-EFD6-2390DB6132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3003" y="5931016"/>
            <a:ext cx="1138484" cy="801355"/>
          </a:xfrm>
          <a:prstGeom prst="rect">
            <a:avLst/>
          </a:prstGeom>
        </p:spPr>
      </p:pic>
    </p:spTree>
    <p:extLst>
      <p:ext uri="{BB962C8B-B14F-4D97-AF65-F5344CB8AC3E}">
        <p14:creationId xmlns:p14="http://schemas.microsoft.com/office/powerpoint/2010/main" val="4110658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3_Title and Content">
    <p:bg>
      <p:bgPr>
        <a:solidFill>
          <a:srgbClr val="E5E5E5"/>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EA879EA-00C1-43F2-5940-8094CE679154}"/>
              </a:ext>
            </a:extLst>
          </p:cNvPr>
          <p:cNvSpPr>
            <a:spLocks noGrp="1"/>
          </p:cNvSpPr>
          <p:nvPr>
            <p:ph type="title"/>
          </p:nvPr>
        </p:nvSpPr>
        <p:spPr>
          <a:xfrm>
            <a:off x="496037" y="424118"/>
            <a:ext cx="11202383" cy="1325563"/>
          </a:xfrm>
          <a:prstGeom prst="rect">
            <a:avLst/>
          </a:prstGeom>
        </p:spPr>
        <p:txBody>
          <a:bodyPr>
            <a:normAutofit/>
          </a:bodyPr>
          <a:lstStyle>
            <a:lvl1pPr>
              <a:defRPr sz="4400" b="1">
                <a:latin typeface="Myriad Pro" panose="020B0503030403020204" pitchFamily="34" charset="0"/>
              </a:defRPr>
            </a:lvl1pPr>
          </a:lstStyle>
          <a:p>
            <a:r>
              <a:rPr lang="en-US"/>
              <a:t>Click to edit Master title style</a:t>
            </a:r>
            <a:endParaRPr lang="en-GB"/>
          </a:p>
        </p:txBody>
      </p:sp>
      <p:sp>
        <p:nvSpPr>
          <p:cNvPr id="6" name="Text Placeholder 2">
            <a:extLst>
              <a:ext uri="{FF2B5EF4-FFF2-40B4-BE49-F238E27FC236}">
                <a16:creationId xmlns:a16="http://schemas.microsoft.com/office/drawing/2014/main" id="{1E147DD9-CC57-7FE2-31DE-805F8BD91963}"/>
              </a:ext>
            </a:extLst>
          </p:cNvPr>
          <p:cNvSpPr>
            <a:spLocks noGrp="1"/>
          </p:cNvSpPr>
          <p:nvPr>
            <p:ph type="body" sz="quarter" idx="10" hasCustomPrompt="1"/>
          </p:nvPr>
        </p:nvSpPr>
        <p:spPr>
          <a:xfrm>
            <a:off x="2873930" y="6196626"/>
            <a:ext cx="7678463" cy="458788"/>
          </a:xfrm>
          <a:prstGeom prst="rect">
            <a:avLst/>
          </a:prstGeom>
        </p:spPr>
        <p:txBody>
          <a:bodyPr/>
          <a:lstStyle>
            <a:lvl1pPr marL="0" indent="0" algn="ctr">
              <a:buNone/>
              <a:defRPr sz="2200" b="1">
                <a:solidFill>
                  <a:srgbClr val="ED1C2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INSERTURL.lgfl.net</a:t>
            </a:r>
            <a:endParaRPr lang="en-GB"/>
          </a:p>
        </p:txBody>
      </p:sp>
      <p:pic>
        <p:nvPicPr>
          <p:cNvPr id="2" name="Picture 1" descr="A red and black rectangular sign with white text&#10;&#10;Description automatically generated with low confidence">
            <a:extLst>
              <a:ext uri="{FF2B5EF4-FFF2-40B4-BE49-F238E27FC236}">
                <a16:creationId xmlns:a16="http://schemas.microsoft.com/office/drawing/2014/main" id="{02597BAB-F481-C7B3-C7C8-47CCF48C1688}"/>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76881" y="5822419"/>
            <a:ext cx="1138599" cy="801436"/>
          </a:xfrm>
          <a:prstGeom prst="rect">
            <a:avLst/>
          </a:prstGeom>
        </p:spPr>
      </p:pic>
      <p:pic>
        <p:nvPicPr>
          <p:cNvPr id="3" name="Picture 2" descr="A group of people hugging&#10;&#10;Description automatically generated">
            <a:extLst>
              <a:ext uri="{FF2B5EF4-FFF2-40B4-BE49-F238E27FC236}">
                <a16:creationId xmlns:a16="http://schemas.microsoft.com/office/drawing/2014/main" id="{9918B645-C09F-6823-38CE-DE391BDA07ED}"/>
              </a:ext>
            </a:extLst>
          </p:cNvPr>
          <p:cNvPicPr>
            <a:picLocks noChangeAspect="1"/>
          </p:cNvPicPr>
          <p:nvPr userDrawn="1"/>
        </p:nvPicPr>
        <p:blipFill>
          <a:blip r:embed="rId3" cstate="screen">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0331332" y="5361813"/>
            <a:ext cx="1714872" cy="1370529"/>
          </a:xfrm>
          <a:prstGeom prst="rect">
            <a:avLst/>
          </a:prstGeom>
        </p:spPr>
      </p:pic>
    </p:spTree>
    <p:extLst>
      <p:ext uri="{BB962C8B-B14F-4D97-AF65-F5344CB8AC3E}">
        <p14:creationId xmlns:p14="http://schemas.microsoft.com/office/powerpoint/2010/main" val="25856316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6C868-6CEA-49F4-9591-1F9CBA9448BD}"/>
              </a:ext>
            </a:extLst>
          </p:cNvPr>
          <p:cNvSpPr>
            <a:spLocks noGrp="1"/>
          </p:cNvSpPr>
          <p:nvPr>
            <p:ph type="title"/>
          </p:nvPr>
        </p:nvSpPr>
        <p:spPr>
          <a:xfrm>
            <a:off x="838200" y="1055082"/>
            <a:ext cx="10515600" cy="1325563"/>
          </a:xfr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FD30BD9-7B1B-462B-A6E6-7173D8121E7B}"/>
              </a:ext>
            </a:extLst>
          </p:cNvPr>
          <p:cNvSpPr>
            <a:spLocks noGrp="1"/>
          </p:cNvSpPr>
          <p:nvPr>
            <p:ph idx="1"/>
          </p:nvPr>
        </p:nvSpPr>
        <p:spPr>
          <a:xfrm>
            <a:off x="838200" y="2452255"/>
            <a:ext cx="10515600" cy="37247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20FDE09-508C-43F3-AF02-5D9C65571388}"/>
              </a:ext>
            </a:extLst>
          </p:cNvPr>
          <p:cNvSpPr>
            <a:spLocks noGrp="1"/>
          </p:cNvSpPr>
          <p:nvPr>
            <p:ph type="dt" sz="half" idx="10"/>
          </p:nvPr>
        </p:nvSpPr>
        <p:spPr/>
        <p:txBody>
          <a:bodyPr/>
          <a:lstStyle/>
          <a:p>
            <a:fld id="{E1938059-8574-4237-B9E5-470044E135F4}" type="datetimeFigureOut">
              <a:rPr lang="en-GB" smtClean="0"/>
              <a:t>05/10/2026</a:t>
            </a:fld>
            <a:endParaRPr lang="en-GB" dirty="0"/>
          </a:p>
        </p:txBody>
      </p:sp>
      <p:sp>
        <p:nvSpPr>
          <p:cNvPr id="5" name="Footer Placeholder 4">
            <a:extLst>
              <a:ext uri="{FF2B5EF4-FFF2-40B4-BE49-F238E27FC236}">
                <a16:creationId xmlns:a16="http://schemas.microsoft.com/office/drawing/2014/main" id="{723948B8-10D5-4607-8E2A-2C25B312E467}"/>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65957EED-66DE-49B8-A858-4DDBDEA85FD0}"/>
              </a:ext>
            </a:extLst>
          </p:cNvPr>
          <p:cNvSpPr>
            <a:spLocks noGrp="1"/>
          </p:cNvSpPr>
          <p:nvPr>
            <p:ph type="sldNum" sz="quarter" idx="12"/>
          </p:nvPr>
        </p:nvSpPr>
        <p:spPr/>
        <p:txBody>
          <a:bodyPr/>
          <a:lstStyle/>
          <a:p>
            <a:fld id="{6142D2BD-1AC1-4AD0-B1AE-0D1457A0C57B}" type="slidenum">
              <a:rPr lang="en-GB" smtClean="0"/>
              <a:t>‹#›</a:t>
            </a:fld>
            <a:endParaRPr lang="en-GB" dirty="0"/>
          </a:p>
        </p:txBody>
      </p:sp>
      <p:pic>
        <p:nvPicPr>
          <p:cNvPr id="11" name="Picture 10" descr="Text&#10;&#10;Description automatically generated">
            <a:extLst>
              <a:ext uri="{FF2B5EF4-FFF2-40B4-BE49-F238E27FC236}">
                <a16:creationId xmlns:a16="http://schemas.microsoft.com/office/drawing/2014/main" id="{63A4AD28-1AD6-4ADC-9930-CD765BFFC20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69342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03BDA4-D578-4750-8052-AD42805188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9A2FF77-383A-49B4-AD9F-360EC0A7D83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C83AF95-505D-4D8E-921B-4B4A9D7A019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C91268-1211-48B9-8B77-FE344675B2C8}" type="datetimeFigureOut">
              <a:rPr lang="en-GB" smtClean="0"/>
              <a:t>05/10/2026</a:t>
            </a:fld>
            <a:endParaRPr lang="en-GB" dirty="0"/>
          </a:p>
        </p:txBody>
      </p:sp>
      <p:sp>
        <p:nvSpPr>
          <p:cNvPr id="5" name="Footer Placeholder 4">
            <a:extLst>
              <a:ext uri="{FF2B5EF4-FFF2-40B4-BE49-F238E27FC236}">
                <a16:creationId xmlns:a16="http://schemas.microsoft.com/office/drawing/2014/main" id="{741150F7-4567-4C0F-ABAF-30519D7C0A8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6AEC3DC8-6A17-41F0-B1D3-59AC9F342A2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CCC859-1D34-4719-A88B-FF940B5A3B6E}" type="slidenum">
              <a:rPr lang="en-GB" smtClean="0"/>
              <a:t>‹#›</a:t>
            </a:fld>
            <a:endParaRPr lang="en-GB" dirty="0"/>
          </a:p>
        </p:txBody>
      </p:sp>
    </p:spTree>
    <p:extLst>
      <p:ext uri="{BB962C8B-B14F-4D97-AF65-F5344CB8AC3E}">
        <p14:creationId xmlns:p14="http://schemas.microsoft.com/office/powerpoint/2010/main" val="803607888"/>
      </p:ext>
    </p:extLst>
  </p:cSld>
  <p:clrMap bg1="lt1" tx1="dk1" bg2="lt2" tx2="dk2" accent1="accent1" accent2="accent2" accent3="accent3" accent4="accent4" accent5="accent5" accent6="accent6" hlink="hlink" folHlink="folHlink"/>
  <p:sldLayoutIdLst>
    <p:sldLayoutId id="2147483650" r:id="rId1"/>
    <p:sldLayoutId id="2147483660" r:id="rId2"/>
    <p:sldLayoutId id="2147483663" r:id="rId3"/>
    <p:sldLayoutId id="2147483665" r:id="rId4"/>
    <p:sldLayoutId id="2147483666" r:id="rId5"/>
    <p:sldLayoutId id="2147483667" r:id="rId6"/>
    <p:sldLayoutId id="2147483668"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hyperlink" Target="https://learning.nspcc.org.uk/research-resources/2026/impact-harmful-online-content-children" TargetMode="External"/><Relationship Id="rId13" Type="http://schemas.openxmlformats.org/officeDocument/2006/relationships/image" Target="../media/image1.png"/><Relationship Id="rId18" Type="http://schemas.openxmlformats.org/officeDocument/2006/relationships/image" Target="../media/image17.png"/><Relationship Id="rId3" Type="http://schemas.openxmlformats.org/officeDocument/2006/relationships/hyperlink" Target="https://www.ofcom.org.uk/siteassets/resources/documents/research-and-data/media-literacy-research/children/childrens-media-use-and-attitudes-report-2025/childrens-media-literacy-report-2025.pdf?v=396621" TargetMode="External"/><Relationship Id="rId7" Type="http://schemas.openxmlformats.org/officeDocument/2006/relationships/hyperlink" Target="https://www.ofcom.org.uk/siteassets/resources/documents/research-and-data/media-literacy-research/children/2026-children-and-parents-report/children-and-parents-media-use-and-attitudes-report-2025-6.pdf?v=418231" TargetMode="External"/><Relationship Id="rId12" Type="http://schemas.openxmlformats.org/officeDocument/2006/relationships/image" Target="../media/image12.png"/><Relationship Id="rId17" Type="http://schemas.openxmlformats.org/officeDocument/2006/relationships/image" Target="../media/image16.png"/><Relationship Id="rId2" Type="http://schemas.openxmlformats.org/officeDocument/2006/relationships/notesSlide" Target="../notesSlides/notesSlide2.xml"/><Relationship Id="rId16"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hyperlink" Target="https://www.gambleaware.org/media/hbcp3qgd/exploring-the-lived-experience-and-views-of-gambling-among-children-and-young-people_final_0.pdf" TargetMode="External"/><Relationship Id="rId11" Type="http://schemas.openxmlformats.org/officeDocument/2006/relationships/hyperlink" Target="https://revealingreality.co.uk/wp-content/uploads/2023/06/Revealing-Reality_Anti-social-Media_06-06-23.pdf" TargetMode="External"/><Relationship Id="rId5" Type="http://schemas.openxmlformats.org/officeDocument/2006/relationships/hyperlink" Target="https://www.internetmatters.org/hub/research/me-myself-and-ai-chatbot-research/" TargetMode="External"/><Relationship Id="rId15" Type="http://schemas.openxmlformats.org/officeDocument/2006/relationships/image" Target="../media/image14.png"/><Relationship Id="rId10" Type="http://schemas.openxmlformats.org/officeDocument/2006/relationships/hyperlink" Target="https://www.childrenscommissioner.gov.uk/resource/pornography-and-harmful-sexual-behaviour/" TargetMode="External"/><Relationship Id="rId4" Type="http://schemas.openxmlformats.org/officeDocument/2006/relationships/hyperlink" Target="https://www.ofcom.org.uk/media-use-and-attitudes/media-habits-children/childrens-media-lives" TargetMode="External"/><Relationship Id="rId9" Type="http://schemas.openxmlformats.org/officeDocument/2006/relationships/hyperlink" Target="https://learning.nspcc.org.uk/media/ylbobz5i/young-people-experiences-sextortion.pdf" TargetMode="External"/><Relationship Id="rId1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18.jpe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1.jp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26.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hyperlink" Target="https://www.lgfl.net/online-safety/resource-centre?s=16" TargetMode="External"/><Relationship Id="rId7"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image" Target="../media/image3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1.jp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hyperlink" Target="https://www.internetmatters.org/tech-and-kids-digital-futures/what-is-wearable-technology-safety-for-children/"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23.png"/><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23.png"/><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18.jpeg"/></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6.png"/><Relationship Id="rId4" Type="http://schemas.openxmlformats.org/officeDocument/2006/relationships/hyperlink" Target="https://drive.google.com/uc?export=download&amp;id=1-E_5IiDOfw3EQBPQgbGe9f2Qy3T7o_ny"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1.jpg"/><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2.png"/><Relationship Id="rId4" Type="http://schemas.openxmlformats.org/officeDocument/2006/relationships/image" Target="../media/image45.png"/></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3" Type="http://schemas.openxmlformats.org/officeDocument/2006/relationships/hyperlink" Target="https://parentsafe.lgfl.net/digital-family-agreement"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49.png"/><Relationship Id="rId4" Type="http://schemas.openxmlformats.org/officeDocument/2006/relationships/image" Target="../media/image48.png"/></Relationships>
</file>

<file path=ppt/slides/_rels/slide2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18.jpeg"/><Relationship Id="rId5" Type="http://schemas.microsoft.com/office/2007/relationships/hdphoto" Target="../media/hdphoto1.wdp"/><Relationship Id="rId4" Type="http://schemas.openxmlformats.org/officeDocument/2006/relationships/image" Target="../media/image52.png"/></Relationships>
</file>

<file path=ppt/slides/_rels/slide2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hyperlink" Target="https://www.iwf.org.uk/resources/ai-child-abuse-imagery-parent-guide/" TargetMode="External"/><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18.jpeg"/></Relationships>
</file>

<file path=ppt/slides/_rels/slide3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18.jpeg"/></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33.xml.rels><?xml version="1.0" encoding="UTF-8" standalone="yes"?>
<Relationships xmlns="http://schemas.openxmlformats.org/package/2006/relationships"><Relationship Id="rId3" Type="http://schemas.openxmlformats.org/officeDocument/2006/relationships/hyperlink" Target="http://www.internetmatters.org/parental-controls/"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60.png"/><Relationship Id="rId4" Type="http://schemas.openxmlformats.org/officeDocument/2006/relationships/image" Target="../media/image59.png"/></Relationships>
</file>

<file path=ppt/slides/_rels/slide34.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61.png"/><Relationship Id="rId7" Type="http://schemas.openxmlformats.org/officeDocument/2006/relationships/hyperlink" Target="https://www.internetmatters.org/parental-controls/smartphones-and-other-devices/windows-11-parental-controls/"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hyperlink" Target="https://www.internetmatters.org/parental-controls/smartphones-and-other-devices/apple-iphone-and-ipad-parental-control-guide/" TargetMode="External"/><Relationship Id="rId5" Type="http://schemas.openxmlformats.org/officeDocument/2006/relationships/hyperlink" Target="https://www.internetmatters.org/parental-controls/smartphones-and-other-devices/google-family-link/" TargetMode="External"/><Relationship Id="rId4" Type="http://schemas.openxmlformats.org/officeDocument/2006/relationships/hyperlink" Target="https://parentsafe.lgfl.net/"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5.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image" Target="../media/image6.png"/></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63.png"/></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64.png"/><Relationship Id="rId4" Type="http://schemas.openxmlformats.org/officeDocument/2006/relationships/image" Target="../media/image23.png"/></Relationships>
</file>

<file path=ppt/slides/_rels/slide39.xml.rels><?xml version="1.0" encoding="UTF-8" standalone="yes"?>
<Relationships xmlns="http://schemas.openxmlformats.org/package/2006/relationships"><Relationship Id="rId3" Type="http://schemas.openxmlformats.org/officeDocument/2006/relationships/hyperlink" Target="https://parentsafe.lgfl.net/"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6.png"/><Relationship Id="rId4" Type="http://schemas.openxmlformats.org/officeDocument/2006/relationships/image" Target="../media/image65.png"/></Relationships>
</file>

<file path=ppt/slides/_rels/slide40.xml.rels><?xml version="1.0" encoding="UTF-8" standalone="yes"?>
<Relationships xmlns="http://schemas.openxmlformats.org/package/2006/relationships"><Relationship Id="rId3" Type="http://schemas.openxmlformats.org/officeDocument/2006/relationships/hyperlink" Target="https://parentsafe.lgfl.net/"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png"/></Relationships>
</file>

<file path=ppt/slides/_rels/slide4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18.jpe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video" Target="https://www.youtube.com/embed/Lde52EtjljQ?feature=oembed" TargetMode="External"/><Relationship Id="rId4" Type="http://schemas.openxmlformats.org/officeDocument/2006/relationships/image" Target="../media/image69.jpeg"/></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1.jpg"/><Relationship Id="rId4" Type="http://schemas.openxmlformats.org/officeDocument/2006/relationships/image" Target="../media/image10.png"/></Relationships>
</file>

<file path=ppt/slides/_rels/slide44.xml.rels><?xml version="1.0" encoding="UTF-8" standalone="yes"?>
<Relationships xmlns="http://schemas.openxmlformats.org/package/2006/relationships"><Relationship Id="rId3" Type="http://schemas.openxmlformats.org/officeDocument/2006/relationships/hyperlink" Target="https://www.lgfl.net/online-safety/resource-centre?s=32" TargetMode="External"/><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70.png"/><Relationship Id="rId4" Type="http://schemas.openxmlformats.org/officeDocument/2006/relationships/image" Target="../media/image18.jpeg"/></Relationships>
</file>

<file path=ppt/slides/_rels/slide45.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11.jp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72.png"/><Relationship Id="rId4" Type="http://schemas.openxmlformats.org/officeDocument/2006/relationships/image" Target="../media/image71.png"/></Relationships>
</file>

<file path=ppt/slides/_rels/slide4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73.jpeg"/></Relationships>
</file>

<file path=ppt/slides/_rels/slide4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1.png"/></Relationships>
</file>

<file path=ppt/slides/_rels/slide4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9.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23.png"/></Relationships>
</file>

<file path=ppt/slides/_rels/slide5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50.xml"/><Relationship Id="rId1" Type="http://schemas.openxmlformats.org/officeDocument/2006/relationships/slideLayout" Target="../slideLayouts/slideLayout2.xml"/><Relationship Id="rId5" Type="http://schemas.openxmlformats.org/officeDocument/2006/relationships/image" Target="../media/image74.png"/><Relationship Id="rId4" Type="http://schemas.openxmlformats.org/officeDocument/2006/relationships/image" Target="../media/image18.jpeg"/></Relationships>
</file>

<file path=ppt/slides/_rels/slide5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5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hyperlink" Target="https://www.internetmatters.org/resources/whatsapp-safety-a-how-to-guide-for-parents/#whatsapp-safety-tips" TargetMode="External"/></Relationships>
</file>

<file path=ppt/slides/_rels/slide5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78.png"/><Relationship Id="rId7"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hyperlink" Target="http://www.commonsensemedia.org/" TargetMode="External"/><Relationship Id="rId5" Type="http://schemas.openxmlformats.org/officeDocument/2006/relationships/image" Target="../media/image80.png"/><Relationship Id="rId4" Type="http://schemas.openxmlformats.org/officeDocument/2006/relationships/image" Target="../media/image79.png"/></Relationships>
</file>

<file path=ppt/slides/_rels/slide53.xml.rels><?xml version="1.0" encoding="UTF-8" standalone="yes"?>
<Relationships xmlns="http://schemas.openxmlformats.org/package/2006/relationships"><Relationship Id="rId3" Type="http://schemas.openxmlformats.org/officeDocument/2006/relationships/hyperlink" Target="https://www.lgfl.net/online-safety/resource-centre?s=16" TargetMode="External"/><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image" Target="../media/image81.png"/><Relationship Id="rId4" Type="http://schemas.openxmlformats.org/officeDocument/2006/relationships/image" Target="../media/image18.jpeg"/></Relationships>
</file>

<file path=ppt/slides/_rels/slide54.xml.rels><?xml version="1.0" encoding="UTF-8" standalone="yes"?>
<Relationships xmlns="http://schemas.openxmlformats.org/package/2006/relationships"><Relationship Id="rId3" Type="http://schemas.openxmlformats.org/officeDocument/2006/relationships/hyperlink" Target="https://www.lgfl.net/online-safety/resource-centre?s=16" TargetMode="External"/><Relationship Id="rId2" Type="http://schemas.openxmlformats.org/officeDocument/2006/relationships/notesSlide" Target="../notesSlides/notesSlide54.xml"/><Relationship Id="rId1" Type="http://schemas.openxmlformats.org/officeDocument/2006/relationships/slideLayout" Target="../slideLayouts/slideLayout2.xml"/><Relationship Id="rId5" Type="http://schemas.openxmlformats.org/officeDocument/2006/relationships/image" Target="../media/image82.png"/><Relationship Id="rId4" Type="http://schemas.openxmlformats.org/officeDocument/2006/relationships/image" Target="../media/image18.jpeg"/></Relationships>
</file>

<file path=ppt/slides/_rels/slide55.xml.rels><?xml version="1.0" encoding="UTF-8" standalone="yes"?>
<Relationships xmlns="http://schemas.openxmlformats.org/package/2006/relationships"><Relationship Id="rId3" Type="http://schemas.openxmlformats.org/officeDocument/2006/relationships/hyperlink" Target="https://www.gambleaware.org/media/hbcp3qgd/exploring-the-lived-experience-and-views-of-gambling-among-children-and-young-people_final_0.pdf" TargetMode="External"/><Relationship Id="rId2" Type="http://schemas.openxmlformats.org/officeDocument/2006/relationships/notesSlide" Target="../notesSlides/notesSlide55.xml"/><Relationship Id="rId1" Type="http://schemas.openxmlformats.org/officeDocument/2006/relationships/slideLayout" Target="../slideLayouts/slideLayout2.xml"/><Relationship Id="rId5" Type="http://schemas.openxmlformats.org/officeDocument/2006/relationships/image" Target="../media/image83.png"/><Relationship Id="rId4" Type="http://schemas.openxmlformats.org/officeDocument/2006/relationships/image" Target="../media/image18.jpeg"/></Relationships>
</file>

<file path=ppt/slides/_rels/slide56.xml.rels><?xml version="1.0" encoding="UTF-8" standalone="yes"?>
<Relationships xmlns="http://schemas.openxmlformats.org/package/2006/relationships"><Relationship Id="rId3" Type="http://schemas.openxmlformats.org/officeDocument/2006/relationships/hyperlink" Target="https://ygam.org/family-hub/" TargetMode="External"/><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image" Target="../media/image85.png"/><Relationship Id="rId5" Type="http://schemas.openxmlformats.org/officeDocument/2006/relationships/image" Target="../media/image6.png"/><Relationship Id="rId4" Type="http://schemas.openxmlformats.org/officeDocument/2006/relationships/image" Target="../media/image84.png"/></Relationships>
</file>

<file path=ppt/slides/_rels/slide57.xml.rels><?xml version="1.0" encoding="UTF-8" standalone="yes"?>
<Relationships xmlns="http://schemas.openxmlformats.org/package/2006/relationships"><Relationship Id="rId3" Type="http://schemas.openxmlformats.org/officeDocument/2006/relationships/hyperlink" Target="https://www.lgfl.net/online-safety/resource-centre?s=16" TargetMode="External"/><Relationship Id="rId2" Type="http://schemas.openxmlformats.org/officeDocument/2006/relationships/notesSlide" Target="../notesSlides/notesSlide57.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6.png"/></Relationships>
</file>

<file path=ppt/slides/_rels/slide5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58.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hyperlink" Target="https://pegi.info/" TargetMode="External"/></Relationships>
</file>

<file path=ppt/slides/_rels/slide59.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notesSlide" Target="../notesSlides/notesSlide59.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1.jpg"/><Relationship Id="rId4" Type="http://schemas.openxmlformats.org/officeDocument/2006/relationships/image" Target="../media/image10.png"/></Relationships>
</file>

<file path=ppt/slides/_rels/slide60.xml.rels><?xml version="1.0" encoding="UTF-8" standalone="yes"?>
<Relationships xmlns="http://schemas.openxmlformats.org/package/2006/relationships"><Relationship Id="rId3" Type="http://schemas.openxmlformats.org/officeDocument/2006/relationships/hyperlink" Target="http://www.commonsensemedia.org/" TargetMode="External"/><Relationship Id="rId2" Type="http://schemas.openxmlformats.org/officeDocument/2006/relationships/notesSlide" Target="../notesSlides/notesSlide60.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87.png"/><Relationship Id="rId4" Type="http://schemas.openxmlformats.org/officeDocument/2006/relationships/image" Target="../media/image18.jpeg"/></Relationships>
</file>

<file path=ppt/slides/_rels/slide61.xml.rels><?xml version="1.0" encoding="UTF-8" standalone="yes"?>
<Relationships xmlns="http://schemas.openxmlformats.org/package/2006/relationships"><Relationship Id="rId3" Type="http://schemas.openxmlformats.org/officeDocument/2006/relationships/hyperlink" Target="http://www.commonsensemedia.org/" TargetMode="External"/><Relationship Id="rId2" Type="http://schemas.openxmlformats.org/officeDocument/2006/relationships/notesSlide" Target="../notesSlides/notesSlide61.xml"/><Relationship Id="rId1" Type="http://schemas.openxmlformats.org/officeDocument/2006/relationships/slideLayout" Target="../slideLayouts/slideLayout2.xml"/><Relationship Id="rId6" Type="http://schemas.openxmlformats.org/officeDocument/2006/relationships/image" Target="../media/image88.png"/><Relationship Id="rId5" Type="http://schemas.openxmlformats.org/officeDocument/2006/relationships/image" Target="../media/image23.png"/><Relationship Id="rId4" Type="http://schemas.openxmlformats.org/officeDocument/2006/relationships/image" Target="../media/image18.jpeg"/></Relationships>
</file>

<file path=ppt/slides/_rels/slide6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89.png"/></Relationships>
</file>

<file path=ppt/slides/_rels/slide63.xml.rels><?xml version="1.0" encoding="UTF-8" standalone="yes"?>
<Relationships xmlns="http://schemas.openxmlformats.org/package/2006/relationships"><Relationship Id="rId3" Type="http://schemas.openxmlformats.org/officeDocument/2006/relationships/hyperlink" Target="https://www.ofcom.org.uk/siteassets/resources/documents/research-and-data/online-research/keeping-children-safe-online/childrens-online-user-ages/2025-april/chart-pack.pdf?v=395531" TargetMode="External"/><Relationship Id="rId2" Type="http://schemas.openxmlformats.org/officeDocument/2006/relationships/notesSlide" Target="../notesSlides/notesSlide63.xml"/><Relationship Id="rId1" Type="http://schemas.openxmlformats.org/officeDocument/2006/relationships/slideLayout" Target="../slideLayouts/slideLayout2.xml"/><Relationship Id="rId5" Type="http://schemas.openxmlformats.org/officeDocument/2006/relationships/image" Target="../media/image74.png"/><Relationship Id="rId4" Type="http://schemas.openxmlformats.org/officeDocument/2006/relationships/image" Target="../media/image18.jpeg"/></Relationships>
</file>

<file path=ppt/slides/_rels/slide6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6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5.xml"/><Relationship Id="rId1" Type="http://schemas.openxmlformats.org/officeDocument/2006/relationships/slideLayout" Target="../slideLayouts/slideLayout2.xml"/><Relationship Id="rId5" Type="http://schemas.openxmlformats.org/officeDocument/2006/relationships/hyperlink" Target="https://learning.nspcc.org.uk/research-resources/2026/impact-harmful-online-content-children" TargetMode="External"/><Relationship Id="rId4" Type="http://schemas.openxmlformats.org/officeDocument/2006/relationships/image" Target="../media/image91.png"/></Relationships>
</file>

<file path=ppt/slides/_rels/slide6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6.xml"/><Relationship Id="rId1" Type="http://schemas.openxmlformats.org/officeDocument/2006/relationships/slideLayout" Target="../slideLayouts/slideLayout2.xml"/><Relationship Id="rId5" Type="http://schemas.openxmlformats.org/officeDocument/2006/relationships/image" Target="../media/image92.png"/><Relationship Id="rId4" Type="http://schemas.openxmlformats.org/officeDocument/2006/relationships/hyperlink" Target="https://learning.nspcc.org.uk/research-resources/2026/impact-harmful-online-content-children" TargetMode="External"/></Relationships>
</file>

<file path=ppt/slides/_rels/slide6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openxmlformats.org/officeDocument/2006/relationships/image" Target="../media/image93.png"/></Relationships>
</file>

<file path=ppt/slides/_rels/slide68.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68.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hyperlink" Target="https://mollyrosefoundation.org/wp-content/uploads/2026/06/Social-media-ban-announcement-guide-for-parents-1.pdf" TargetMode="External"/><Relationship Id="rId4" Type="http://schemas.openxmlformats.org/officeDocument/2006/relationships/image" Target="../media/image95.png"/></Relationships>
</file>

<file path=ppt/slides/_rels/slide69.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notesSlide" Target="../notesSlides/notesSlide69.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1.jpg"/><Relationship Id="rId4" Type="http://schemas.openxmlformats.org/officeDocument/2006/relationships/image" Target="../media/image10.png"/></Relationships>
</file>

<file path=ppt/slides/_rels/slide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0.xml"/><Relationship Id="rId1" Type="http://schemas.openxmlformats.org/officeDocument/2006/relationships/slideLayout" Target="../slideLayouts/slideLayout2.xml"/><Relationship Id="rId5" Type="http://schemas.openxmlformats.org/officeDocument/2006/relationships/image" Target="../media/image97.png"/><Relationship Id="rId4" Type="http://schemas.openxmlformats.org/officeDocument/2006/relationships/image" Target="../media/image96.png"/></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image" Target="../media/image98.png"/><Relationship Id="rId7" Type="http://schemas.openxmlformats.org/officeDocument/2006/relationships/image" Target="../media/image102.png"/><Relationship Id="rId2" Type="http://schemas.openxmlformats.org/officeDocument/2006/relationships/notesSlide" Target="../notesSlides/notesSlide72.xml"/><Relationship Id="rId1" Type="http://schemas.openxmlformats.org/officeDocument/2006/relationships/slideLayout" Target="../slideLayouts/slideLayout2.xml"/><Relationship Id="rId6" Type="http://schemas.openxmlformats.org/officeDocument/2006/relationships/image" Target="../media/image101.png"/><Relationship Id="rId11" Type="http://schemas.openxmlformats.org/officeDocument/2006/relationships/image" Target="../media/image106.png"/><Relationship Id="rId5" Type="http://schemas.openxmlformats.org/officeDocument/2006/relationships/image" Target="../media/image100.png"/><Relationship Id="rId10" Type="http://schemas.openxmlformats.org/officeDocument/2006/relationships/image" Target="../media/image105.png"/><Relationship Id="rId4" Type="http://schemas.openxmlformats.org/officeDocument/2006/relationships/image" Target="../media/image99.png"/><Relationship Id="rId9" Type="http://schemas.openxmlformats.org/officeDocument/2006/relationships/image" Target="../media/image104.png"/></Relationships>
</file>

<file path=ppt/slides/_rels/slide73.xml.rels><?xml version="1.0" encoding="UTF-8" standalone="yes"?>
<Relationships xmlns="http://schemas.openxmlformats.org/package/2006/relationships"><Relationship Id="rId3" Type="http://schemas.openxmlformats.org/officeDocument/2006/relationships/hyperlink" Target="https://parentsafe.lgfl.net/" TargetMode="External"/><Relationship Id="rId2" Type="http://schemas.openxmlformats.org/officeDocument/2006/relationships/notesSlide" Target="../notesSlides/notesSlide73.xml"/><Relationship Id="rId1" Type="http://schemas.openxmlformats.org/officeDocument/2006/relationships/slideLayout" Target="../slideLayouts/slideLayout2.xml"/><Relationship Id="rId5" Type="http://schemas.openxmlformats.org/officeDocument/2006/relationships/image" Target="../media/image108.png"/><Relationship Id="rId4" Type="http://schemas.openxmlformats.org/officeDocument/2006/relationships/image" Target="../media/image107.png"/></Relationships>
</file>

<file path=ppt/slides/_rels/slide74.xml.rels><?xml version="1.0" encoding="UTF-8" standalone="yes"?>
<Relationships xmlns="http://schemas.openxmlformats.org/package/2006/relationships"><Relationship Id="rId3" Type="http://schemas.openxmlformats.org/officeDocument/2006/relationships/hyperlink" Target="https://www.childnet.com/wp-content/uploads/2025/03/Childnet-Cheat-Sheet-GenAI.pdf" TargetMode="External"/><Relationship Id="rId2" Type="http://schemas.openxmlformats.org/officeDocument/2006/relationships/notesSlide" Target="../notesSlides/notesSlide74.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23.png"/><Relationship Id="rId4" Type="http://schemas.openxmlformats.org/officeDocument/2006/relationships/image" Target="../media/image109.png"/></Relationships>
</file>

<file path=ppt/slides/_rels/slide7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5.xml"/><Relationship Id="rId1" Type="http://schemas.openxmlformats.org/officeDocument/2006/relationships/slideLayout" Target="../slideLayouts/slideLayout2.xml"/><Relationship Id="rId4" Type="http://schemas.openxmlformats.org/officeDocument/2006/relationships/image" Target="../media/image110.jpeg"/></Relationships>
</file>

<file path=ppt/slides/_rels/slide7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s://www.childnet.com/wp-content/uploads/2025/03/Childnet-Cheat-Sheet-GenAI.pdf" TargetMode="External"/><Relationship Id="rId7" Type="http://schemas.openxmlformats.org/officeDocument/2006/relationships/image" Target="../media/image112.png"/><Relationship Id="rId2" Type="http://schemas.openxmlformats.org/officeDocument/2006/relationships/notesSlide" Target="../notesSlides/notesSlide76.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111.png"/><Relationship Id="rId4" Type="http://schemas.openxmlformats.org/officeDocument/2006/relationships/image" Target="../media/image18.jpeg"/></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77.xml"/><Relationship Id="rId2" Type="http://schemas.openxmlformats.org/officeDocument/2006/relationships/slideLayout" Target="../slideLayouts/slideLayout2.xml"/><Relationship Id="rId1" Type="http://schemas.openxmlformats.org/officeDocument/2006/relationships/video" Target="https://www.youtube.com/embed/XEsHwss2x8E?list=PLaIzX4UgxCRl8e_36R79fqLp_qt1imm4D" TargetMode="External"/><Relationship Id="rId6" Type="http://schemas.openxmlformats.org/officeDocument/2006/relationships/image" Target="../media/image113.jpeg"/><Relationship Id="rId5" Type="http://schemas.openxmlformats.org/officeDocument/2006/relationships/hyperlink" Target="https://www.youtube.com/watch?v=XEsHwss2x8E&amp;list=PLaIzX4UgxCRl8e_36R79fqLp_qt1imm4D&amp;index=3&amp;t=203s" TargetMode="External"/><Relationship Id="rId4" Type="http://schemas.openxmlformats.org/officeDocument/2006/relationships/image" Target="../media/image18.jpeg"/></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78.xml"/><Relationship Id="rId2" Type="http://schemas.openxmlformats.org/officeDocument/2006/relationships/slideLayout" Target="../slideLayouts/slideLayout2.xml"/><Relationship Id="rId1" Type="http://schemas.openxmlformats.org/officeDocument/2006/relationships/video" Target="https://www.youtube.com/embed/OuH-D-au1Ho?feature=oembed" TargetMode="External"/><Relationship Id="rId6" Type="http://schemas.openxmlformats.org/officeDocument/2006/relationships/image" Target="../media/image23.png"/><Relationship Id="rId5" Type="http://schemas.openxmlformats.org/officeDocument/2006/relationships/hyperlink" Target="https://www.weprotect.org/" TargetMode="External"/><Relationship Id="rId4" Type="http://schemas.openxmlformats.org/officeDocument/2006/relationships/image" Target="../media/image114.jpeg"/></Relationships>
</file>

<file path=ppt/slides/_rels/slide7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9.xml"/><Relationship Id="rId1" Type="http://schemas.openxmlformats.org/officeDocument/2006/relationships/slideLayout" Target="../slideLayouts/slideLayout2.xml"/><Relationship Id="rId5" Type="http://schemas.openxmlformats.org/officeDocument/2006/relationships/hyperlink" Target="https://genai.lgfl.net/" TargetMode="External"/><Relationship Id="rId4" Type="http://schemas.openxmlformats.org/officeDocument/2006/relationships/image" Target="../media/image115.png"/></Relationships>
</file>

<file path=ppt/slides/_rels/slide8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8" Type="http://schemas.openxmlformats.org/officeDocument/2006/relationships/image" Target="../media/image118.png"/><Relationship Id="rId3" Type="http://schemas.openxmlformats.org/officeDocument/2006/relationships/image" Target="../media/image6.png"/><Relationship Id="rId7" Type="http://schemas.openxmlformats.org/officeDocument/2006/relationships/hyperlink" Target="https://safepolicies.lgfl.net/" TargetMode="External"/><Relationship Id="rId2" Type="http://schemas.openxmlformats.org/officeDocument/2006/relationships/notesSlide" Target="../notesSlides/notesSlide81.xml"/><Relationship Id="rId1" Type="http://schemas.openxmlformats.org/officeDocument/2006/relationships/slideLayout" Target="../slideLayouts/slideLayout2.xml"/><Relationship Id="rId6" Type="http://schemas.openxmlformats.org/officeDocument/2006/relationships/image" Target="../media/image117.png"/><Relationship Id="rId5" Type="http://schemas.openxmlformats.org/officeDocument/2006/relationships/hyperlink" Target="https://www.internetmatters.org/wp-content/uploads/2026/01/AI_conversation_guide_for_families_Internet_Matters_2026.pdf" TargetMode="External"/><Relationship Id="rId10" Type="http://schemas.openxmlformats.org/officeDocument/2006/relationships/hyperlink" Target="https://www.safeaiforchildren.org/how-to-talk-to-children-about-frightening-ai-headlines/" TargetMode="External"/><Relationship Id="rId4" Type="http://schemas.openxmlformats.org/officeDocument/2006/relationships/image" Target="../media/image116.png"/><Relationship Id="rId9" Type="http://schemas.openxmlformats.org/officeDocument/2006/relationships/image" Target="../media/image119.png"/></Relationships>
</file>

<file path=ppt/slides/_rels/slide82.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82.xml"/><Relationship Id="rId1" Type="http://schemas.openxmlformats.org/officeDocument/2006/relationships/slideLayout" Target="../slideLayouts/slideLayout2.xml"/><Relationship Id="rId4" Type="http://schemas.openxmlformats.org/officeDocument/2006/relationships/image" Target="../media/image121.png"/></Relationships>
</file>

<file path=ppt/slides/_rels/slide83.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83.xml"/><Relationship Id="rId1" Type="http://schemas.openxmlformats.org/officeDocument/2006/relationships/slideLayout" Target="../slideLayouts/slideLayout2.xml"/><Relationship Id="rId6" Type="http://schemas.openxmlformats.org/officeDocument/2006/relationships/hyperlink" Target="https://www.ceopeducation.co.uk/globalassets/professional/nca-fmse-social-campaign-guidance-doc---english.pdf" TargetMode="External"/><Relationship Id="rId5" Type="http://schemas.openxmlformats.org/officeDocument/2006/relationships/image" Target="../media/image124.png"/><Relationship Id="rId4" Type="http://schemas.openxmlformats.org/officeDocument/2006/relationships/image" Target="../media/image123.png"/></Relationships>
</file>

<file path=ppt/slides/_rels/slide8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4.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85.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85.xml"/><Relationship Id="rId1" Type="http://schemas.openxmlformats.org/officeDocument/2006/relationships/slideLayout" Target="../slideLayouts/slideLayout5.xml"/><Relationship Id="rId5" Type="http://schemas.openxmlformats.org/officeDocument/2006/relationships/hyperlink" Target="https://www.gambleaware.org/media/hbcp3qgd/exploring-the-lived-experience-and-views-of-gambling-among-children-and-young-people_final_0.pdf" TargetMode="External"/><Relationship Id="rId4" Type="http://schemas.openxmlformats.org/officeDocument/2006/relationships/image" Target="../media/image126.png"/></Relationships>
</file>

<file path=ppt/slides/_rels/slide8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6.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87.xml"/><Relationship Id="rId2" Type="http://schemas.openxmlformats.org/officeDocument/2006/relationships/slideLayout" Target="../slideLayouts/slideLayout2.xml"/><Relationship Id="rId1" Type="http://schemas.openxmlformats.org/officeDocument/2006/relationships/video" Target="https://www.youtube.com/embed/G3M3FisOqrA?feature=oembed" TargetMode="External"/><Relationship Id="rId4" Type="http://schemas.openxmlformats.org/officeDocument/2006/relationships/image" Target="../media/image127.jpeg"/></Relationships>
</file>

<file path=ppt/slides/_rels/slide8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8.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s://www.ceopeducation.co.uk/parents/articles/Nude-selfies-a-parents-guide/" TargetMode="External"/><Relationship Id="rId7" Type="http://schemas.openxmlformats.org/officeDocument/2006/relationships/image" Target="../media/image131.png"/><Relationship Id="rId2" Type="http://schemas.openxmlformats.org/officeDocument/2006/relationships/notesSlide" Target="../notesSlides/notesSlide90.xml"/><Relationship Id="rId1" Type="http://schemas.openxmlformats.org/officeDocument/2006/relationships/slideLayout" Target="../slideLayouts/slideLayout2.xml"/><Relationship Id="rId6" Type="http://schemas.openxmlformats.org/officeDocument/2006/relationships/image" Target="../media/image130.png"/><Relationship Id="rId5" Type="http://schemas.openxmlformats.org/officeDocument/2006/relationships/image" Target="../media/image129.png"/><Relationship Id="rId4" Type="http://schemas.openxmlformats.org/officeDocument/2006/relationships/image" Target="../media/image128.png"/></Relationships>
</file>

<file path=ppt/slides/_rels/slide91.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hyperlink" Target="https://www.childrenscommissioner.gov.uk/resource/pornography-and-harmful-sexual-behaviour/" TargetMode="External"/><Relationship Id="rId7" Type="http://schemas.openxmlformats.org/officeDocument/2006/relationships/diagramQuickStyle" Target="../diagrams/quickStyle2.xml"/><Relationship Id="rId12" Type="http://schemas.openxmlformats.org/officeDocument/2006/relationships/image" Target="../media/image18.jpeg"/><Relationship Id="rId2" Type="http://schemas.openxmlformats.org/officeDocument/2006/relationships/notesSlide" Target="../notesSlides/notesSlide91.xml"/><Relationship Id="rId1" Type="http://schemas.openxmlformats.org/officeDocument/2006/relationships/slideLayout" Target="../slideLayouts/slideLayout2.xml"/><Relationship Id="rId6" Type="http://schemas.openxmlformats.org/officeDocument/2006/relationships/diagramLayout" Target="../diagrams/layout2.xml"/><Relationship Id="rId11" Type="http://schemas.openxmlformats.org/officeDocument/2006/relationships/image" Target="../media/image23.png"/><Relationship Id="rId5" Type="http://schemas.openxmlformats.org/officeDocument/2006/relationships/diagramData" Target="../diagrams/data2.xml"/><Relationship Id="rId10" Type="http://schemas.openxmlformats.org/officeDocument/2006/relationships/image" Target="../media/image1.png"/><Relationship Id="rId4" Type="http://schemas.openxmlformats.org/officeDocument/2006/relationships/image" Target="../media/image132.png"/><Relationship Id="rId9" Type="http://schemas.microsoft.com/office/2007/relationships/diagramDrawing" Target="../diagrams/drawing2.xml"/></Relationships>
</file>

<file path=ppt/slides/_rels/slide9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https://parentsafe.lgfl.net/accessing-pornography" TargetMode="External"/><Relationship Id="rId7" Type="http://schemas.openxmlformats.org/officeDocument/2006/relationships/image" Target="../media/image135.png"/><Relationship Id="rId2" Type="http://schemas.openxmlformats.org/officeDocument/2006/relationships/notesSlide" Target="../notesSlides/notesSlide92.xml"/><Relationship Id="rId1" Type="http://schemas.openxmlformats.org/officeDocument/2006/relationships/slideLayout" Target="../slideLayouts/slideLayout2.xml"/><Relationship Id="rId6" Type="http://schemas.openxmlformats.org/officeDocument/2006/relationships/image" Target="../media/image134.png"/><Relationship Id="rId5" Type="http://schemas.openxmlformats.org/officeDocument/2006/relationships/image" Target="../media/image133.png"/><Relationship Id="rId4" Type="http://schemas.openxmlformats.org/officeDocument/2006/relationships/image" Target="../media/image1.png"/></Relationships>
</file>

<file path=ppt/slides/_rels/slide9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136.png"/><Relationship Id="rId7" Type="http://schemas.openxmlformats.org/officeDocument/2006/relationships/image" Target="../media/image139.png"/><Relationship Id="rId2" Type="http://schemas.openxmlformats.org/officeDocument/2006/relationships/notesSlide" Target="../notesSlides/notesSlide94.xml"/><Relationship Id="rId1" Type="http://schemas.openxmlformats.org/officeDocument/2006/relationships/slideLayout" Target="../slideLayouts/slideLayout2.xml"/><Relationship Id="rId6" Type="http://schemas.openxmlformats.org/officeDocument/2006/relationships/hyperlink" Target="https://www.lgfl.net/online-safety/resource-centre?s=5" TargetMode="External"/><Relationship Id="rId5" Type="http://schemas.openxmlformats.org/officeDocument/2006/relationships/image" Target="../media/image138.png"/><Relationship Id="rId4" Type="http://schemas.openxmlformats.org/officeDocument/2006/relationships/image" Target="../media/image137.png"/></Relationships>
</file>

<file path=ppt/slides/_rels/slide9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notesSlide" Target="../notesSlides/notesSlide95.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1.jpg"/><Relationship Id="rId4" Type="http://schemas.openxmlformats.org/officeDocument/2006/relationships/image" Target="../media/image10.png"/></Relationships>
</file>

<file path=ppt/slides/_rels/slide96.xml.rels><?xml version="1.0" encoding="UTF-8" standalone="yes"?>
<Relationships xmlns="http://schemas.openxmlformats.org/package/2006/relationships"><Relationship Id="rId3" Type="http://schemas.openxmlformats.org/officeDocument/2006/relationships/hyperlink" Target="https://www.lgfl.net/online-safety/resource-centre?s=5" TargetMode="External"/><Relationship Id="rId2" Type="http://schemas.openxmlformats.org/officeDocument/2006/relationships/notesSlide" Target="../notesSlides/notesSlide96.xml"/><Relationship Id="rId1" Type="http://schemas.openxmlformats.org/officeDocument/2006/relationships/slideLayout" Target="../slideLayouts/slideLayout2.xml"/><Relationship Id="rId4" Type="http://schemas.openxmlformats.org/officeDocument/2006/relationships/image" Target="../media/image140.png"/></Relationships>
</file>

<file path=ppt/slides/_rels/slide97.xml.rels><?xml version="1.0" encoding="UTF-8" standalone="yes"?>
<Relationships xmlns="http://schemas.openxmlformats.org/package/2006/relationships"><Relationship Id="rId3" Type="http://schemas.openxmlformats.org/officeDocument/2006/relationships/hyperlink" Target="https://www.internetmatters.org/parental-controls/social-media/" TargetMode="External"/><Relationship Id="rId2" Type="http://schemas.openxmlformats.org/officeDocument/2006/relationships/notesSlide" Target="../notesSlides/notesSlide97.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42.png"/><Relationship Id="rId4" Type="http://schemas.openxmlformats.org/officeDocument/2006/relationships/image" Target="../media/image141.png"/></Relationships>
</file>

<file path=ppt/slides/_rels/slide98.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0.xml.rels><?xml version="1.0" encoding="UTF-8" standalone="yes"?>
<Relationships xmlns="http://schemas.openxmlformats.org/package/2006/relationships"><Relationship Id="rId3" Type="http://schemas.openxmlformats.org/officeDocument/2006/relationships/image" Target="../media/image136.png"/><Relationship Id="rId7" Type="http://schemas.openxmlformats.org/officeDocument/2006/relationships/image" Target="../media/image139.png"/><Relationship Id="rId2" Type="http://schemas.openxmlformats.org/officeDocument/2006/relationships/notesSlide" Target="../notesSlides/notesSlide100.xml"/><Relationship Id="rId1" Type="http://schemas.openxmlformats.org/officeDocument/2006/relationships/slideLayout" Target="../slideLayouts/slideLayout2.xml"/><Relationship Id="rId6" Type="http://schemas.openxmlformats.org/officeDocument/2006/relationships/hyperlink" Target="https://www.lgfl.net/online-safety/resource-centre?s=5" TargetMode="External"/><Relationship Id="rId5" Type="http://schemas.openxmlformats.org/officeDocument/2006/relationships/image" Target="../media/image138.png"/><Relationship Id="rId4" Type="http://schemas.openxmlformats.org/officeDocument/2006/relationships/image" Target="../media/image137.png"/></Relationships>
</file>

<file path=ppt/slides/_rels/slide10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notesSlide" Target="../notesSlides/notesSlide101.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1.jpg"/><Relationship Id="rId4" Type="http://schemas.openxmlformats.org/officeDocument/2006/relationships/image" Target="../media/image10.png"/></Relationships>
</file>

<file path=ppt/slides/_rels/slide10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2.xml"/><Relationship Id="rId1" Type="http://schemas.openxmlformats.org/officeDocument/2006/relationships/slideLayout" Target="../slideLayouts/slideLayout2.xml"/><Relationship Id="rId4" Type="http://schemas.openxmlformats.org/officeDocument/2006/relationships/image" Target="../media/image144.png"/></Relationships>
</file>

<file path=ppt/slides/_rels/slide103.xml.rels><?xml version="1.0" encoding="UTF-8" standalone="yes"?>
<Relationships xmlns="http://schemas.openxmlformats.org/package/2006/relationships"><Relationship Id="rId3" Type="http://schemas.openxmlformats.org/officeDocument/2006/relationships/hyperlink" Target="https://goingtoofar.lgfl.org.uk/believeit.html" TargetMode="External"/><Relationship Id="rId2" Type="http://schemas.openxmlformats.org/officeDocument/2006/relationships/notesSlide" Target="../notesSlides/notesSlide103.xml"/><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45.png"/></Relationships>
</file>

<file path=ppt/slides/_rels/slide104.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106.xml"/><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notesSlide" Target="../notesSlides/notesSlide108.xml"/><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109.xml.rels><?xml version="1.0" encoding="UTF-8" standalone="yes"?>
<Relationships xmlns="http://schemas.openxmlformats.org/package/2006/relationships"><Relationship Id="rId3" Type="http://schemas.openxmlformats.org/officeDocument/2006/relationships/image" Target="../media/image148.emf"/><Relationship Id="rId2" Type="http://schemas.openxmlformats.org/officeDocument/2006/relationships/notesSlide" Target="../notesSlides/notesSlide109.xml"/><Relationship Id="rId1" Type="http://schemas.openxmlformats.org/officeDocument/2006/relationships/slideLayout" Target="../slideLayouts/slideLayout3.xml"/><Relationship Id="rId4" Type="http://schemas.openxmlformats.org/officeDocument/2006/relationships/image" Target="../media/image146.png"/></Relationships>
</file>

<file path=ppt/slides/_rels/slide110.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9.emf"/><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110.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6.png"/><Relationship Id="rId4" Type="http://schemas.openxmlformats.org/officeDocument/2006/relationships/image" Target="../media/image151.jpg"/></Relationships>
</file>

<file path=ppt/slides/_rels/slide112.xml.rels><?xml version="1.0" encoding="UTF-8" standalone="yes"?>
<Relationships xmlns="http://schemas.openxmlformats.org/package/2006/relationships"><Relationship Id="rId3" Type="http://schemas.openxmlformats.org/officeDocument/2006/relationships/hyperlink" Target="https://goingtoofar.lgfl.org.uk/default.html" TargetMode="External"/><Relationship Id="rId7" Type="http://schemas.openxmlformats.org/officeDocument/2006/relationships/image" Target="../media/image23.png"/><Relationship Id="rId2" Type="http://schemas.openxmlformats.org/officeDocument/2006/relationships/notesSlide" Target="../notesSlides/notesSlide111.xml"/><Relationship Id="rId1" Type="http://schemas.openxmlformats.org/officeDocument/2006/relationships/slideLayout" Target="../slideLayouts/slideLayout2.xml"/><Relationship Id="rId6" Type="http://schemas.openxmlformats.org/officeDocument/2006/relationships/hyperlink" Target="https://learning.nspcc.org.uk/research-resources/2026/impact-harmful-online-content-children" TargetMode="External"/><Relationship Id="rId5" Type="http://schemas.openxmlformats.org/officeDocument/2006/relationships/image" Target="../media/image152.png"/><Relationship Id="rId4" Type="http://schemas.openxmlformats.org/officeDocument/2006/relationships/image" Target="../media/image6.png"/></Relationships>
</file>

<file path=ppt/slides/_rels/slide113.xml.rels><?xml version="1.0" encoding="UTF-8" standalone="yes"?>
<Relationships xmlns="http://schemas.openxmlformats.org/package/2006/relationships"><Relationship Id="rId3" Type="http://schemas.openxmlformats.org/officeDocument/2006/relationships/hyperlink" Target="https://goingtoofar.lgfl.org.uk/takingastand.html" TargetMode="External"/><Relationship Id="rId2" Type="http://schemas.openxmlformats.org/officeDocument/2006/relationships/notesSlide" Target="../notesSlides/notesSlide112.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hyperlink" Target="https://goingtoofar.lgfl.org.uk/default.html" TargetMode="External"/><Relationship Id="rId4" Type="http://schemas.openxmlformats.org/officeDocument/2006/relationships/image" Target="../media/image153.png"/></Relationships>
</file>

<file path=ppt/slides/_rels/slide114.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notesSlide" Target="../notesSlides/notesSlide113.xml"/><Relationship Id="rId1" Type="http://schemas.openxmlformats.org/officeDocument/2006/relationships/slideLayout" Target="../slideLayouts/slideLayout4.xml"/><Relationship Id="rId6" Type="http://schemas.openxmlformats.org/officeDocument/2006/relationships/image" Target="../media/image18.jpeg"/><Relationship Id="rId5" Type="http://schemas.openxmlformats.org/officeDocument/2006/relationships/image" Target="../media/image11.jpg"/><Relationship Id="rId4" Type="http://schemas.openxmlformats.org/officeDocument/2006/relationships/image" Target="../media/image155.png"/></Relationships>
</file>

<file path=ppt/slides/_rels/slide1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4.xml"/><Relationship Id="rId1" Type="http://schemas.openxmlformats.org/officeDocument/2006/relationships/slideLayout" Target="../slideLayouts/slideLayout4.xml"/></Relationships>
</file>

<file path=ppt/slides/_rels/slide116.xml.rels><?xml version="1.0" encoding="UTF-8" standalone="yes"?>
<Relationships xmlns="http://schemas.openxmlformats.org/package/2006/relationships"><Relationship Id="rId3" Type="http://schemas.openxmlformats.org/officeDocument/2006/relationships/image" Target="../media/image155.png"/><Relationship Id="rId7" Type="http://schemas.openxmlformats.org/officeDocument/2006/relationships/image" Target="../media/image18.jpeg"/><Relationship Id="rId2" Type="http://schemas.openxmlformats.org/officeDocument/2006/relationships/notesSlide" Target="../notesSlides/notesSlide115.xml"/><Relationship Id="rId1" Type="http://schemas.openxmlformats.org/officeDocument/2006/relationships/slideLayout" Target="../slideLayouts/slideLayout4.xml"/><Relationship Id="rId6" Type="http://schemas.openxmlformats.org/officeDocument/2006/relationships/image" Target="../media/image11.jpg"/><Relationship Id="rId5" Type="http://schemas.microsoft.com/office/2007/relationships/hdphoto" Target="../media/hdphoto2.wdp"/><Relationship Id="rId4" Type="http://schemas.openxmlformats.org/officeDocument/2006/relationships/image" Target="../media/image156.png"/></Relationships>
</file>

<file path=ppt/slides/_rels/slide1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6.xml"/><Relationship Id="rId1" Type="http://schemas.openxmlformats.org/officeDocument/2006/relationships/slideLayout" Target="../slideLayouts/slideLayout4.xml"/></Relationships>
</file>

<file path=ppt/slides/_rels/slide118.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notesSlide" Target="../notesSlides/notesSlide117.xml"/><Relationship Id="rId1" Type="http://schemas.openxmlformats.org/officeDocument/2006/relationships/slideLayout" Target="../slideLayouts/slideLayout4.xml"/><Relationship Id="rId6" Type="http://schemas.openxmlformats.org/officeDocument/2006/relationships/image" Target="../media/image18.jpeg"/><Relationship Id="rId5" Type="http://schemas.openxmlformats.org/officeDocument/2006/relationships/image" Target="../media/image11.jpg"/><Relationship Id="rId4" Type="http://schemas.openxmlformats.org/officeDocument/2006/relationships/image" Target="../media/image155.png"/></Relationships>
</file>

<file path=ppt/slides/_rels/slide11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8.xml"/><Relationship Id="rId1" Type="http://schemas.openxmlformats.org/officeDocument/2006/relationships/slideLayout" Target="../slideLayouts/slideLayout4.xml"/></Relationships>
</file>

<file path=ppt/slides/_rels/slide120.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notesSlide" Target="../notesSlides/notesSlide119.xml"/><Relationship Id="rId1" Type="http://schemas.openxmlformats.org/officeDocument/2006/relationships/slideLayout" Target="../slideLayouts/slideLayout4.xml"/><Relationship Id="rId6" Type="http://schemas.openxmlformats.org/officeDocument/2006/relationships/image" Target="../media/image18.jpeg"/><Relationship Id="rId5" Type="http://schemas.openxmlformats.org/officeDocument/2006/relationships/image" Target="../media/image11.jpg"/><Relationship Id="rId4" Type="http://schemas.openxmlformats.org/officeDocument/2006/relationships/image" Target="../media/image155.png"/></Relationships>
</file>

<file path=ppt/slides/_rels/slide12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0.xml"/><Relationship Id="rId1" Type="http://schemas.openxmlformats.org/officeDocument/2006/relationships/slideLayout" Target="../slideLayouts/slideLayout4.xml"/></Relationships>
</file>

<file path=ppt/slides/_rels/slide1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1.xml"/><Relationship Id="rId1" Type="http://schemas.openxmlformats.org/officeDocument/2006/relationships/slideLayout" Target="../slideLayouts/slideLayout2.xml"/><Relationship Id="rId5" Type="http://schemas.openxmlformats.org/officeDocument/2006/relationships/hyperlink" Target="https://www.internetmatters.org/issues/fake-news-and-misinformation-advice-hub/find-the-fake/" TargetMode="External"/><Relationship Id="rId4" Type="http://schemas.openxmlformats.org/officeDocument/2006/relationships/image" Target="../media/image157.png"/></Relationships>
</file>

<file path=ppt/slides/_rels/slide12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notesSlide" Target="../notesSlides/notesSlide12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1.jpg"/><Relationship Id="rId4" Type="http://schemas.openxmlformats.org/officeDocument/2006/relationships/image" Target="../media/image10.png"/></Relationships>
</file>

<file path=ppt/slides/_rels/slide124.xml.rels><?xml version="1.0" encoding="UTF-8" standalone="yes"?>
<Relationships xmlns="http://schemas.openxmlformats.org/package/2006/relationships"><Relationship Id="rId3" Type="http://schemas.openxmlformats.org/officeDocument/2006/relationships/hyperlink" Target="https://parentsafe.lgfl.net/digital-family-agreement" TargetMode="External"/><Relationship Id="rId2" Type="http://schemas.openxmlformats.org/officeDocument/2006/relationships/notesSlide" Target="../notesSlides/notesSlide123.xml"/><Relationship Id="rId1" Type="http://schemas.openxmlformats.org/officeDocument/2006/relationships/slideLayout" Target="../slideLayouts/slideLayout2.xml"/><Relationship Id="rId4" Type="http://schemas.openxmlformats.org/officeDocument/2006/relationships/image" Target="../media/image158.gif"/></Relationships>
</file>

<file path=ppt/slides/_rels/slide125.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hyperlink" Target="https://www.lgfl.net/online-safety/resource-centre?s=16" TargetMode="External"/><Relationship Id="rId7" Type="http://schemas.openxmlformats.org/officeDocument/2006/relationships/image" Target="../media/image32.png"/><Relationship Id="rId2" Type="http://schemas.openxmlformats.org/officeDocument/2006/relationships/notesSlide" Target="../notesSlides/notesSlide124.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6.png"/><Relationship Id="rId10" Type="http://schemas.openxmlformats.org/officeDocument/2006/relationships/image" Target="../media/image48.png"/><Relationship Id="rId4" Type="http://schemas.openxmlformats.org/officeDocument/2006/relationships/image" Target="../media/image29.png"/><Relationship Id="rId9" Type="http://schemas.openxmlformats.org/officeDocument/2006/relationships/image" Target="../media/image34.png"/></Relationships>
</file>

<file path=ppt/slides/_rels/slide126.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12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7.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126.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128.xml.rels><?xml version="1.0" encoding="UTF-8" standalone="yes"?>
<Relationships xmlns="http://schemas.openxmlformats.org/package/2006/relationships"><Relationship Id="rId3" Type="http://schemas.openxmlformats.org/officeDocument/2006/relationships/hyperlink" Target="https://parentsafe.lgfl.net/digital-family-agreement" TargetMode="External"/><Relationship Id="rId2" Type="http://schemas.openxmlformats.org/officeDocument/2006/relationships/notesSlide" Target="../notesSlides/notesSlide127.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49.png"/><Relationship Id="rId4" Type="http://schemas.openxmlformats.org/officeDocument/2006/relationships/image" Target="../media/image48.png"/></Relationships>
</file>

<file path=ppt/slides/_rels/slide12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28.xml"/><Relationship Id="rId1" Type="http://schemas.openxmlformats.org/officeDocument/2006/relationships/slideLayout" Target="../slideLayouts/slideLayout5.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F72CFA-9B04-0AC0-7352-00659209CBE9}"/>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2AD97978-EFF9-44CA-54AC-6865E353B9BB}"/>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91662FD9-A841-8705-F496-DC8CF640BD56}"/>
              </a:ext>
            </a:extLst>
          </p:cNvPr>
          <p:cNvSpPr/>
          <p:nvPr/>
        </p:nvSpPr>
        <p:spPr>
          <a:xfrm>
            <a:off x="-2" y="-13159"/>
            <a:ext cx="12172581" cy="1298392"/>
          </a:xfrm>
          <a:prstGeom prst="rect">
            <a:avLst/>
          </a:prstGeom>
        </p:spPr>
        <p:style>
          <a:lnRef idx="2">
            <a:schemeClr val="dk1">
              <a:shade val="15000"/>
            </a:schemeClr>
          </a:lnRef>
          <a:fillRef idx="1">
            <a:schemeClr val="dk1"/>
          </a:fillRef>
          <a:effectRef idx="0">
            <a:schemeClr val="dk1"/>
          </a:effectRef>
          <a:fontRef idx="minor">
            <a:schemeClr val="lt1"/>
          </a:fontRef>
        </p:style>
        <p:txBody>
          <a:bodyPr vert="horz" lIns="91440" tIns="45720" rIns="91440" bIns="45720" rtlCol="0" anchor="b">
            <a:normAutofit/>
          </a:bodyPr>
          <a:lstStyle/>
          <a:p>
            <a:pPr algn="ctr">
              <a:lnSpc>
                <a:spcPct val="90000"/>
              </a:lnSpc>
              <a:spcBef>
                <a:spcPct val="0"/>
              </a:spcBef>
              <a:spcAft>
                <a:spcPts val="600"/>
              </a:spcAft>
            </a:pPr>
            <a:r>
              <a:rPr lang="en-US" sz="6600" b="1" dirty="0">
                <a:solidFill>
                  <a:schemeClr val="bg1"/>
                </a:solidFill>
                <a:ea typeface="+mj-ea"/>
                <a:cs typeface="+mj-cs"/>
              </a:rPr>
              <a:t>         </a:t>
            </a:r>
            <a:endParaRPr lang="en-US" sz="4400" dirty="0">
              <a:solidFill>
                <a:schemeClr val="bg1"/>
              </a:solidFill>
              <a:ea typeface="+mj-ea"/>
              <a:cs typeface="+mj-cs"/>
            </a:endParaRPr>
          </a:p>
        </p:txBody>
      </p:sp>
      <p:pic>
        <p:nvPicPr>
          <p:cNvPr id="14" name="Picture 4" descr="Free dialog tip advice illustration">
            <a:extLst>
              <a:ext uri="{FF2B5EF4-FFF2-40B4-BE49-F238E27FC236}">
                <a16:creationId xmlns:a16="http://schemas.microsoft.com/office/drawing/2014/main" id="{C5FC030F-8A64-FAB0-9C3F-4F8256AAC6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654689">
            <a:off x="10418806" y="2272838"/>
            <a:ext cx="1415381" cy="100624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descr="A person and child looking at a computer&#10;&#10;Description automatically generated">
            <a:extLst>
              <a:ext uri="{FF2B5EF4-FFF2-40B4-BE49-F238E27FC236}">
                <a16:creationId xmlns:a16="http://schemas.microsoft.com/office/drawing/2014/main" id="{C2454045-3DD9-9ABF-7988-3594359E1C79}"/>
              </a:ext>
            </a:extLst>
          </p:cNvPr>
          <p:cNvPicPr>
            <a:picLocks noChangeAspect="1"/>
          </p:cNvPicPr>
          <p:nvPr/>
        </p:nvPicPr>
        <p:blipFill>
          <a:blip r:embed="rId4">
            <a:extLst>
              <a:ext uri="{28A0092B-C50C-407E-A947-70E740481C1C}">
                <a14:useLocalDpi xmlns:a14="http://schemas.microsoft.com/office/drawing/2010/main" val="0"/>
              </a:ext>
            </a:extLst>
          </a:blip>
          <a:srcRect b="17990"/>
          <a:stretch/>
        </p:blipFill>
        <p:spPr>
          <a:xfrm>
            <a:off x="-215080" y="-31629"/>
            <a:ext cx="12567603" cy="6871159"/>
          </a:xfrm>
          <a:prstGeom prst="rect">
            <a:avLst/>
          </a:prstGeom>
        </p:spPr>
      </p:pic>
      <p:sp>
        <p:nvSpPr>
          <p:cNvPr id="23" name="TextBox 22">
            <a:extLst>
              <a:ext uri="{FF2B5EF4-FFF2-40B4-BE49-F238E27FC236}">
                <a16:creationId xmlns:a16="http://schemas.microsoft.com/office/drawing/2014/main" id="{572FC14E-A7CB-D8BC-3F1F-5470E7C8AB56}"/>
              </a:ext>
            </a:extLst>
          </p:cNvPr>
          <p:cNvSpPr txBox="1"/>
          <p:nvPr/>
        </p:nvSpPr>
        <p:spPr>
          <a:xfrm>
            <a:off x="1555094" y="183463"/>
            <a:ext cx="6936204" cy="707886"/>
          </a:xfrm>
          <a:prstGeom prst="rect">
            <a:avLst/>
          </a:prstGeom>
          <a:noFill/>
        </p:spPr>
        <p:txBody>
          <a:bodyPr wrap="square">
            <a:spAutoFit/>
          </a:bodyPr>
          <a:lstStyle/>
          <a:p>
            <a:r>
              <a:rPr lang="en-US" sz="4000" b="1" dirty="0">
                <a:solidFill>
                  <a:schemeClr val="bg1"/>
                </a:solidFill>
                <a:ea typeface="+mj-ea"/>
                <a:cs typeface="+mj-cs"/>
              </a:rPr>
              <a:t>PARENT ONLINE SAFETY</a:t>
            </a:r>
            <a:r>
              <a:rPr lang="en-US" sz="4000" dirty="0">
                <a:solidFill>
                  <a:schemeClr val="bg1"/>
                </a:solidFill>
                <a:ea typeface="+mj-ea"/>
                <a:cs typeface="+mj-cs"/>
              </a:rPr>
              <a:t> </a:t>
            </a:r>
            <a:endParaRPr lang="en-GB" sz="4000" dirty="0"/>
          </a:p>
        </p:txBody>
      </p:sp>
      <p:sp>
        <p:nvSpPr>
          <p:cNvPr id="25" name="TextBox 24">
            <a:extLst>
              <a:ext uri="{FF2B5EF4-FFF2-40B4-BE49-F238E27FC236}">
                <a16:creationId xmlns:a16="http://schemas.microsoft.com/office/drawing/2014/main" id="{4828331E-7408-AC00-43C7-50942891FA24}"/>
              </a:ext>
            </a:extLst>
          </p:cNvPr>
          <p:cNvSpPr txBox="1"/>
          <p:nvPr/>
        </p:nvSpPr>
        <p:spPr>
          <a:xfrm>
            <a:off x="1759631" y="1111447"/>
            <a:ext cx="6289495" cy="834074"/>
          </a:xfrm>
          <a:prstGeom prst="rect">
            <a:avLst/>
          </a:prstGeom>
          <a:noFill/>
        </p:spPr>
        <p:txBody>
          <a:bodyPr wrap="square">
            <a:spAutoFit/>
          </a:bodyPr>
          <a:lstStyle/>
          <a:p>
            <a:pPr>
              <a:lnSpc>
                <a:spcPct val="90000"/>
              </a:lnSpc>
              <a:spcBef>
                <a:spcPct val="0"/>
              </a:spcBef>
              <a:spcAft>
                <a:spcPts val="600"/>
              </a:spcAft>
            </a:pPr>
            <a:r>
              <a:rPr lang="en-US" sz="2400" b="1" dirty="0">
                <a:solidFill>
                  <a:schemeClr val="bg1"/>
                </a:solidFill>
                <a:ea typeface="+mj-ea"/>
                <a:cs typeface="+mj-cs"/>
              </a:rPr>
              <a:t>Ready to use Presentation f</a:t>
            </a:r>
            <a:r>
              <a:rPr lang="en-US" sz="2400" b="1" kern="1200" dirty="0">
                <a:solidFill>
                  <a:schemeClr val="bg1"/>
                </a:solidFill>
                <a:ea typeface="+mj-ea"/>
                <a:cs typeface="+mj-cs"/>
              </a:rPr>
              <a:t>or </a:t>
            </a:r>
          </a:p>
          <a:p>
            <a:pPr>
              <a:lnSpc>
                <a:spcPct val="90000"/>
              </a:lnSpc>
              <a:spcBef>
                <a:spcPct val="0"/>
              </a:spcBef>
              <a:spcAft>
                <a:spcPts val="600"/>
              </a:spcAft>
            </a:pPr>
            <a:r>
              <a:rPr lang="en-US" sz="2400" b="1" kern="1200" dirty="0">
                <a:solidFill>
                  <a:schemeClr val="bg1"/>
                </a:solidFill>
                <a:ea typeface="+mj-ea"/>
                <a:cs typeface="+mj-cs"/>
              </a:rPr>
              <a:t>Schools</a:t>
            </a:r>
            <a:r>
              <a:rPr lang="en-US" sz="2400" b="1" dirty="0">
                <a:solidFill>
                  <a:schemeClr val="bg1"/>
                </a:solidFill>
                <a:ea typeface="+mj-ea"/>
                <a:cs typeface="+mj-cs"/>
              </a:rPr>
              <a:t>, </a:t>
            </a:r>
            <a:r>
              <a:rPr lang="en-US" sz="2400" b="1" kern="1200" dirty="0">
                <a:solidFill>
                  <a:schemeClr val="bg1"/>
                </a:solidFill>
                <a:ea typeface="+mj-ea"/>
                <a:cs typeface="+mj-cs"/>
              </a:rPr>
              <a:t>Community Groups and </a:t>
            </a:r>
            <a:r>
              <a:rPr lang="en-US" sz="2400" b="1" dirty="0">
                <a:solidFill>
                  <a:schemeClr val="bg1"/>
                </a:solidFill>
                <a:ea typeface="+mj-ea"/>
                <a:cs typeface="+mj-cs"/>
              </a:rPr>
              <a:t>Youth </a:t>
            </a:r>
            <a:r>
              <a:rPr lang="en-US" sz="2400" b="1" kern="1200" dirty="0">
                <a:solidFill>
                  <a:schemeClr val="bg1"/>
                </a:solidFill>
                <a:ea typeface="+mj-ea"/>
                <a:cs typeface="+mj-cs"/>
              </a:rPr>
              <a:t>Centres</a:t>
            </a:r>
          </a:p>
        </p:txBody>
      </p:sp>
      <p:pic>
        <p:nvPicPr>
          <p:cNvPr id="28" name="Picture 27">
            <a:extLst>
              <a:ext uri="{FF2B5EF4-FFF2-40B4-BE49-F238E27FC236}">
                <a16:creationId xmlns:a16="http://schemas.microsoft.com/office/drawing/2014/main" id="{AF7EEE6E-B8FB-581C-73F0-F790E3178608}"/>
              </a:ext>
            </a:extLst>
          </p:cNvPr>
          <p:cNvPicPr>
            <a:picLocks noChangeAspect="1"/>
          </p:cNvPicPr>
          <p:nvPr/>
        </p:nvPicPr>
        <p:blipFill>
          <a:blip r:embed="rId5"/>
          <a:stretch>
            <a:fillRect/>
          </a:stretch>
        </p:blipFill>
        <p:spPr>
          <a:xfrm>
            <a:off x="252662" y="3677826"/>
            <a:ext cx="1039845" cy="1074050"/>
          </a:xfrm>
          <a:prstGeom prst="rect">
            <a:avLst/>
          </a:prstGeom>
        </p:spPr>
      </p:pic>
      <p:pic>
        <p:nvPicPr>
          <p:cNvPr id="30" name="Picture 29">
            <a:extLst>
              <a:ext uri="{FF2B5EF4-FFF2-40B4-BE49-F238E27FC236}">
                <a16:creationId xmlns:a16="http://schemas.microsoft.com/office/drawing/2014/main" id="{0CBFCF7F-5FAA-87F5-BF1A-03963A65B2D7}"/>
              </a:ext>
            </a:extLst>
          </p:cNvPr>
          <p:cNvPicPr>
            <a:picLocks noChangeAspect="1"/>
          </p:cNvPicPr>
          <p:nvPr/>
        </p:nvPicPr>
        <p:blipFill>
          <a:blip r:embed="rId6"/>
          <a:stretch>
            <a:fillRect/>
          </a:stretch>
        </p:blipFill>
        <p:spPr>
          <a:xfrm>
            <a:off x="7800153" y="119681"/>
            <a:ext cx="1562235" cy="967824"/>
          </a:xfrm>
          <a:prstGeom prst="rect">
            <a:avLst/>
          </a:prstGeom>
        </p:spPr>
      </p:pic>
      <p:pic>
        <p:nvPicPr>
          <p:cNvPr id="26" name="Picture 4" descr="Free dialog tip advice illustration">
            <a:extLst>
              <a:ext uri="{FF2B5EF4-FFF2-40B4-BE49-F238E27FC236}">
                <a16:creationId xmlns:a16="http://schemas.microsoft.com/office/drawing/2014/main" id="{A74F328A-B81D-485D-CD05-1281EA8F1F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8728293">
            <a:off x="4555435" y="4167203"/>
            <a:ext cx="1243144" cy="883798"/>
          </a:xfrm>
          <a:prstGeom prst="rect">
            <a:avLst/>
          </a:prstGeom>
          <a:noFill/>
          <a:extLst>
            <a:ext uri="{909E8E84-426E-40DD-AFC4-6F175D3DCCD1}">
              <a14:hiddenFill xmlns:a14="http://schemas.microsoft.com/office/drawing/2010/main">
                <a:solidFill>
                  <a:srgbClr val="FFFFFF"/>
                </a:solidFill>
              </a14:hiddenFill>
            </a:ext>
          </a:extLst>
        </p:spPr>
      </p:pic>
      <p:sp>
        <p:nvSpPr>
          <p:cNvPr id="33" name="Rectangle 32">
            <a:extLst>
              <a:ext uri="{FF2B5EF4-FFF2-40B4-BE49-F238E27FC236}">
                <a16:creationId xmlns:a16="http://schemas.microsoft.com/office/drawing/2014/main" id="{D4F1D3F0-CE15-8A40-C096-88544A4E6B06}"/>
              </a:ext>
            </a:extLst>
          </p:cNvPr>
          <p:cNvSpPr/>
          <p:nvPr/>
        </p:nvSpPr>
        <p:spPr>
          <a:xfrm>
            <a:off x="8938801" y="1036358"/>
            <a:ext cx="1493568" cy="55056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Star: 7 Points 5">
            <a:extLst>
              <a:ext uri="{FF2B5EF4-FFF2-40B4-BE49-F238E27FC236}">
                <a16:creationId xmlns:a16="http://schemas.microsoft.com/office/drawing/2014/main" id="{6CC7E250-7F09-A612-E007-7B029FC3C0AB}"/>
              </a:ext>
            </a:extLst>
          </p:cNvPr>
          <p:cNvSpPr/>
          <p:nvPr/>
        </p:nvSpPr>
        <p:spPr>
          <a:xfrm rot="20074391">
            <a:off x="8242896" y="1696562"/>
            <a:ext cx="2643441" cy="2464407"/>
          </a:xfrm>
          <a:prstGeom prst="star7">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t>NEW for 2026</a:t>
            </a:r>
          </a:p>
        </p:txBody>
      </p:sp>
      <p:pic>
        <p:nvPicPr>
          <p:cNvPr id="35" name="Picture 34">
            <a:extLst>
              <a:ext uri="{FF2B5EF4-FFF2-40B4-BE49-F238E27FC236}">
                <a16:creationId xmlns:a16="http://schemas.microsoft.com/office/drawing/2014/main" id="{FDF882B5-22D6-B662-886C-010B50F66B2E}"/>
              </a:ext>
            </a:extLst>
          </p:cNvPr>
          <p:cNvPicPr>
            <a:picLocks noChangeAspect="1"/>
          </p:cNvPicPr>
          <p:nvPr/>
        </p:nvPicPr>
        <p:blipFill>
          <a:blip r:embed="rId7"/>
          <a:stretch>
            <a:fillRect/>
          </a:stretch>
        </p:blipFill>
        <p:spPr>
          <a:xfrm>
            <a:off x="11287364" y="659502"/>
            <a:ext cx="823031" cy="3436918"/>
          </a:xfrm>
          <a:prstGeom prst="rect">
            <a:avLst/>
          </a:prstGeom>
        </p:spPr>
      </p:pic>
      <p:pic>
        <p:nvPicPr>
          <p:cNvPr id="32" name="Picture 31" descr="A red rectangular sign with white text and heart&#10;&#10;Description automatically generated">
            <a:extLst>
              <a:ext uri="{FF2B5EF4-FFF2-40B4-BE49-F238E27FC236}">
                <a16:creationId xmlns:a16="http://schemas.microsoft.com/office/drawing/2014/main" id="{EA1AAEFA-7AAC-A58F-77B3-170A1B80B9D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279482" y="5250804"/>
            <a:ext cx="1637148" cy="1171329"/>
          </a:xfrm>
          <a:prstGeom prst="rect">
            <a:avLst/>
          </a:prstGeom>
        </p:spPr>
      </p:pic>
    </p:spTree>
    <p:extLst>
      <p:ext uri="{BB962C8B-B14F-4D97-AF65-F5344CB8AC3E}">
        <p14:creationId xmlns:p14="http://schemas.microsoft.com/office/powerpoint/2010/main" val="430097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9B564C9F-D3B4-9282-4E85-DB766A5A0AC7}"/>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useBgFill="1">
        <p:nvSpPr>
          <p:cNvPr id="36" name="Rectangle 35">
            <a:extLst>
              <a:ext uri="{FF2B5EF4-FFF2-40B4-BE49-F238E27FC236}">
                <a16:creationId xmlns:a16="http://schemas.microsoft.com/office/drawing/2014/main" id="{61293230-B0F6-45B1-96D1-13D18E2429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Freeform: Shape 37">
            <a:extLst>
              <a:ext uri="{FF2B5EF4-FFF2-40B4-BE49-F238E27FC236}">
                <a16:creationId xmlns:a16="http://schemas.microsoft.com/office/drawing/2014/main" id="{2E4C77E0-AD32-4D51-A420-0A861D5A86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E8362BC3-72B3-4F37-AB37-66C8A9085112}"/>
              </a:ext>
            </a:extLst>
          </p:cNvPr>
          <p:cNvSpPr>
            <a:spLocks noGrp="1"/>
          </p:cNvSpPr>
          <p:nvPr>
            <p:ph type="title" idx="4294967295"/>
          </p:nvPr>
        </p:nvSpPr>
        <p:spPr>
          <a:xfrm>
            <a:off x="425824" y="323482"/>
            <a:ext cx="7071301" cy="1322888"/>
          </a:xfrm>
        </p:spPr>
        <p:txBody>
          <a:bodyPr>
            <a:normAutofit/>
          </a:bodyPr>
          <a:lstStyle/>
          <a:p>
            <a:r>
              <a:rPr lang="en-GB" b="1" dirty="0">
                <a:latin typeface="+mn-lt"/>
              </a:rPr>
              <a:t>This presentation brings together:</a:t>
            </a:r>
            <a:endParaRPr lang="en-GB" dirty="0"/>
          </a:p>
        </p:txBody>
      </p:sp>
      <p:sp>
        <p:nvSpPr>
          <p:cNvPr id="3" name="Content Placeholder 2">
            <a:extLst>
              <a:ext uri="{FF2B5EF4-FFF2-40B4-BE49-F238E27FC236}">
                <a16:creationId xmlns:a16="http://schemas.microsoft.com/office/drawing/2014/main" id="{8C4985EE-8D2F-464A-8756-C0CFB0703A84}"/>
              </a:ext>
            </a:extLst>
          </p:cNvPr>
          <p:cNvSpPr>
            <a:spLocks noGrp="1"/>
          </p:cNvSpPr>
          <p:nvPr>
            <p:ph idx="4294967295"/>
          </p:nvPr>
        </p:nvSpPr>
        <p:spPr>
          <a:xfrm>
            <a:off x="457200" y="1811539"/>
            <a:ext cx="7516163" cy="4648146"/>
          </a:xfrm>
        </p:spPr>
        <p:txBody>
          <a:bodyPr>
            <a:normAutofit fontScale="62500" lnSpcReduction="20000"/>
          </a:bodyPr>
          <a:lstStyle/>
          <a:p>
            <a:r>
              <a:rPr lang="en-GB" sz="2000" b="1" dirty="0"/>
              <a:t>Key Findings from:</a:t>
            </a:r>
          </a:p>
          <a:p>
            <a:pPr lvl="1">
              <a:lnSpc>
                <a:spcPct val="120000"/>
              </a:lnSpc>
            </a:pPr>
            <a:r>
              <a:rPr lang="en-GB" sz="2200" dirty="0">
                <a:hlinkClick r:id="rId3"/>
              </a:rPr>
              <a:t>Children and parents: Media Use and Attitudes report </a:t>
            </a:r>
            <a:endParaRPr lang="en-GB" sz="2200" dirty="0"/>
          </a:p>
          <a:p>
            <a:pPr lvl="1">
              <a:lnSpc>
                <a:spcPct val="120000"/>
              </a:lnSpc>
            </a:pPr>
            <a:r>
              <a:rPr lang="en-GB" sz="2200" b="0" i="0" u="sng" dirty="0">
                <a:solidFill>
                  <a:srgbClr val="000045"/>
                </a:solidFill>
                <a:effectLst/>
                <a:hlinkClick r:id="rId4" tooltip="Children and parents: media use and attitudes report 2025 – interactive data"/>
              </a:rPr>
              <a:t>Children and parents: media use and attitudes report 2026– interactive data</a:t>
            </a:r>
            <a:r>
              <a:rPr lang="en-GB" sz="2200" dirty="0">
                <a:hlinkClick r:id="rId4" tooltip="Children and parents: media use and attitudes report 2025 – interactive data"/>
              </a:rPr>
              <a:t> </a:t>
            </a:r>
            <a:endParaRPr lang="en-GB" sz="2200" dirty="0"/>
          </a:p>
          <a:p>
            <a:pPr lvl="1">
              <a:lnSpc>
                <a:spcPct val="120000"/>
              </a:lnSpc>
            </a:pPr>
            <a:r>
              <a:rPr lang="en-GB" sz="2200" dirty="0">
                <a:hlinkClick r:id="rId5"/>
              </a:rPr>
              <a:t>https://www.internetmatters.org/hub/research/me-myself-and-ai-chatbot-research/</a:t>
            </a:r>
            <a:r>
              <a:rPr lang="en-GB" sz="2200" dirty="0"/>
              <a:t> </a:t>
            </a:r>
          </a:p>
          <a:p>
            <a:pPr lvl="1">
              <a:lnSpc>
                <a:spcPct val="120000"/>
              </a:lnSpc>
            </a:pPr>
            <a:r>
              <a:rPr lang="en-GB" sz="2200" dirty="0">
                <a:hlinkClick r:id="rId6"/>
              </a:rPr>
              <a:t>https://www.iwf.org.uk/annual-data-insights-report-2025 </a:t>
            </a:r>
          </a:p>
          <a:p>
            <a:pPr lvl="1">
              <a:lnSpc>
                <a:spcPct val="120000"/>
              </a:lnSpc>
            </a:pPr>
            <a:r>
              <a:rPr lang="en-GB" sz="2200" dirty="0">
                <a:hlinkClick r:id="rId6"/>
              </a:rPr>
              <a:t>https://www.gambleaware.org/media/hbcp3qgd/exploring-the-lived-experience-and-views-of-gambling-among-children-and-young-people_final_0.pdf</a:t>
            </a:r>
            <a:r>
              <a:rPr lang="en-GB" sz="2200" dirty="0"/>
              <a:t> </a:t>
            </a:r>
          </a:p>
          <a:p>
            <a:pPr lvl="1">
              <a:lnSpc>
                <a:spcPct val="120000"/>
              </a:lnSpc>
            </a:pPr>
            <a:r>
              <a:rPr lang="en-GB" sz="2200" dirty="0">
                <a:hlinkClick r:id="rId7"/>
              </a:rPr>
              <a:t>Children’s Online User Ages 2025 Quantitative Research Study</a:t>
            </a:r>
            <a:endParaRPr lang="en-GB" sz="2200" dirty="0"/>
          </a:p>
          <a:p>
            <a:pPr lvl="1">
              <a:lnSpc>
                <a:spcPct val="120000"/>
              </a:lnSpc>
            </a:pPr>
            <a:r>
              <a:rPr lang="en-GB" sz="2200" dirty="0">
                <a:hlinkClick r:id="rId8"/>
              </a:rPr>
              <a:t>NSPCC (2026) The impact of harmful online content on children</a:t>
            </a:r>
            <a:endParaRPr lang="en-GB" sz="2200" dirty="0"/>
          </a:p>
          <a:p>
            <a:pPr lvl="1">
              <a:lnSpc>
                <a:spcPct val="120000"/>
              </a:lnSpc>
            </a:pPr>
            <a:r>
              <a:rPr lang="en-GB" sz="2200" b="0" i="0" dirty="0">
                <a:solidFill>
                  <a:srgbClr val="000000"/>
                </a:solidFill>
                <a:effectLst/>
                <a:hlinkClick r:id="rId9"/>
              </a:rPr>
              <a:t>NSPCC (2024) Young people’s experiences of online sexual extortion or ‘sextortion’</a:t>
            </a:r>
            <a:endParaRPr lang="en-GB" sz="2200" i="0" dirty="0">
              <a:effectLst/>
            </a:endParaRPr>
          </a:p>
          <a:p>
            <a:pPr lvl="1">
              <a:lnSpc>
                <a:spcPct val="120000"/>
              </a:lnSpc>
            </a:pPr>
            <a:r>
              <a:rPr lang="en-GB" sz="2200" dirty="0">
                <a:hlinkClick r:id="rId10"/>
              </a:rPr>
              <a:t>Evidence on pornography’s influence on harmful sexual behaviour among children Report 2023</a:t>
            </a:r>
            <a:endParaRPr lang="en-GB" sz="2200" dirty="0"/>
          </a:p>
          <a:p>
            <a:pPr lvl="1">
              <a:lnSpc>
                <a:spcPct val="120000"/>
              </a:lnSpc>
            </a:pPr>
            <a:r>
              <a:rPr lang="en-GB" sz="2200" i="0" dirty="0">
                <a:effectLst/>
                <a:hlinkClick r:id="rId11"/>
              </a:rPr>
              <a:t>Revealing-Reality Anti-social Media Report 2023</a:t>
            </a:r>
            <a:endParaRPr lang="en-GB" sz="2200" dirty="0"/>
          </a:p>
          <a:p>
            <a:pPr marL="457200" lvl="1" indent="0">
              <a:buNone/>
            </a:pPr>
            <a:endParaRPr lang="en-GB" sz="1700" dirty="0"/>
          </a:p>
          <a:p>
            <a:r>
              <a:rPr lang="en-GB" sz="2000" b="1" dirty="0"/>
              <a:t>Suggested Resources and Tips for Staff to help Parents/Carers: </a:t>
            </a:r>
          </a:p>
          <a:p>
            <a:pPr lvl="1"/>
            <a:r>
              <a:rPr lang="en-GB" sz="2000" dirty="0"/>
              <a:t>keep up with the latest trends, apps and games</a:t>
            </a:r>
          </a:p>
          <a:p>
            <a:pPr lvl="1"/>
            <a:r>
              <a:rPr lang="en-GB" sz="2000" dirty="0"/>
              <a:t>manage controls and settings</a:t>
            </a:r>
          </a:p>
          <a:p>
            <a:pPr lvl="1"/>
            <a:r>
              <a:rPr lang="en-GB" sz="2000" dirty="0"/>
              <a:t>talk to children about risk</a:t>
            </a:r>
          </a:p>
          <a:p>
            <a:endParaRPr lang="en-GB" sz="1700" dirty="0"/>
          </a:p>
        </p:txBody>
      </p:sp>
      <p:pic>
        <p:nvPicPr>
          <p:cNvPr id="5" name="Picture 4" descr="A picture containing text&#10;&#10;Description automatically generated">
            <a:extLst>
              <a:ext uri="{FF2B5EF4-FFF2-40B4-BE49-F238E27FC236}">
                <a16:creationId xmlns:a16="http://schemas.microsoft.com/office/drawing/2014/main" id="{4D348907-D6F8-4C88-9B93-B1F77E7A0060}"/>
              </a:ext>
            </a:extLst>
          </p:cNvPr>
          <p:cNvPicPr>
            <a:picLocks noChangeAspect="1"/>
          </p:cNvPicPr>
          <p:nvPr/>
        </p:nvPicPr>
        <p:blipFill>
          <a:blip r:embed="rId12"/>
          <a:stretch>
            <a:fillRect/>
          </a:stretch>
        </p:blipFill>
        <p:spPr>
          <a:xfrm>
            <a:off x="9789320" y="3595246"/>
            <a:ext cx="2402679" cy="1231625"/>
          </a:xfrm>
          <a:prstGeom prst="rect">
            <a:avLst/>
          </a:prstGeom>
        </p:spPr>
      </p:pic>
      <p:sp>
        <p:nvSpPr>
          <p:cNvPr id="40" name="Freeform: Shape 39">
            <a:extLst>
              <a:ext uri="{FF2B5EF4-FFF2-40B4-BE49-F238E27FC236}">
                <a16:creationId xmlns:a16="http://schemas.microsoft.com/office/drawing/2014/main" id="{7900702D-FF4F-4820-9979-F623BBCC6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9" name="Picture 8" descr="A red and black rectangular sign with white text&#10;&#10;Description automatically generated with low confidence">
            <a:extLst>
              <a:ext uri="{FF2B5EF4-FFF2-40B4-BE49-F238E27FC236}">
                <a16:creationId xmlns:a16="http://schemas.microsoft.com/office/drawing/2014/main" id="{BF569731-F160-AEC0-B70D-828F6F2AF92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212059" y="5015495"/>
            <a:ext cx="1122649" cy="790209"/>
          </a:xfrm>
          <a:prstGeom prst="rect">
            <a:avLst/>
          </a:prstGeom>
        </p:spPr>
      </p:pic>
      <p:pic>
        <p:nvPicPr>
          <p:cNvPr id="4" name="Picture 3">
            <a:extLst>
              <a:ext uri="{FF2B5EF4-FFF2-40B4-BE49-F238E27FC236}">
                <a16:creationId xmlns:a16="http://schemas.microsoft.com/office/drawing/2014/main" id="{D9E3CFB7-14BF-F8D3-941D-60A676C7E156}"/>
              </a:ext>
            </a:extLst>
          </p:cNvPr>
          <p:cNvPicPr>
            <a:picLocks noChangeAspect="1"/>
          </p:cNvPicPr>
          <p:nvPr/>
        </p:nvPicPr>
        <p:blipFill rotWithShape="1">
          <a:blip r:embed="rId14"/>
          <a:srcRect r="8597"/>
          <a:stretch/>
        </p:blipFill>
        <p:spPr>
          <a:xfrm>
            <a:off x="8058973" y="2955837"/>
            <a:ext cx="1455676" cy="1936792"/>
          </a:xfrm>
          <a:prstGeom prst="rect">
            <a:avLst/>
          </a:prstGeom>
          <a:ln>
            <a:noFill/>
          </a:ln>
          <a:effectLst>
            <a:outerShdw blurRad="292100" dist="139700" dir="2700000" algn="tl" rotWithShape="0">
              <a:srgbClr val="333333">
                <a:alpha val="65000"/>
              </a:srgbClr>
            </a:outerShdw>
          </a:effectLst>
        </p:spPr>
      </p:pic>
      <p:pic>
        <p:nvPicPr>
          <p:cNvPr id="7" name="Picture 6">
            <a:extLst>
              <a:ext uri="{FF2B5EF4-FFF2-40B4-BE49-F238E27FC236}">
                <a16:creationId xmlns:a16="http://schemas.microsoft.com/office/drawing/2014/main" id="{61A07A53-DB6F-8EC5-2605-D63A1C41C351}"/>
              </a:ext>
            </a:extLst>
          </p:cNvPr>
          <p:cNvPicPr>
            <a:picLocks noChangeAspect="1"/>
          </p:cNvPicPr>
          <p:nvPr/>
        </p:nvPicPr>
        <p:blipFill>
          <a:blip r:embed="rId15"/>
          <a:stretch>
            <a:fillRect/>
          </a:stretch>
        </p:blipFill>
        <p:spPr>
          <a:xfrm>
            <a:off x="6316571" y="665669"/>
            <a:ext cx="1562680" cy="638514"/>
          </a:xfrm>
          <a:prstGeom prst="rect">
            <a:avLst/>
          </a:prstGeom>
          <a:ln>
            <a:noFill/>
          </a:ln>
          <a:effectLst>
            <a:outerShdw blurRad="292100" dist="139700" dir="2700000" algn="tl" rotWithShape="0">
              <a:srgbClr val="333333">
                <a:alpha val="65000"/>
              </a:srgbClr>
            </a:outerShdw>
          </a:effectLst>
        </p:spPr>
      </p:pic>
      <p:pic>
        <p:nvPicPr>
          <p:cNvPr id="13" name="Picture 12">
            <a:extLst>
              <a:ext uri="{FF2B5EF4-FFF2-40B4-BE49-F238E27FC236}">
                <a16:creationId xmlns:a16="http://schemas.microsoft.com/office/drawing/2014/main" id="{BFA176A6-C5C8-4F53-A8D0-3DE43D1F3073}"/>
              </a:ext>
            </a:extLst>
          </p:cNvPr>
          <p:cNvPicPr>
            <a:picLocks noChangeAspect="1"/>
          </p:cNvPicPr>
          <p:nvPr/>
        </p:nvPicPr>
        <p:blipFill>
          <a:blip r:embed="rId16"/>
          <a:stretch>
            <a:fillRect/>
          </a:stretch>
        </p:blipFill>
        <p:spPr>
          <a:xfrm>
            <a:off x="10434244" y="1080323"/>
            <a:ext cx="1469267" cy="2111213"/>
          </a:xfrm>
          <a:prstGeom prst="rect">
            <a:avLst/>
          </a:prstGeom>
        </p:spPr>
      </p:pic>
      <p:pic>
        <p:nvPicPr>
          <p:cNvPr id="8" name="Picture 7">
            <a:extLst>
              <a:ext uri="{FF2B5EF4-FFF2-40B4-BE49-F238E27FC236}">
                <a16:creationId xmlns:a16="http://schemas.microsoft.com/office/drawing/2014/main" id="{B8D694AF-5A49-0098-2885-B3C4114F344D}"/>
              </a:ext>
            </a:extLst>
          </p:cNvPr>
          <p:cNvPicPr>
            <a:picLocks noChangeAspect="1"/>
          </p:cNvPicPr>
          <p:nvPr/>
        </p:nvPicPr>
        <p:blipFill>
          <a:blip r:embed="rId17"/>
          <a:stretch>
            <a:fillRect/>
          </a:stretch>
        </p:blipFill>
        <p:spPr>
          <a:xfrm>
            <a:off x="8344039" y="323482"/>
            <a:ext cx="1688153" cy="2357143"/>
          </a:xfrm>
          <a:prstGeom prst="rect">
            <a:avLst/>
          </a:prstGeom>
        </p:spPr>
      </p:pic>
      <p:pic>
        <p:nvPicPr>
          <p:cNvPr id="10" name="Picture 9">
            <a:extLst>
              <a:ext uri="{FF2B5EF4-FFF2-40B4-BE49-F238E27FC236}">
                <a16:creationId xmlns:a16="http://schemas.microsoft.com/office/drawing/2014/main" id="{BF2E2C3B-BA49-3FF6-6619-1680E5D4924B}"/>
              </a:ext>
            </a:extLst>
          </p:cNvPr>
          <p:cNvPicPr>
            <a:picLocks noChangeAspect="1"/>
          </p:cNvPicPr>
          <p:nvPr/>
        </p:nvPicPr>
        <p:blipFill>
          <a:blip r:embed="rId18"/>
          <a:stretch>
            <a:fillRect/>
          </a:stretch>
        </p:blipFill>
        <p:spPr>
          <a:xfrm>
            <a:off x="7029443" y="5518128"/>
            <a:ext cx="2745133" cy="94155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402025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B9B22B22-C03F-28BF-256E-E430E2CA508E}"/>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useBgFill="1">
        <p:nvSpPr>
          <p:cNvPr id="36" name="Rectangle 35">
            <a:extLst>
              <a:ext uri="{FF2B5EF4-FFF2-40B4-BE49-F238E27FC236}">
                <a16:creationId xmlns:a16="http://schemas.microsoft.com/office/drawing/2014/main" id="{61293230-B0F6-45B1-96D1-13D18E2429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Freeform: Shape 37">
            <a:extLst>
              <a:ext uri="{FF2B5EF4-FFF2-40B4-BE49-F238E27FC236}">
                <a16:creationId xmlns:a16="http://schemas.microsoft.com/office/drawing/2014/main" id="{2E4C77E0-AD32-4D51-A420-0A861D5A86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E8362BC3-72B3-4F37-AB37-66C8A9085112}"/>
              </a:ext>
            </a:extLst>
          </p:cNvPr>
          <p:cNvSpPr>
            <a:spLocks noGrp="1"/>
          </p:cNvSpPr>
          <p:nvPr>
            <p:ph type="title" idx="4294967295"/>
          </p:nvPr>
        </p:nvSpPr>
        <p:spPr>
          <a:xfrm>
            <a:off x="315513" y="235919"/>
            <a:ext cx="9398681" cy="1086710"/>
          </a:xfrm>
        </p:spPr>
        <p:txBody>
          <a:bodyPr>
            <a:normAutofit/>
          </a:bodyPr>
          <a:lstStyle/>
          <a:p>
            <a:r>
              <a:rPr lang="en-GB" b="1" dirty="0">
                <a:latin typeface="+mn-lt"/>
              </a:rPr>
              <a:t>Practitioner Guidance:</a:t>
            </a:r>
            <a:endParaRPr lang="en-GB" dirty="0"/>
          </a:p>
        </p:txBody>
      </p:sp>
      <p:sp>
        <p:nvSpPr>
          <p:cNvPr id="3" name="Content Placeholder 2">
            <a:extLst>
              <a:ext uri="{FF2B5EF4-FFF2-40B4-BE49-F238E27FC236}">
                <a16:creationId xmlns:a16="http://schemas.microsoft.com/office/drawing/2014/main" id="{8C4985EE-8D2F-464A-8756-C0CFB0703A84}"/>
              </a:ext>
            </a:extLst>
          </p:cNvPr>
          <p:cNvSpPr>
            <a:spLocks noGrp="1"/>
          </p:cNvSpPr>
          <p:nvPr>
            <p:ph idx="4294967295"/>
          </p:nvPr>
        </p:nvSpPr>
        <p:spPr>
          <a:xfrm>
            <a:off x="622785" y="4447462"/>
            <a:ext cx="11143391" cy="2215032"/>
          </a:xfrm>
          <a:solidFill>
            <a:schemeClr val="accent4">
              <a:lumMod val="20000"/>
              <a:lumOff val="80000"/>
            </a:schemeClr>
          </a:solidFill>
        </p:spPr>
        <p:style>
          <a:lnRef idx="2">
            <a:schemeClr val="accent4"/>
          </a:lnRef>
          <a:fillRef idx="1">
            <a:schemeClr val="lt1"/>
          </a:fillRef>
          <a:effectRef idx="0">
            <a:schemeClr val="accent4"/>
          </a:effectRef>
          <a:fontRef idx="minor">
            <a:schemeClr val="dk1"/>
          </a:fontRef>
        </p:style>
        <p:txBody>
          <a:bodyPr>
            <a:normAutofit fontScale="92500" lnSpcReduction="20000"/>
          </a:bodyPr>
          <a:lstStyle/>
          <a:p>
            <a:r>
              <a:rPr lang="en-GB" sz="1800" b="1" dirty="0"/>
              <a:t>We would not expect you to cover ALL of these slides </a:t>
            </a:r>
            <a:r>
              <a:rPr lang="en-GB" sz="1800" dirty="0"/>
              <a:t>in a single session - decide which topics to cover.</a:t>
            </a:r>
          </a:p>
          <a:p>
            <a:r>
              <a:rPr lang="en-GB" sz="1800" b="1" dirty="0"/>
              <a:t>Feel free to amend </a:t>
            </a:r>
            <a:r>
              <a:rPr lang="en-GB" sz="1800" dirty="0"/>
              <a:t>the presentation - add/remove slides at your discretion to make sessions relevant.</a:t>
            </a:r>
          </a:p>
          <a:p>
            <a:r>
              <a:rPr lang="en-GB" sz="1800" b="1" dirty="0"/>
              <a:t>You may wish to use a trigger warning</a:t>
            </a:r>
            <a:r>
              <a:rPr lang="en-GB" sz="1800" dirty="0"/>
              <a:t> depending on the topics you cover – see next slide.</a:t>
            </a:r>
          </a:p>
          <a:p>
            <a:r>
              <a:rPr lang="en-GB" sz="1800" b="1" dirty="0"/>
              <a:t>Ensure you are familiar and confident </a:t>
            </a:r>
            <a:r>
              <a:rPr lang="en-GB" sz="1800" dirty="0"/>
              <a:t>with the content.</a:t>
            </a:r>
          </a:p>
          <a:p>
            <a:r>
              <a:rPr lang="en-GB" sz="1800" b="1" dirty="0"/>
              <a:t>Refer to the practitioner notes </a:t>
            </a:r>
            <a:r>
              <a:rPr lang="en-GB" sz="1800" dirty="0"/>
              <a:t>in the notes section of each slide to support discussions. </a:t>
            </a:r>
          </a:p>
          <a:p>
            <a:r>
              <a:rPr lang="en-GB" sz="1800" b="1" dirty="0"/>
              <a:t>Use these Questions Prompts           on the slides </a:t>
            </a:r>
            <a:r>
              <a:rPr lang="en-GB" sz="1800" dirty="0"/>
              <a:t>to promote interaction.</a:t>
            </a:r>
          </a:p>
          <a:p>
            <a:r>
              <a:rPr lang="en-GB" sz="1800" dirty="0"/>
              <a:t>Avoid being judgemental of parents, and instead offer </a:t>
            </a:r>
            <a:r>
              <a:rPr lang="en-GB" sz="1800" b="1" dirty="0"/>
              <a:t>information</a:t>
            </a:r>
            <a:r>
              <a:rPr lang="en-GB" sz="1800" dirty="0"/>
              <a:t>, </a:t>
            </a:r>
            <a:r>
              <a:rPr lang="en-GB" sz="1800" b="1" dirty="0"/>
              <a:t>empathy</a:t>
            </a:r>
            <a:r>
              <a:rPr lang="en-GB" sz="1800" dirty="0"/>
              <a:t> and </a:t>
            </a:r>
            <a:r>
              <a:rPr lang="en-GB" sz="1800" b="1" dirty="0"/>
              <a:t>support</a:t>
            </a:r>
            <a:r>
              <a:rPr lang="en-GB" sz="1800" dirty="0"/>
              <a:t>.</a:t>
            </a:r>
          </a:p>
          <a:p>
            <a:pPr marL="0" indent="0">
              <a:buNone/>
            </a:pPr>
            <a:endParaRPr lang="en-GB" sz="3400" dirty="0"/>
          </a:p>
          <a:p>
            <a:pPr lvl="1"/>
            <a:endParaRPr lang="en-GB" sz="2800" dirty="0"/>
          </a:p>
          <a:p>
            <a:pPr lvl="1"/>
            <a:endParaRPr lang="en-GB" sz="2800" b="1" dirty="0"/>
          </a:p>
          <a:p>
            <a:pPr marL="457200" lvl="1" indent="0">
              <a:buNone/>
            </a:pPr>
            <a:endParaRPr lang="en-GB" sz="1700" dirty="0"/>
          </a:p>
          <a:p>
            <a:endParaRPr lang="en-GB" sz="1700" dirty="0"/>
          </a:p>
        </p:txBody>
      </p:sp>
      <p:sp>
        <p:nvSpPr>
          <p:cNvPr id="40" name="Freeform: Shape 39">
            <a:extLst>
              <a:ext uri="{FF2B5EF4-FFF2-40B4-BE49-F238E27FC236}">
                <a16:creationId xmlns:a16="http://schemas.microsoft.com/office/drawing/2014/main" id="{7900702D-FF4F-4820-9979-F623BBCC6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TextBox 3">
            <a:extLst>
              <a:ext uri="{FF2B5EF4-FFF2-40B4-BE49-F238E27FC236}">
                <a16:creationId xmlns:a16="http://schemas.microsoft.com/office/drawing/2014/main" id="{7AB0304B-B56D-B597-A92E-6CD055854E41}"/>
              </a:ext>
            </a:extLst>
          </p:cNvPr>
          <p:cNvSpPr txBox="1"/>
          <p:nvPr/>
        </p:nvSpPr>
        <p:spPr>
          <a:xfrm>
            <a:off x="622785" y="1977129"/>
            <a:ext cx="11253190" cy="1846659"/>
          </a:xfrm>
          <a:prstGeom prst="rect">
            <a:avLst/>
          </a:prstGeom>
          <a:noFill/>
          <a:ln w="9525" cap="flat" cmpd="sng" algn="ctr">
            <a:solidFill>
              <a:schemeClr val="accent3"/>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wrap="square" rtlCol="0">
            <a:spAutoFit/>
          </a:bodyPr>
          <a:lstStyle/>
          <a:p>
            <a:r>
              <a:rPr lang="en-GB" sz="2400" b="1" dirty="0">
                <a:solidFill>
                  <a:schemeClr val="tx1"/>
                </a:solidFill>
              </a:rPr>
              <a:t>When it comes to online safeguarding, we recommend:</a:t>
            </a:r>
          </a:p>
          <a:p>
            <a:pPr marL="342900" indent="-342900">
              <a:buFont typeface="Arial" panose="020B0604020202020204" pitchFamily="34" charset="0"/>
              <a:buChar char="•"/>
            </a:pPr>
            <a:r>
              <a:rPr lang="en-GB" b="1" dirty="0">
                <a:solidFill>
                  <a:srgbClr val="C00000"/>
                </a:solidFill>
              </a:rPr>
              <a:t>a drip-feed approach </a:t>
            </a:r>
            <a:r>
              <a:rPr lang="en-GB" dirty="0">
                <a:solidFill>
                  <a:schemeClr val="tx1"/>
                </a:solidFill>
              </a:rPr>
              <a:t>– e.g. monthly  newsletters with a dedicated ‘top online safety tip’, parent letters</a:t>
            </a:r>
            <a:endParaRPr lang="en-GB" dirty="0">
              <a:solidFill>
                <a:srgbClr val="C00000"/>
              </a:solidFill>
            </a:endParaRPr>
          </a:p>
          <a:p>
            <a:pPr marL="342900" indent="-342900">
              <a:buFont typeface="Arial" panose="020B0604020202020204" pitchFamily="34" charset="0"/>
              <a:buChar char="•"/>
            </a:pPr>
            <a:r>
              <a:rPr lang="en-GB" b="1" dirty="0">
                <a:solidFill>
                  <a:srgbClr val="C00000"/>
                </a:solidFill>
              </a:rPr>
              <a:t>incorporating online safety into other events </a:t>
            </a:r>
            <a:r>
              <a:rPr lang="en-GB" dirty="0">
                <a:solidFill>
                  <a:schemeClr val="tx1"/>
                </a:solidFill>
              </a:rPr>
              <a:t>where parents are present, rather than a single standalone session e.g. coffee mornings, parent evenings &amp; celebration days</a:t>
            </a:r>
          </a:p>
          <a:p>
            <a:pPr marL="342900" indent="-342900">
              <a:buFont typeface="Arial" panose="020B0604020202020204" pitchFamily="34" charset="0"/>
              <a:buChar char="•"/>
            </a:pPr>
            <a:r>
              <a:rPr lang="en-GB" b="1" dirty="0">
                <a:solidFill>
                  <a:srgbClr val="C00000"/>
                </a:solidFill>
              </a:rPr>
              <a:t>encouraging your pupils to present with you </a:t>
            </a:r>
            <a:r>
              <a:rPr lang="en-GB" dirty="0">
                <a:solidFill>
                  <a:schemeClr val="tx1"/>
                </a:solidFill>
              </a:rPr>
              <a:t>– why not tap into their knowledge of the latest trends, ask them to share their experiences or demonstrate how to set privacy settings and controls on devices</a:t>
            </a:r>
          </a:p>
        </p:txBody>
      </p:sp>
      <p:sp>
        <p:nvSpPr>
          <p:cNvPr id="5" name="TextBox 4">
            <a:extLst>
              <a:ext uri="{FF2B5EF4-FFF2-40B4-BE49-F238E27FC236}">
                <a16:creationId xmlns:a16="http://schemas.microsoft.com/office/drawing/2014/main" id="{B247C862-8955-EEFE-00D2-749757EACFCF}"/>
              </a:ext>
            </a:extLst>
          </p:cNvPr>
          <p:cNvSpPr txBox="1"/>
          <p:nvPr/>
        </p:nvSpPr>
        <p:spPr>
          <a:xfrm>
            <a:off x="528450" y="3931085"/>
            <a:ext cx="4289367" cy="461665"/>
          </a:xfrm>
          <a:prstGeom prst="rect">
            <a:avLst/>
          </a:prstGeom>
          <a:noFill/>
        </p:spPr>
        <p:txBody>
          <a:bodyPr wrap="square" rtlCol="0">
            <a:spAutoFit/>
          </a:bodyPr>
          <a:lstStyle/>
          <a:p>
            <a:r>
              <a:rPr lang="en-GB" sz="2400" b="1" dirty="0"/>
              <a:t>Before you begin:</a:t>
            </a:r>
          </a:p>
        </p:txBody>
      </p:sp>
      <p:pic>
        <p:nvPicPr>
          <p:cNvPr id="6" name="Picture 5" descr="A red and black rectangular sign with white text&#10;&#10;Description automatically generated with low confidence">
            <a:extLst>
              <a:ext uri="{FF2B5EF4-FFF2-40B4-BE49-F238E27FC236}">
                <a16:creationId xmlns:a16="http://schemas.microsoft.com/office/drawing/2014/main" id="{32F6D037-1FB1-0906-3A1C-49BD521F96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37491" y="198947"/>
            <a:ext cx="1138484" cy="801355"/>
          </a:xfrm>
          <a:prstGeom prst="rect">
            <a:avLst/>
          </a:prstGeom>
        </p:spPr>
      </p:pic>
      <p:pic>
        <p:nvPicPr>
          <p:cNvPr id="7" name="Picture 6" descr="Free speech bubble talking chat illustration">
            <a:extLst>
              <a:ext uri="{FF2B5EF4-FFF2-40B4-BE49-F238E27FC236}">
                <a16:creationId xmlns:a16="http://schemas.microsoft.com/office/drawing/2014/main" id="{BB324C44-F44F-E894-06C1-4C83C38E9A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91797" y="5976183"/>
            <a:ext cx="285816" cy="28581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9" name="Picture 8" descr="Free dialog tip advice illustration">
            <a:extLst>
              <a:ext uri="{FF2B5EF4-FFF2-40B4-BE49-F238E27FC236}">
                <a16:creationId xmlns:a16="http://schemas.microsoft.com/office/drawing/2014/main" id="{BA74E64E-F899-642F-5ABA-AEE0D31396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26895" y="264847"/>
            <a:ext cx="1859916" cy="1322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74822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BDB23F3-FB57-FBBB-0972-60FB32B7DF17}"/>
            </a:ext>
          </a:extLst>
        </p:cNvPr>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7DDF1042-E39C-16D6-0453-B576B625572B}"/>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useBgFill="1">
        <p:nvSpPr>
          <p:cNvPr id="36" name="Rectangle 35">
            <a:extLst>
              <a:ext uri="{FF2B5EF4-FFF2-40B4-BE49-F238E27FC236}">
                <a16:creationId xmlns:a16="http://schemas.microsoft.com/office/drawing/2014/main" id="{302D5CDC-7CA6-1C72-6805-13DD277E72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Freeform: Shape 37">
            <a:extLst>
              <a:ext uri="{FF2B5EF4-FFF2-40B4-BE49-F238E27FC236}">
                <a16:creationId xmlns:a16="http://schemas.microsoft.com/office/drawing/2014/main" id="{75AC8D9D-9E41-7BC2-D8A7-481114B27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7C454BBE-B520-FC73-D7A0-EFBA20E247EE}"/>
              </a:ext>
            </a:extLst>
          </p:cNvPr>
          <p:cNvSpPr>
            <a:spLocks noGrp="1"/>
          </p:cNvSpPr>
          <p:nvPr>
            <p:ph type="title" idx="4294967295"/>
          </p:nvPr>
        </p:nvSpPr>
        <p:spPr>
          <a:xfrm>
            <a:off x="425824" y="487562"/>
            <a:ext cx="9398681" cy="1086710"/>
          </a:xfrm>
        </p:spPr>
        <p:txBody>
          <a:bodyPr>
            <a:normAutofit/>
          </a:bodyPr>
          <a:lstStyle/>
          <a:p>
            <a:r>
              <a:rPr lang="en-GB" b="1" dirty="0">
                <a:latin typeface="+mn-lt"/>
              </a:rPr>
              <a:t>Basic Principles for Parents:</a:t>
            </a:r>
            <a:endParaRPr lang="en-GB" dirty="0"/>
          </a:p>
        </p:txBody>
      </p:sp>
      <p:sp>
        <p:nvSpPr>
          <p:cNvPr id="3" name="Content Placeholder 2">
            <a:extLst>
              <a:ext uri="{FF2B5EF4-FFF2-40B4-BE49-F238E27FC236}">
                <a16:creationId xmlns:a16="http://schemas.microsoft.com/office/drawing/2014/main" id="{B6829B04-6C27-A770-8BFA-542F165119A1}"/>
              </a:ext>
            </a:extLst>
          </p:cNvPr>
          <p:cNvSpPr>
            <a:spLocks noGrp="1"/>
          </p:cNvSpPr>
          <p:nvPr>
            <p:ph idx="4294967295"/>
          </p:nvPr>
        </p:nvSpPr>
        <p:spPr>
          <a:xfrm>
            <a:off x="723342" y="1934072"/>
            <a:ext cx="11143391" cy="4147578"/>
          </a:xfrm>
        </p:spPr>
        <p:style>
          <a:lnRef idx="2">
            <a:schemeClr val="accent2"/>
          </a:lnRef>
          <a:fillRef idx="1">
            <a:schemeClr val="lt1"/>
          </a:fillRef>
          <a:effectRef idx="0">
            <a:schemeClr val="accent2"/>
          </a:effectRef>
          <a:fontRef idx="minor">
            <a:schemeClr val="dk1"/>
          </a:fontRef>
        </p:style>
        <p:txBody>
          <a:bodyPr>
            <a:normAutofit/>
          </a:bodyPr>
          <a:lstStyle/>
          <a:p>
            <a:r>
              <a:rPr lang="en-GB" sz="2000" b="1" dirty="0"/>
              <a:t>Focus on the positives too </a:t>
            </a:r>
            <a:r>
              <a:rPr lang="en-GB" sz="2000" dirty="0"/>
              <a:t>- remember not everything online is bad!</a:t>
            </a:r>
          </a:p>
          <a:p>
            <a:r>
              <a:rPr lang="en-GB" sz="2000" b="1" dirty="0"/>
              <a:t>Treat online safety in the same way as you would offline safety </a:t>
            </a:r>
            <a:r>
              <a:rPr lang="en-GB" sz="2000" dirty="0"/>
              <a:t>- such as stranger danger or  crossing the road</a:t>
            </a:r>
          </a:p>
          <a:p>
            <a:r>
              <a:rPr lang="en-GB" sz="2000" b="1" dirty="0"/>
              <a:t>Talk Little and Often: </a:t>
            </a:r>
            <a:r>
              <a:rPr lang="en-GB" sz="2000" dirty="0"/>
              <a:t>Have frequent, casual chats about what your child does online rather than waiting for a major issue to happen</a:t>
            </a:r>
          </a:p>
          <a:p>
            <a:r>
              <a:rPr lang="en-GB" sz="2000" b="1" dirty="0"/>
              <a:t>Listen Without Judgment: </a:t>
            </a:r>
            <a:r>
              <a:rPr lang="en-GB" sz="2000" dirty="0"/>
              <a:t>remind children they can come to you if anything upsets them without fear of anger, shame, or punishment</a:t>
            </a:r>
          </a:p>
          <a:p>
            <a:r>
              <a:rPr lang="en-GB" sz="2000" b="1" dirty="0"/>
              <a:t>Technology is constantly changing </a:t>
            </a:r>
            <a:r>
              <a:rPr lang="en-GB" sz="2000" dirty="0"/>
              <a:t>– keep up to date on latest developments / trends</a:t>
            </a:r>
          </a:p>
          <a:p>
            <a:r>
              <a:rPr lang="en-GB" sz="2000" b="1" dirty="0"/>
              <a:t>Online safety applies to all types of devices </a:t>
            </a:r>
            <a:r>
              <a:rPr lang="en-GB" sz="2000" dirty="0"/>
              <a:t>– PCs, laptops, tablets, smartphones, wearable technology and online gaming</a:t>
            </a:r>
          </a:p>
          <a:p>
            <a:r>
              <a:rPr lang="en-GB" sz="2000" b="1" dirty="0"/>
              <a:t>Establish Clear Boundaries: </a:t>
            </a:r>
            <a:r>
              <a:rPr lang="en-GB" sz="2000" dirty="0"/>
              <a:t>agree on family rules regarding screen time, device-free zones (like bedrooms at bedtime), and age-appropriate apps</a:t>
            </a:r>
          </a:p>
          <a:p>
            <a:pPr marL="0" indent="0">
              <a:buNone/>
            </a:pPr>
            <a:endParaRPr lang="en-GB" sz="2000" dirty="0"/>
          </a:p>
          <a:p>
            <a:pPr lvl="1"/>
            <a:endParaRPr lang="en-GB" sz="2000" dirty="0"/>
          </a:p>
          <a:p>
            <a:pPr lvl="1"/>
            <a:endParaRPr lang="en-GB" sz="2000" b="1" dirty="0"/>
          </a:p>
          <a:p>
            <a:pPr marL="457200" lvl="1" indent="0">
              <a:buNone/>
            </a:pPr>
            <a:endParaRPr lang="en-GB" sz="2000" dirty="0"/>
          </a:p>
          <a:p>
            <a:endParaRPr lang="en-GB" sz="2000" dirty="0"/>
          </a:p>
        </p:txBody>
      </p:sp>
      <p:sp>
        <p:nvSpPr>
          <p:cNvPr id="40" name="Freeform: Shape 39">
            <a:extLst>
              <a:ext uri="{FF2B5EF4-FFF2-40B4-BE49-F238E27FC236}">
                <a16:creationId xmlns:a16="http://schemas.microsoft.com/office/drawing/2014/main" id="{D3379EF9-E6C6-D6A3-280A-B2348C882F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6" name="Picture 5" descr="A red and black rectangular sign with white text&#10;&#10;Description automatically generated with low confidence">
            <a:extLst>
              <a:ext uri="{FF2B5EF4-FFF2-40B4-BE49-F238E27FC236}">
                <a16:creationId xmlns:a16="http://schemas.microsoft.com/office/drawing/2014/main" id="{E1BF5FDE-186B-5AD0-D86E-A05F762DB7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37491" y="198947"/>
            <a:ext cx="1138484" cy="801355"/>
          </a:xfrm>
          <a:prstGeom prst="rect">
            <a:avLst/>
          </a:prstGeom>
        </p:spPr>
      </p:pic>
      <p:pic>
        <p:nvPicPr>
          <p:cNvPr id="9" name="Picture 8" descr="Free dialog tip advice illustration">
            <a:extLst>
              <a:ext uri="{FF2B5EF4-FFF2-40B4-BE49-F238E27FC236}">
                <a16:creationId xmlns:a16="http://schemas.microsoft.com/office/drawing/2014/main" id="{5C8185A4-05D5-0DEC-C97D-EAFB594EDB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69791" y="448014"/>
            <a:ext cx="1859916" cy="13222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74693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7ADF28F8-D864-578A-2543-053AC17624F3}"/>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C757FD8-9FC6-485E-931B-2A7D3B2E460A}"/>
              </a:ext>
            </a:extLst>
          </p:cNvPr>
          <p:cNvSpPr>
            <a:spLocks noGrp="1"/>
          </p:cNvSpPr>
          <p:nvPr>
            <p:ph type="title"/>
          </p:nvPr>
        </p:nvSpPr>
        <p:spPr/>
        <p:txBody>
          <a:bodyPr/>
          <a:lstStyle/>
          <a:p>
            <a:r>
              <a:rPr lang="en-GB" b="1" dirty="0"/>
              <a:t>Warning!</a:t>
            </a:r>
          </a:p>
        </p:txBody>
      </p:sp>
      <p:pic>
        <p:nvPicPr>
          <p:cNvPr id="6" name="Picture 5">
            <a:extLst>
              <a:ext uri="{FF2B5EF4-FFF2-40B4-BE49-F238E27FC236}">
                <a16:creationId xmlns:a16="http://schemas.microsoft.com/office/drawing/2014/main" id="{661EA622-1892-5970-B96F-7522665EE7AB}"/>
              </a:ext>
            </a:extLst>
          </p:cNvPr>
          <p:cNvPicPr>
            <a:picLocks noChangeAspect="1"/>
          </p:cNvPicPr>
          <p:nvPr/>
        </p:nvPicPr>
        <p:blipFill>
          <a:blip r:embed="rId3"/>
          <a:stretch>
            <a:fillRect/>
          </a:stretch>
        </p:blipFill>
        <p:spPr>
          <a:xfrm>
            <a:off x="2977850" y="570961"/>
            <a:ext cx="6417670" cy="6327422"/>
          </a:xfrm>
          <a:prstGeom prst="rect">
            <a:avLst/>
          </a:prstGeom>
        </p:spPr>
      </p:pic>
    </p:spTree>
    <p:extLst>
      <p:ext uri="{BB962C8B-B14F-4D97-AF65-F5344CB8AC3E}">
        <p14:creationId xmlns:p14="http://schemas.microsoft.com/office/powerpoint/2010/main" val="41172814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453F59D7-B0A6-FED6-CA76-E1C041B3EB7C}"/>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useBgFill="1">
        <p:nvSpPr>
          <p:cNvPr id="36" name="Rectangle 35">
            <a:extLst>
              <a:ext uri="{FF2B5EF4-FFF2-40B4-BE49-F238E27FC236}">
                <a16:creationId xmlns:a16="http://schemas.microsoft.com/office/drawing/2014/main" id="{61293230-B0F6-45B1-96D1-13D18E2429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Freeform: Shape 37">
            <a:extLst>
              <a:ext uri="{FF2B5EF4-FFF2-40B4-BE49-F238E27FC236}">
                <a16:creationId xmlns:a16="http://schemas.microsoft.com/office/drawing/2014/main" id="{2E4C77E0-AD32-4D51-A420-0A861D5A86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E8362BC3-72B3-4F37-AB37-66C8A9085112}"/>
              </a:ext>
            </a:extLst>
          </p:cNvPr>
          <p:cNvSpPr>
            <a:spLocks noGrp="1"/>
          </p:cNvSpPr>
          <p:nvPr>
            <p:ph type="title" idx="4294967295"/>
          </p:nvPr>
        </p:nvSpPr>
        <p:spPr>
          <a:xfrm>
            <a:off x="266527" y="343385"/>
            <a:ext cx="9398681" cy="816857"/>
          </a:xfrm>
        </p:spPr>
        <p:txBody>
          <a:bodyPr>
            <a:normAutofit/>
          </a:bodyPr>
          <a:lstStyle/>
          <a:p>
            <a:r>
              <a:rPr lang="en-GB" b="1" dirty="0">
                <a:latin typeface="+mn-lt"/>
              </a:rPr>
              <a:t>Planning your Parent Session:</a:t>
            </a:r>
            <a:endParaRPr lang="en-GB" dirty="0"/>
          </a:p>
        </p:txBody>
      </p:sp>
      <p:sp>
        <p:nvSpPr>
          <p:cNvPr id="40" name="Freeform: Shape 39">
            <a:extLst>
              <a:ext uri="{FF2B5EF4-FFF2-40B4-BE49-F238E27FC236}">
                <a16:creationId xmlns:a16="http://schemas.microsoft.com/office/drawing/2014/main" id="{7900702D-FF4F-4820-9979-F623BBCC6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TextBox 3">
            <a:extLst>
              <a:ext uri="{FF2B5EF4-FFF2-40B4-BE49-F238E27FC236}">
                <a16:creationId xmlns:a16="http://schemas.microsoft.com/office/drawing/2014/main" id="{7AB0304B-B56D-B597-A92E-6CD055854E41}"/>
              </a:ext>
            </a:extLst>
          </p:cNvPr>
          <p:cNvSpPr txBox="1"/>
          <p:nvPr/>
        </p:nvSpPr>
        <p:spPr>
          <a:xfrm>
            <a:off x="330678" y="1176355"/>
            <a:ext cx="10952418" cy="400110"/>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GB" sz="2000" dirty="0"/>
              <a:t>Select </a:t>
            </a:r>
            <a:r>
              <a:rPr lang="en-GB" sz="2000" b="1" dirty="0">
                <a:solidFill>
                  <a:srgbClr val="FF0000"/>
                </a:solidFill>
              </a:rPr>
              <a:t>REQUIRED SLIDES FROM EACH SECTION </a:t>
            </a:r>
            <a:r>
              <a:rPr lang="en-GB" sz="2000" dirty="0"/>
              <a:t>below to build and personalise your programme:</a:t>
            </a:r>
          </a:p>
        </p:txBody>
      </p:sp>
      <p:graphicFrame>
        <p:nvGraphicFramePr>
          <p:cNvPr id="6" name="Diagram 5">
            <a:extLst>
              <a:ext uri="{FF2B5EF4-FFF2-40B4-BE49-F238E27FC236}">
                <a16:creationId xmlns:a16="http://schemas.microsoft.com/office/drawing/2014/main" id="{421C81D6-8F4D-F257-A616-96233414E0CD}"/>
              </a:ext>
            </a:extLst>
          </p:cNvPr>
          <p:cNvGraphicFramePr/>
          <p:nvPr>
            <p:extLst>
              <p:ext uri="{D42A27DB-BD31-4B8C-83A1-F6EECF244321}">
                <p14:modId xmlns:p14="http://schemas.microsoft.com/office/powerpoint/2010/main" val="196133510"/>
              </p:ext>
            </p:extLst>
          </p:nvPr>
        </p:nvGraphicFramePr>
        <p:xfrm>
          <a:off x="77585" y="2118559"/>
          <a:ext cx="12036829" cy="41973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descr="A red and black rectangular sign with white text&#10;&#10;Description automatically generated with low confidence">
            <a:extLst>
              <a:ext uri="{FF2B5EF4-FFF2-40B4-BE49-F238E27FC236}">
                <a16:creationId xmlns:a16="http://schemas.microsoft.com/office/drawing/2014/main" id="{448BEE2E-9D0E-7D3A-EB10-0F22BB1EB27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40604" y="141416"/>
            <a:ext cx="1138484" cy="801355"/>
          </a:xfrm>
          <a:prstGeom prst="rect">
            <a:avLst/>
          </a:prstGeom>
        </p:spPr>
      </p:pic>
    </p:spTree>
    <p:extLst>
      <p:ext uri="{BB962C8B-B14F-4D97-AF65-F5344CB8AC3E}">
        <p14:creationId xmlns:p14="http://schemas.microsoft.com/office/powerpoint/2010/main" val="9160439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DFC627-99A8-E1AA-73D6-7CFB81BE4B24}"/>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9D5EC7C8-8FC6-A2A2-636D-CEE160335B4F}"/>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BD5B10B8-55E6-586D-2109-42C3765ADC20}"/>
              </a:ext>
            </a:extLst>
          </p:cNvPr>
          <p:cNvSpPr/>
          <p:nvPr/>
        </p:nvSpPr>
        <p:spPr>
          <a:xfrm>
            <a:off x="-2" y="-13159"/>
            <a:ext cx="12172581" cy="1298392"/>
          </a:xfrm>
          <a:prstGeom prst="rect">
            <a:avLst/>
          </a:prstGeom>
        </p:spPr>
        <p:style>
          <a:lnRef idx="2">
            <a:schemeClr val="dk1">
              <a:shade val="15000"/>
            </a:schemeClr>
          </a:lnRef>
          <a:fillRef idx="1">
            <a:schemeClr val="dk1"/>
          </a:fillRef>
          <a:effectRef idx="0">
            <a:schemeClr val="dk1"/>
          </a:effectRef>
          <a:fontRef idx="minor">
            <a:schemeClr val="lt1"/>
          </a:fontRef>
        </p:style>
        <p:txBody>
          <a:bodyPr vert="horz" lIns="91440" tIns="45720" rIns="91440" bIns="45720" rtlCol="0" anchor="b">
            <a:normAutofit/>
          </a:bodyPr>
          <a:lstStyle/>
          <a:p>
            <a:pPr algn="ctr">
              <a:lnSpc>
                <a:spcPct val="90000"/>
              </a:lnSpc>
              <a:spcBef>
                <a:spcPct val="0"/>
              </a:spcBef>
              <a:spcAft>
                <a:spcPts val="600"/>
              </a:spcAft>
            </a:pPr>
            <a:r>
              <a:rPr lang="en-US" sz="6600" b="1" dirty="0">
                <a:solidFill>
                  <a:schemeClr val="bg1"/>
                </a:solidFill>
                <a:ea typeface="+mj-ea"/>
                <a:cs typeface="+mj-cs"/>
              </a:rPr>
              <a:t>         </a:t>
            </a:r>
            <a:endParaRPr lang="en-US" sz="4400" dirty="0">
              <a:solidFill>
                <a:schemeClr val="bg1"/>
              </a:solidFill>
              <a:ea typeface="+mj-ea"/>
              <a:cs typeface="+mj-cs"/>
            </a:endParaRPr>
          </a:p>
        </p:txBody>
      </p:sp>
      <p:pic>
        <p:nvPicPr>
          <p:cNvPr id="14" name="Picture 4" descr="Free dialog tip advice illustration">
            <a:extLst>
              <a:ext uri="{FF2B5EF4-FFF2-40B4-BE49-F238E27FC236}">
                <a16:creationId xmlns:a16="http://schemas.microsoft.com/office/drawing/2014/main" id="{8C8C0223-70D9-E754-1E8C-ABEC1497AD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654689">
            <a:off x="10418806" y="2272838"/>
            <a:ext cx="1415381" cy="1006248"/>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D4F4FD11-9960-C8C6-4980-6C1B98608849}"/>
              </a:ext>
            </a:extLst>
          </p:cNvPr>
          <p:cNvSpPr txBox="1"/>
          <p:nvPr/>
        </p:nvSpPr>
        <p:spPr>
          <a:xfrm>
            <a:off x="1555094" y="183463"/>
            <a:ext cx="6936204" cy="707886"/>
          </a:xfrm>
          <a:prstGeom prst="rect">
            <a:avLst/>
          </a:prstGeom>
          <a:noFill/>
        </p:spPr>
        <p:txBody>
          <a:bodyPr wrap="square">
            <a:spAutoFit/>
          </a:bodyPr>
          <a:lstStyle/>
          <a:p>
            <a:r>
              <a:rPr lang="en-US" sz="4000" b="1" dirty="0">
                <a:solidFill>
                  <a:schemeClr val="bg1"/>
                </a:solidFill>
                <a:ea typeface="+mj-ea"/>
                <a:cs typeface="+mj-cs"/>
              </a:rPr>
              <a:t>PARENT ONLINE SAFETY</a:t>
            </a:r>
            <a:r>
              <a:rPr lang="en-US" sz="4000" dirty="0">
                <a:solidFill>
                  <a:schemeClr val="bg1"/>
                </a:solidFill>
                <a:ea typeface="+mj-ea"/>
                <a:cs typeface="+mj-cs"/>
              </a:rPr>
              <a:t> </a:t>
            </a:r>
            <a:endParaRPr lang="en-GB" sz="4000" dirty="0"/>
          </a:p>
        </p:txBody>
      </p:sp>
      <p:sp>
        <p:nvSpPr>
          <p:cNvPr id="33" name="Rectangle 32">
            <a:extLst>
              <a:ext uri="{FF2B5EF4-FFF2-40B4-BE49-F238E27FC236}">
                <a16:creationId xmlns:a16="http://schemas.microsoft.com/office/drawing/2014/main" id="{8E5CE9FF-83E3-5D6D-1526-D74394235F75}"/>
              </a:ext>
            </a:extLst>
          </p:cNvPr>
          <p:cNvSpPr/>
          <p:nvPr/>
        </p:nvSpPr>
        <p:spPr>
          <a:xfrm>
            <a:off x="8938801" y="1036358"/>
            <a:ext cx="1493568" cy="55056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5" name="Picture 34">
            <a:extLst>
              <a:ext uri="{FF2B5EF4-FFF2-40B4-BE49-F238E27FC236}">
                <a16:creationId xmlns:a16="http://schemas.microsoft.com/office/drawing/2014/main" id="{19B5A383-4DB3-C204-CFBF-8CFB62FFBD9E}"/>
              </a:ext>
            </a:extLst>
          </p:cNvPr>
          <p:cNvPicPr>
            <a:picLocks noChangeAspect="1"/>
          </p:cNvPicPr>
          <p:nvPr/>
        </p:nvPicPr>
        <p:blipFill>
          <a:blip r:embed="rId4"/>
          <a:stretch>
            <a:fillRect/>
          </a:stretch>
        </p:blipFill>
        <p:spPr>
          <a:xfrm>
            <a:off x="11287364" y="659502"/>
            <a:ext cx="823031" cy="3436918"/>
          </a:xfrm>
          <a:prstGeom prst="rect">
            <a:avLst/>
          </a:prstGeom>
        </p:spPr>
      </p:pic>
      <p:pic>
        <p:nvPicPr>
          <p:cNvPr id="32" name="Picture 31" descr="A red rectangular sign with white text and heart&#10;&#10;Description automatically generated">
            <a:extLst>
              <a:ext uri="{FF2B5EF4-FFF2-40B4-BE49-F238E27FC236}">
                <a16:creationId xmlns:a16="http://schemas.microsoft.com/office/drawing/2014/main" id="{F53102C2-48BE-75F7-2B78-2BC0597115E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79482" y="5250804"/>
            <a:ext cx="1637148" cy="1171329"/>
          </a:xfrm>
          <a:prstGeom prst="rect">
            <a:avLst/>
          </a:prstGeom>
        </p:spPr>
      </p:pic>
      <p:pic>
        <p:nvPicPr>
          <p:cNvPr id="21" name="Picture 20" descr="A person and child looking at a computer&#10;&#10;Description automatically generated">
            <a:extLst>
              <a:ext uri="{FF2B5EF4-FFF2-40B4-BE49-F238E27FC236}">
                <a16:creationId xmlns:a16="http://schemas.microsoft.com/office/drawing/2014/main" id="{C26E8BCA-B559-DF07-C63C-58972E7205A6}"/>
              </a:ext>
            </a:extLst>
          </p:cNvPr>
          <p:cNvPicPr>
            <a:picLocks noChangeAspect="1"/>
          </p:cNvPicPr>
          <p:nvPr/>
        </p:nvPicPr>
        <p:blipFill>
          <a:blip r:embed="rId6">
            <a:extLst>
              <a:ext uri="{28A0092B-C50C-407E-A947-70E740481C1C}">
                <a14:useLocalDpi xmlns:a14="http://schemas.microsoft.com/office/drawing/2010/main" val="0"/>
              </a:ext>
            </a:extLst>
          </a:blip>
          <a:srcRect b="17990"/>
          <a:stretch/>
        </p:blipFill>
        <p:spPr>
          <a:xfrm>
            <a:off x="-215080" y="-31629"/>
            <a:ext cx="12567603" cy="6871159"/>
          </a:xfrm>
          <a:prstGeom prst="rect">
            <a:avLst/>
          </a:prstGeom>
        </p:spPr>
      </p:pic>
      <p:pic>
        <p:nvPicPr>
          <p:cNvPr id="4" name="Picture 3" descr="A red rectangular sign with white text and heart&#10;&#10;Description automatically generated">
            <a:extLst>
              <a:ext uri="{FF2B5EF4-FFF2-40B4-BE49-F238E27FC236}">
                <a16:creationId xmlns:a16="http://schemas.microsoft.com/office/drawing/2014/main" id="{D0906368-13E0-33D4-4FB2-195C240C9B6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74497" y="5662809"/>
            <a:ext cx="1290918" cy="923613"/>
          </a:xfrm>
          <a:prstGeom prst="rect">
            <a:avLst/>
          </a:prstGeom>
        </p:spPr>
      </p:pic>
      <p:sp>
        <p:nvSpPr>
          <p:cNvPr id="7" name="Rectangle 6">
            <a:extLst>
              <a:ext uri="{FF2B5EF4-FFF2-40B4-BE49-F238E27FC236}">
                <a16:creationId xmlns:a16="http://schemas.microsoft.com/office/drawing/2014/main" id="{1CC9D6F9-3E30-F470-B0C3-663BB2FF4E56}"/>
              </a:ext>
            </a:extLst>
          </p:cNvPr>
          <p:cNvSpPr/>
          <p:nvPr/>
        </p:nvSpPr>
        <p:spPr>
          <a:xfrm>
            <a:off x="8911505" y="891349"/>
            <a:ext cx="1433760" cy="144340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extBox 1">
            <a:extLst>
              <a:ext uri="{FF2B5EF4-FFF2-40B4-BE49-F238E27FC236}">
                <a16:creationId xmlns:a16="http://schemas.microsoft.com/office/drawing/2014/main" id="{F8290921-C7F2-DB35-74BA-28CA34B85FEB}"/>
              </a:ext>
            </a:extLst>
          </p:cNvPr>
          <p:cNvSpPr txBox="1"/>
          <p:nvPr/>
        </p:nvSpPr>
        <p:spPr>
          <a:xfrm>
            <a:off x="1874503" y="1040005"/>
            <a:ext cx="8557866" cy="830997"/>
          </a:xfrm>
          <a:prstGeom prst="rect">
            <a:avLst/>
          </a:prstGeom>
          <a:effectLst/>
          <a:scene3d>
            <a:camera prst="orthographicFront"/>
            <a:lightRig rig="threePt" dir="t"/>
          </a:scene3d>
          <a:sp3d>
            <a:bevelT w="101600" prst="riblet"/>
          </a:sp3d>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n-GB" sz="4800" b="1" dirty="0"/>
              <a:t>TALKING ABOUT LIFE ONLINE </a:t>
            </a:r>
            <a:endParaRPr lang="en-GB" sz="4000" dirty="0"/>
          </a:p>
        </p:txBody>
      </p:sp>
      <p:pic>
        <p:nvPicPr>
          <p:cNvPr id="8" name="Picture 7">
            <a:extLst>
              <a:ext uri="{FF2B5EF4-FFF2-40B4-BE49-F238E27FC236}">
                <a16:creationId xmlns:a16="http://schemas.microsoft.com/office/drawing/2014/main" id="{05102F24-6F0E-A64D-194E-40F03CBAC78C}"/>
              </a:ext>
            </a:extLst>
          </p:cNvPr>
          <p:cNvPicPr>
            <a:picLocks noChangeAspect="1"/>
          </p:cNvPicPr>
          <p:nvPr/>
        </p:nvPicPr>
        <p:blipFill>
          <a:blip r:embed="rId7"/>
          <a:stretch>
            <a:fillRect/>
          </a:stretch>
        </p:blipFill>
        <p:spPr>
          <a:xfrm>
            <a:off x="197396" y="3305266"/>
            <a:ext cx="1562235" cy="967824"/>
          </a:xfrm>
          <a:prstGeom prst="rect">
            <a:avLst/>
          </a:prstGeom>
        </p:spPr>
      </p:pic>
    </p:spTree>
    <p:extLst>
      <p:ext uri="{BB962C8B-B14F-4D97-AF65-F5344CB8AC3E}">
        <p14:creationId xmlns:p14="http://schemas.microsoft.com/office/powerpoint/2010/main" val="31592025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CE587CD2-C28B-6F0D-C099-C19519976319}"/>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1F83A97F-0EAF-4AFF-9834-C8684908CD37}"/>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dirty="0"/>
          </a:p>
        </p:txBody>
      </p:sp>
      <p:pic>
        <p:nvPicPr>
          <p:cNvPr id="4" name="Picture 2" descr="Free network social abstract illustration">
            <a:extLst>
              <a:ext uri="{FF2B5EF4-FFF2-40B4-BE49-F238E27FC236}">
                <a16:creationId xmlns:a16="http://schemas.microsoft.com/office/drawing/2014/main" id="{6EA6E380-7474-90C2-8B5C-1926287AA1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2202" y="197080"/>
            <a:ext cx="9618134" cy="6787264"/>
          </a:xfrm>
          <a:prstGeom prst="ellipse">
            <a:avLst/>
          </a:prstGeom>
          <a:ln>
            <a:noFill/>
          </a:ln>
          <a:effectLst>
            <a:softEdge rad="635000"/>
          </a:effectLst>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BEADDC60-7F1D-233E-6A52-FB8EB3E59C38}"/>
              </a:ext>
            </a:extLst>
          </p:cNvPr>
          <p:cNvSpPr/>
          <p:nvPr/>
        </p:nvSpPr>
        <p:spPr>
          <a:xfrm>
            <a:off x="2530484" y="629521"/>
            <a:ext cx="7820524" cy="1437495"/>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3600" b="1" dirty="0">
                <a:ea typeface="+mj-ea"/>
                <a:cs typeface="+mj-cs"/>
              </a:rPr>
              <a:t>What are you </a:t>
            </a:r>
            <a:r>
              <a:rPr lang="en-US" sz="3600" b="1" dirty="0">
                <a:solidFill>
                  <a:srgbClr val="FF0000"/>
                </a:solidFill>
                <a:ea typeface="+mj-ea"/>
                <a:cs typeface="+mj-cs"/>
              </a:rPr>
              <a:t>MOST</a:t>
            </a:r>
            <a:r>
              <a:rPr lang="en-US" sz="3600" b="1" dirty="0">
                <a:ea typeface="+mj-ea"/>
                <a:cs typeface="+mj-cs"/>
              </a:rPr>
              <a:t> </a:t>
            </a:r>
            <a:r>
              <a:rPr lang="en-US" sz="3600" b="1" dirty="0">
                <a:solidFill>
                  <a:srgbClr val="FF0000"/>
                </a:solidFill>
                <a:ea typeface="+mj-ea"/>
                <a:cs typeface="+mj-cs"/>
              </a:rPr>
              <a:t>WORRIED</a:t>
            </a:r>
            <a:r>
              <a:rPr lang="en-US" sz="3600" b="1" dirty="0">
                <a:ea typeface="+mj-ea"/>
                <a:cs typeface="+mj-cs"/>
              </a:rPr>
              <a:t> about when your child is </a:t>
            </a:r>
            <a:r>
              <a:rPr lang="en-US" sz="3600" b="1" dirty="0">
                <a:solidFill>
                  <a:srgbClr val="FF0000"/>
                </a:solidFill>
                <a:ea typeface="+mj-ea"/>
                <a:cs typeface="+mj-cs"/>
              </a:rPr>
              <a:t>ONLINE</a:t>
            </a:r>
            <a:r>
              <a:rPr lang="en-US" sz="3600" b="1" dirty="0">
                <a:ea typeface="+mj-ea"/>
                <a:cs typeface="+mj-cs"/>
              </a:rPr>
              <a:t>?</a:t>
            </a:r>
            <a:endParaRPr lang="en-US" sz="3600" b="1" dirty="0">
              <a:solidFill>
                <a:srgbClr val="FF0000"/>
              </a:solidFill>
              <a:ea typeface="+mj-ea"/>
              <a:cs typeface="+mj-cs"/>
            </a:endParaRPr>
          </a:p>
        </p:txBody>
      </p:sp>
      <p:pic>
        <p:nvPicPr>
          <p:cNvPr id="6" name="Picture 6" descr="Free speech bubble talking chat illustration">
            <a:extLst>
              <a:ext uri="{FF2B5EF4-FFF2-40B4-BE49-F238E27FC236}">
                <a16:creationId xmlns:a16="http://schemas.microsoft.com/office/drawing/2014/main" id="{430531E2-824C-B78E-7FDD-D4F6FEF4E2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9990" y="786996"/>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93781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0440BB64-83D4-6252-827E-1D27DAAB695C}"/>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194C1BD7-FF25-4C12-86BF-C0C40ECA0B16}"/>
              </a:ext>
            </a:extLst>
          </p:cNvPr>
          <p:cNvSpPr txBox="1"/>
          <p:nvPr/>
        </p:nvSpPr>
        <p:spPr>
          <a:xfrm>
            <a:off x="8750639" y="6090125"/>
            <a:ext cx="3176080" cy="492443"/>
          </a:xfrm>
          <a:prstGeom prst="rect">
            <a:avLst/>
          </a:prstGeom>
          <a:noFill/>
        </p:spPr>
        <p:txBody>
          <a:bodyPr wrap="square" rtlCol="0">
            <a:spAutoFit/>
          </a:bodyPr>
          <a:lstStyle/>
          <a:p>
            <a:pPr>
              <a:spcAft>
                <a:spcPts val="600"/>
              </a:spcAft>
            </a:pPr>
            <a:r>
              <a:rPr lang="en-GB" sz="1400" dirty="0"/>
              <a:t>Source: </a:t>
            </a:r>
            <a:r>
              <a:rPr lang="en-GB" sz="1100" b="0" i="0" dirty="0">
                <a:effectLst/>
                <a:latin typeface="Roboto" panose="02000000000000000000" pitchFamily="2" charset="0"/>
              </a:rPr>
              <a:t>Children and parents: media use and attitudes report 2026</a:t>
            </a:r>
            <a:endParaRPr lang="en-GB" sz="1400" dirty="0"/>
          </a:p>
        </p:txBody>
      </p:sp>
      <p:sp>
        <p:nvSpPr>
          <p:cNvPr id="11" name="TextBox 10">
            <a:extLst>
              <a:ext uri="{FF2B5EF4-FFF2-40B4-BE49-F238E27FC236}">
                <a16:creationId xmlns:a16="http://schemas.microsoft.com/office/drawing/2014/main" id="{C70960D5-4732-B599-3ADF-2CC68F540699}"/>
              </a:ext>
            </a:extLst>
          </p:cNvPr>
          <p:cNvSpPr txBox="1"/>
          <p:nvPr/>
        </p:nvSpPr>
        <p:spPr>
          <a:xfrm>
            <a:off x="457200" y="475486"/>
            <a:ext cx="8157029" cy="584775"/>
          </a:xfrm>
          <a:prstGeom prst="rect">
            <a:avLst/>
          </a:prstGeom>
          <a:noFill/>
        </p:spPr>
        <p:txBody>
          <a:bodyPr wrap="square">
            <a:spAutoFit/>
          </a:bodyPr>
          <a:lstStyle/>
          <a:p>
            <a:r>
              <a:rPr lang="en-GB" sz="3200" b="1" dirty="0">
                <a:solidFill>
                  <a:srgbClr val="C00000"/>
                </a:solidFill>
              </a:rPr>
              <a:t>Summary of parental concerns </a:t>
            </a:r>
            <a:r>
              <a:rPr lang="en-GB" sz="3200" dirty="0"/>
              <a:t>(3 – 17 yr-olds)</a:t>
            </a:r>
          </a:p>
        </p:txBody>
      </p:sp>
      <p:pic>
        <p:nvPicPr>
          <p:cNvPr id="4" name="Picture 3">
            <a:extLst>
              <a:ext uri="{FF2B5EF4-FFF2-40B4-BE49-F238E27FC236}">
                <a16:creationId xmlns:a16="http://schemas.microsoft.com/office/drawing/2014/main" id="{AC646742-91F2-F2B7-1567-5C0D4FDEA43F}"/>
              </a:ext>
            </a:extLst>
          </p:cNvPr>
          <p:cNvPicPr>
            <a:picLocks noChangeAspect="1"/>
          </p:cNvPicPr>
          <p:nvPr/>
        </p:nvPicPr>
        <p:blipFill>
          <a:blip r:embed="rId3"/>
          <a:stretch>
            <a:fillRect/>
          </a:stretch>
        </p:blipFill>
        <p:spPr>
          <a:xfrm>
            <a:off x="1973179" y="1793628"/>
            <a:ext cx="8692640" cy="3487312"/>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Tree>
    <p:extLst>
      <p:ext uri="{BB962C8B-B14F-4D97-AF65-F5344CB8AC3E}">
        <p14:creationId xmlns:p14="http://schemas.microsoft.com/office/powerpoint/2010/main" val="27565918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504674-9532-F6F6-7F68-310962FB5A7A}"/>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CC973749-8A7C-699A-59B2-715611B8223F}"/>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8730F0A3-6BD6-CA5E-1160-5F8E7D450E20}"/>
              </a:ext>
            </a:extLst>
          </p:cNvPr>
          <p:cNvSpPr/>
          <p:nvPr/>
        </p:nvSpPr>
        <p:spPr>
          <a:xfrm>
            <a:off x="10043410" y="260261"/>
            <a:ext cx="2038344" cy="24529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extBox 5">
            <a:extLst>
              <a:ext uri="{FF2B5EF4-FFF2-40B4-BE49-F238E27FC236}">
                <a16:creationId xmlns:a16="http://schemas.microsoft.com/office/drawing/2014/main" id="{9ECD18DD-4931-584E-B6AE-938F893AC78F}"/>
              </a:ext>
            </a:extLst>
          </p:cNvPr>
          <p:cNvSpPr txBox="1"/>
          <p:nvPr/>
        </p:nvSpPr>
        <p:spPr>
          <a:xfrm>
            <a:off x="7390356" y="6511328"/>
            <a:ext cx="4691398" cy="307777"/>
          </a:xfrm>
          <a:prstGeom prst="rect">
            <a:avLst/>
          </a:prstGeom>
          <a:noFill/>
        </p:spPr>
        <p:txBody>
          <a:bodyPr wrap="square" rtlCol="0">
            <a:spAutoFit/>
          </a:bodyPr>
          <a:lstStyle/>
          <a:p>
            <a:pPr>
              <a:spcAft>
                <a:spcPts val="600"/>
              </a:spcAft>
            </a:pPr>
            <a:r>
              <a:rPr lang="en-GB" sz="1400" dirty="0"/>
              <a:t>Source: </a:t>
            </a:r>
            <a:r>
              <a:rPr lang="en-GB" sz="1100" b="0" i="0" dirty="0">
                <a:effectLst/>
                <a:latin typeface="Roboto" panose="02000000000000000000" pitchFamily="2" charset="0"/>
              </a:rPr>
              <a:t>Children and parents: media use and attitudes report 2026</a:t>
            </a:r>
            <a:endParaRPr lang="en-GB" sz="1400" dirty="0"/>
          </a:p>
        </p:txBody>
      </p:sp>
      <p:sp>
        <p:nvSpPr>
          <p:cNvPr id="7" name="TextBox 6">
            <a:extLst>
              <a:ext uri="{FF2B5EF4-FFF2-40B4-BE49-F238E27FC236}">
                <a16:creationId xmlns:a16="http://schemas.microsoft.com/office/drawing/2014/main" id="{D1D85031-000D-7391-FBC3-4C99FA2F118D}"/>
              </a:ext>
            </a:extLst>
          </p:cNvPr>
          <p:cNvSpPr txBox="1"/>
          <p:nvPr/>
        </p:nvSpPr>
        <p:spPr>
          <a:xfrm>
            <a:off x="2060009" y="532633"/>
            <a:ext cx="8801747" cy="954107"/>
          </a:xfrm>
          <a:prstGeom prst="rect">
            <a:avLst/>
          </a:prstGeom>
          <a:noFill/>
        </p:spPr>
        <p:txBody>
          <a:bodyPr wrap="square">
            <a:spAutoFit/>
          </a:bodyPr>
          <a:lstStyle/>
          <a:p>
            <a:r>
              <a:rPr lang="en-GB" sz="2800" b="1" dirty="0"/>
              <a:t>Are you </a:t>
            </a:r>
            <a:r>
              <a:rPr lang="en-GB" sz="2800" b="1" dirty="0">
                <a:solidFill>
                  <a:srgbClr val="FF0000"/>
                </a:solidFill>
              </a:rPr>
              <a:t>CONFIDENT</a:t>
            </a:r>
            <a:r>
              <a:rPr lang="en-GB" sz="2800" b="1" dirty="0"/>
              <a:t> to </a:t>
            </a:r>
            <a:r>
              <a:rPr lang="en-GB" sz="2800" b="1" dirty="0">
                <a:solidFill>
                  <a:srgbClr val="FF0000"/>
                </a:solidFill>
              </a:rPr>
              <a:t>TALK TO YOUR CHILD </a:t>
            </a:r>
            <a:r>
              <a:rPr lang="en-GB" sz="2800" b="1" dirty="0"/>
              <a:t>about staying safe online? How </a:t>
            </a:r>
            <a:r>
              <a:rPr lang="en-GB" sz="2800" b="1" dirty="0">
                <a:solidFill>
                  <a:srgbClr val="FF0000"/>
                </a:solidFill>
              </a:rPr>
              <a:t>OFTEN</a:t>
            </a:r>
            <a:r>
              <a:rPr lang="en-GB" sz="2800" b="1" dirty="0"/>
              <a:t>?</a:t>
            </a:r>
          </a:p>
        </p:txBody>
      </p:sp>
      <p:pic>
        <p:nvPicPr>
          <p:cNvPr id="5" name="Picture 6" descr="Free speech bubble talking chat illustration">
            <a:extLst>
              <a:ext uri="{FF2B5EF4-FFF2-40B4-BE49-F238E27FC236}">
                <a16:creationId xmlns:a16="http://schemas.microsoft.com/office/drawing/2014/main" id="{77F19DAF-38D3-C183-686A-6BDDC2BB40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60261"/>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F1F69B1-CAE8-233C-3E77-784ACBDD7653}"/>
              </a:ext>
            </a:extLst>
          </p:cNvPr>
          <p:cNvPicPr>
            <a:picLocks noChangeAspect="1"/>
          </p:cNvPicPr>
          <p:nvPr/>
        </p:nvPicPr>
        <p:blipFill>
          <a:blip r:embed="rId4"/>
          <a:stretch>
            <a:fillRect/>
          </a:stretch>
        </p:blipFill>
        <p:spPr>
          <a:xfrm>
            <a:off x="4079443" y="1958874"/>
            <a:ext cx="6983139" cy="853495"/>
          </a:xfrm>
          <a:prstGeom prst="rect">
            <a:avLst/>
          </a:prstGeom>
        </p:spPr>
      </p:pic>
      <p:pic>
        <p:nvPicPr>
          <p:cNvPr id="15" name="Picture 2" descr="Free did you know speech balloon message illustration">
            <a:extLst>
              <a:ext uri="{FF2B5EF4-FFF2-40B4-BE49-F238E27FC236}">
                <a16:creationId xmlns:a16="http://schemas.microsoft.com/office/drawing/2014/main" id="{67B0E0C8-1959-9E5E-4537-64C5047E87C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37618" y="979009"/>
            <a:ext cx="1540460" cy="154046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2B0FD301-0618-489B-6510-698B8D43BDB9}"/>
              </a:ext>
            </a:extLst>
          </p:cNvPr>
          <p:cNvPicPr>
            <a:picLocks noChangeAspect="1"/>
          </p:cNvPicPr>
          <p:nvPr/>
        </p:nvPicPr>
        <p:blipFill>
          <a:blip r:embed="rId6"/>
          <a:srcRect b="27279"/>
          <a:stretch/>
        </p:blipFill>
        <p:spPr>
          <a:xfrm>
            <a:off x="3197044" y="3263178"/>
            <a:ext cx="6983139" cy="3130711"/>
          </a:xfrm>
          <a:prstGeom prst="rect">
            <a:avLst/>
          </a:prstGeom>
          <a:ln>
            <a:noFill/>
          </a:ln>
          <a:effectLst/>
        </p:spPr>
      </p:pic>
      <p:sp>
        <p:nvSpPr>
          <p:cNvPr id="14" name="Speech Bubble: Oval 13">
            <a:extLst>
              <a:ext uri="{FF2B5EF4-FFF2-40B4-BE49-F238E27FC236}">
                <a16:creationId xmlns:a16="http://schemas.microsoft.com/office/drawing/2014/main" id="{89E7E70C-F07E-5C5C-957B-1B827619575D}"/>
              </a:ext>
            </a:extLst>
          </p:cNvPr>
          <p:cNvSpPr/>
          <p:nvPr/>
        </p:nvSpPr>
        <p:spPr>
          <a:xfrm rot="21057462">
            <a:off x="1035451" y="4210232"/>
            <a:ext cx="2628147" cy="1748261"/>
          </a:xfrm>
          <a:prstGeom prst="wedgeEllipseCallout">
            <a:avLst>
              <a:gd name="adj1" fmla="val 55682"/>
              <a:gd name="adj2" fmla="val 58088"/>
            </a:avLst>
          </a:prstGeom>
          <a:solidFill>
            <a:srgbClr val="0070C0"/>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GB" sz="2000" dirty="0"/>
              <a:t>Are there any </a:t>
            </a:r>
            <a:r>
              <a:rPr lang="en-GB" sz="2000" u="sng" dirty="0"/>
              <a:t>topics/areas </a:t>
            </a:r>
            <a:r>
              <a:rPr lang="en-GB" sz="2000" dirty="0"/>
              <a:t>you do not feel confident to discuss?</a:t>
            </a:r>
          </a:p>
        </p:txBody>
      </p:sp>
      <p:pic>
        <p:nvPicPr>
          <p:cNvPr id="13" name="Picture 12">
            <a:extLst>
              <a:ext uri="{FF2B5EF4-FFF2-40B4-BE49-F238E27FC236}">
                <a16:creationId xmlns:a16="http://schemas.microsoft.com/office/drawing/2014/main" id="{F56E3C38-B636-1351-EB9A-54FD15DD3949}"/>
              </a:ext>
            </a:extLst>
          </p:cNvPr>
          <p:cNvPicPr>
            <a:picLocks noChangeAspect="1"/>
          </p:cNvPicPr>
          <p:nvPr/>
        </p:nvPicPr>
        <p:blipFill>
          <a:blip r:embed="rId7"/>
          <a:srcRect t="10495"/>
          <a:stretch/>
        </p:blipFill>
        <p:spPr>
          <a:xfrm>
            <a:off x="631701" y="2238132"/>
            <a:ext cx="2141766" cy="128833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3461993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6ABA001-BE4E-153D-236A-F3B96E57EED8}"/>
            </a:ext>
          </a:extLst>
        </p:cNvPr>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EA570F6-1F5F-215D-A108-F6F8A40F4367}"/>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useBgFill="1">
        <p:nvSpPr>
          <p:cNvPr id="9" name="Rectangle 8">
            <a:extLst>
              <a:ext uri="{FF2B5EF4-FFF2-40B4-BE49-F238E27FC236}">
                <a16:creationId xmlns:a16="http://schemas.microsoft.com/office/drawing/2014/main" id="{6363C19E-1801-2357-176B-4B5AFF7894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F0E8BA78-8620-BC6D-FFD9-547642CCB103}"/>
              </a:ext>
            </a:extLst>
          </p:cNvPr>
          <p:cNvSpPr>
            <a:spLocks noGrp="1"/>
          </p:cNvSpPr>
          <p:nvPr>
            <p:ph type="title"/>
          </p:nvPr>
        </p:nvSpPr>
        <p:spPr>
          <a:xfrm>
            <a:off x="457200" y="312778"/>
            <a:ext cx="7212800" cy="930441"/>
          </a:xfrm>
        </p:spPr>
        <p:txBody>
          <a:bodyPr vert="horz" lIns="91440" tIns="45720" rIns="91440" bIns="45720" rtlCol="0" anchor="b">
            <a:normAutofit fontScale="90000"/>
          </a:bodyPr>
          <a:lstStyle/>
          <a:p>
            <a:r>
              <a:rPr lang="en-US" sz="4200" b="1" dirty="0">
                <a:solidFill>
                  <a:srgbClr val="FF0000"/>
                </a:solidFill>
                <a:latin typeface="+mn-lt"/>
              </a:rPr>
              <a:t>YOU</a:t>
            </a:r>
            <a:r>
              <a:rPr lang="en-US" sz="4200" b="1" dirty="0">
                <a:latin typeface="+mn-lt"/>
              </a:rPr>
              <a:t> don’t need to be an </a:t>
            </a:r>
            <a:r>
              <a:rPr lang="en-US" sz="4200" b="1" dirty="0">
                <a:solidFill>
                  <a:srgbClr val="FF0000"/>
                </a:solidFill>
                <a:latin typeface="+mn-lt"/>
              </a:rPr>
              <a:t>EXPERT</a:t>
            </a:r>
            <a:endParaRPr lang="en-US" sz="4200" b="1" dirty="0">
              <a:latin typeface="+mn-lt"/>
            </a:endParaRPr>
          </a:p>
        </p:txBody>
      </p:sp>
      <p:sp>
        <p:nvSpPr>
          <p:cNvPr id="11" name="sketchy line">
            <a:extLst>
              <a:ext uri="{FF2B5EF4-FFF2-40B4-BE49-F238E27FC236}">
                <a16:creationId xmlns:a16="http://schemas.microsoft.com/office/drawing/2014/main" id="{CDD2E510-6205-89C7-B3A5-0AA1F9FB50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Free dialog tip advice illustration">
            <a:extLst>
              <a:ext uri="{FF2B5EF4-FFF2-40B4-BE49-F238E27FC236}">
                <a16:creationId xmlns:a16="http://schemas.microsoft.com/office/drawing/2014/main" id="{903410BE-E616-C5D1-AD28-5ABA78A69F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92560" y="277757"/>
            <a:ext cx="2069764" cy="147147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red and black rectangular sign with white text&#10;&#10;Description automatically generated with low confidence">
            <a:extLst>
              <a:ext uri="{FF2B5EF4-FFF2-40B4-BE49-F238E27FC236}">
                <a16:creationId xmlns:a16="http://schemas.microsoft.com/office/drawing/2014/main" id="{EFA5F098-25D3-CF38-D6E3-145C0E1EF3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48726" y="209813"/>
            <a:ext cx="1138484" cy="801355"/>
          </a:xfrm>
          <a:prstGeom prst="rect">
            <a:avLst/>
          </a:prstGeom>
        </p:spPr>
      </p:pic>
      <p:pic>
        <p:nvPicPr>
          <p:cNvPr id="15" name="Picture 14" descr="A person and a child looking at a tablet&#10;&#10;Description automatically generated">
            <a:extLst>
              <a:ext uri="{FF2B5EF4-FFF2-40B4-BE49-F238E27FC236}">
                <a16:creationId xmlns:a16="http://schemas.microsoft.com/office/drawing/2014/main" id="{3A886D3C-5D44-C25B-C2AB-DBC2095561A3}"/>
              </a:ext>
            </a:extLst>
          </p:cNvPr>
          <p:cNvPicPr>
            <a:picLocks noChangeAspect="1"/>
          </p:cNvPicPr>
          <p:nvPr/>
        </p:nvPicPr>
        <p:blipFill>
          <a:blip r:embed="rId5">
            <a:alphaModFix amt="50000"/>
            <a:extLst>
              <a:ext uri="{28A0092B-C50C-407E-A947-70E740481C1C}">
                <a14:useLocalDpi xmlns:a14="http://schemas.microsoft.com/office/drawing/2010/main" val="0"/>
              </a:ext>
            </a:extLst>
          </a:blip>
          <a:srcRect l="12291" t="15768" r="28330" b="18604"/>
          <a:stretch/>
        </p:blipFill>
        <p:spPr>
          <a:xfrm>
            <a:off x="9462718" y="4544290"/>
            <a:ext cx="2857914" cy="2629399"/>
          </a:xfrm>
          <a:prstGeom prst="rect">
            <a:avLst/>
          </a:prstGeom>
          <a:ln>
            <a:noFill/>
          </a:ln>
          <a:effectLst>
            <a:softEdge rad="635000"/>
          </a:effectLst>
        </p:spPr>
      </p:pic>
      <p:sp>
        <p:nvSpPr>
          <p:cNvPr id="17" name="Rectangle 16">
            <a:extLst>
              <a:ext uri="{FF2B5EF4-FFF2-40B4-BE49-F238E27FC236}">
                <a16:creationId xmlns:a16="http://schemas.microsoft.com/office/drawing/2014/main" id="{AD45BE65-C5D0-28D8-6208-3B3B1C41395B}"/>
              </a:ext>
            </a:extLst>
          </p:cNvPr>
          <p:cNvSpPr/>
          <p:nvPr/>
        </p:nvSpPr>
        <p:spPr>
          <a:xfrm>
            <a:off x="508400" y="2439289"/>
            <a:ext cx="3814218" cy="3276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12" name="Content Placeholder 11">
            <a:extLst>
              <a:ext uri="{FF2B5EF4-FFF2-40B4-BE49-F238E27FC236}">
                <a16:creationId xmlns:a16="http://schemas.microsoft.com/office/drawing/2014/main" id="{2398562D-189D-846F-34B5-C17D33ED18D7}"/>
              </a:ext>
            </a:extLst>
          </p:cNvPr>
          <p:cNvGraphicFramePr>
            <a:graphicFrameLocks noGrp="1"/>
          </p:cNvGraphicFramePr>
          <p:nvPr>
            <p:ph idx="1"/>
            <p:extLst>
              <p:ext uri="{D42A27DB-BD31-4B8C-83A1-F6EECF244321}">
                <p14:modId xmlns:p14="http://schemas.microsoft.com/office/powerpoint/2010/main" val="1756787496"/>
              </p:ext>
            </p:extLst>
          </p:nvPr>
        </p:nvGraphicFramePr>
        <p:xfrm>
          <a:off x="255458" y="1923904"/>
          <a:ext cx="11731752" cy="3200400"/>
        </p:xfrm>
        <a:graphic>
          <a:graphicData uri="http://schemas.openxmlformats.org/drawingml/2006/table">
            <a:tbl>
              <a:tblPr firstRow="1" bandRow="1">
                <a:tableStyleId>{2D5ABB26-0587-4C30-8999-92F81FD0307C}</a:tableStyleId>
              </a:tblPr>
              <a:tblGrid>
                <a:gridCol w="2396836">
                  <a:extLst>
                    <a:ext uri="{9D8B030D-6E8A-4147-A177-3AD203B41FA5}">
                      <a16:colId xmlns:a16="http://schemas.microsoft.com/office/drawing/2014/main" val="381318562"/>
                    </a:ext>
                  </a:extLst>
                </a:gridCol>
                <a:gridCol w="9334916">
                  <a:extLst>
                    <a:ext uri="{9D8B030D-6E8A-4147-A177-3AD203B41FA5}">
                      <a16:colId xmlns:a16="http://schemas.microsoft.com/office/drawing/2014/main" val="1416541605"/>
                    </a:ext>
                  </a:extLst>
                </a:gridCol>
              </a:tblGrid>
              <a:tr h="438735">
                <a:tc>
                  <a:txBody>
                    <a:bodyPr/>
                    <a:lstStyle/>
                    <a:p>
                      <a:r>
                        <a:rPr lang="en-GB" sz="2400" b="1" dirty="0"/>
                        <a:t>It’s your choice!</a:t>
                      </a:r>
                    </a:p>
                  </a:txBody>
                  <a:tcPr/>
                </a:tc>
                <a:tc>
                  <a:txBody>
                    <a:bodyPr/>
                    <a:lstStyle/>
                    <a:p>
                      <a:r>
                        <a:rPr lang="en-GB" b="0" dirty="0">
                          <a:solidFill>
                            <a:schemeClr val="tx1"/>
                          </a:solidFill>
                        </a:rPr>
                        <a:t>Don’t let others dictate </a:t>
                      </a:r>
                      <a:r>
                        <a:rPr lang="en-GB" b="0" dirty="0"/>
                        <a:t>when </a:t>
                      </a:r>
                      <a:r>
                        <a:rPr lang="en-GB" b="0" dirty="0">
                          <a:solidFill>
                            <a:schemeClr val="tx1"/>
                          </a:solidFill>
                        </a:rPr>
                        <a:t>the </a:t>
                      </a:r>
                      <a:r>
                        <a:rPr lang="en-GB" b="0" dirty="0">
                          <a:solidFill>
                            <a:srgbClr val="FF0000"/>
                          </a:solidFill>
                        </a:rPr>
                        <a:t>right time </a:t>
                      </a:r>
                      <a:r>
                        <a:rPr lang="en-GB" b="0" dirty="0"/>
                        <a:t>is to use tech</a:t>
                      </a:r>
                    </a:p>
                  </a:txBody>
                  <a:tcPr/>
                </a:tc>
                <a:extLst>
                  <a:ext uri="{0D108BD9-81ED-4DB2-BD59-A6C34878D82A}">
                    <a16:rowId xmlns:a16="http://schemas.microsoft.com/office/drawing/2014/main" val="3356159591"/>
                  </a:ext>
                </a:extLst>
              </a:tr>
              <a:tr h="438735">
                <a:tc>
                  <a:txBody>
                    <a:bodyPr/>
                    <a:lstStyle/>
                    <a:p>
                      <a:r>
                        <a:rPr lang="en-GB" sz="2400" b="1" dirty="0"/>
                        <a:t>Stay involved</a:t>
                      </a:r>
                    </a:p>
                  </a:txBody>
                  <a:tcPr/>
                </a:tc>
                <a:tc>
                  <a:txBody>
                    <a:bodyPr/>
                    <a:lstStyle/>
                    <a:p>
                      <a:r>
                        <a:rPr kumimoji="0" lang="en-US" sz="1700" b="0" u="none" strike="noStrike" kern="1200" cap="none" spc="0" normalizeH="0" baseline="0" noProof="0" dirty="0">
                          <a:ln>
                            <a:noFill/>
                          </a:ln>
                          <a:solidFill>
                            <a:prstClr val="black"/>
                          </a:solidFill>
                          <a:effectLst/>
                          <a:uLnTx/>
                          <a:uFillTx/>
                        </a:rPr>
                        <a:t>Make </a:t>
                      </a:r>
                      <a:r>
                        <a:rPr kumimoji="0" lang="en-US" sz="1700" b="0" u="none" strike="noStrike" kern="1200" cap="none" spc="0" normalizeH="0" baseline="0" noProof="0" dirty="0">
                          <a:ln>
                            <a:noFill/>
                          </a:ln>
                          <a:solidFill>
                            <a:schemeClr val="tx1"/>
                          </a:solidFill>
                          <a:effectLst/>
                          <a:uLnTx/>
                          <a:uFillTx/>
                        </a:rPr>
                        <a:t>time</a:t>
                      </a:r>
                      <a:r>
                        <a:rPr kumimoji="0" lang="en-US" sz="1700" b="0" u="none" strike="noStrike" kern="1200" cap="none" spc="0" normalizeH="0" baseline="0" noProof="0" dirty="0">
                          <a:ln>
                            <a:noFill/>
                          </a:ln>
                          <a:solidFill>
                            <a:srgbClr val="FF0000"/>
                          </a:solidFill>
                          <a:effectLst/>
                          <a:uLnTx/>
                          <a:uFillTx/>
                        </a:rPr>
                        <a:t> </a:t>
                      </a:r>
                      <a:r>
                        <a:rPr kumimoji="0" lang="en-US" sz="1700" b="0" u="none" strike="noStrike" kern="1200" cap="none" spc="0" normalizeH="0" baseline="0" noProof="0" dirty="0">
                          <a:ln>
                            <a:noFill/>
                          </a:ln>
                          <a:solidFill>
                            <a:schemeClr val="tx1"/>
                          </a:solidFill>
                          <a:effectLst/>
                          <a:uLnTx/>
                          <a:uFillTx/>
                        </a:rPr>
                        <a:t>to </a:t>
                      </a:r>
                      <a:r>
                        <a:rPr kumimoji="0" lang="en-US" sz="1700" b="0" u="none" strike="noStrike" kern="1200" cap="none" spc="0" normalizeH="0" baseline="0" noProof="0" dirty="0">
                          <a:ln>
                            <a:noFill/>
                          </a:ln>
                          <a:solidFill>
                            <a:srgbClr val="FF0000"/>
                          </a:solidFill>
                          <a:effectLst/>
                          <a:uLnTx/>
                          <a:uFillTx/>
                        </a:rPr>
                        <a:t>communicate</a:t>
                      </a:r>
                      <a:r>
                        <a:rPr kumimoji="0" lang="en-US" sz="1700" b="0" u="none" strike="noStrike" kern="1200" cap="none" spc="0" normalizeH="0" baseline="0" noProof="0" dirty="0">
                          <a:ln>
                            <a:noFill/>
                          </a:ln>
                          <a:solidFill>
                            <a:prstClr val="black"/>
                          </a:solidFill>
                          <a:effectLst/>
                          <a:uLnTx/>
                          <a:uFillTx/>
                        </a:rPr>
                        <a:t>, talk about what they are doing. What do they enjoy? </a:t>
                      </a:r>
                      <a:endParaRPr lang="en-GB" dirty="0"/>
                    </a:p>
                  </a:txBody>
                  <a:tcPr/>
                </a:tc>
                <a:extLst>
                  <a:ext uri="{0D108BD9-81ED-4DB2-BD59-A6C34878D82A}">
                    <a16:rowId xmlns:a16="http://schemas.microsoft.com/office/drawing/2014/main" val="3005401975"/>
                  </a:ext>
                </a:extLst>
              </a:tr>
              <a:tr h="438735">
                <a:tc>
                  <a:txBody>
                    <a:bodyPr/>
                    <a:lstStyle/>
                    <a:p>
                      <a:r>
                        <a:rPr lang="en-GB" sz="2400" b="1" dirty="0"/>
                        <a:t>Don’t quiz them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rPr>
                        <a:t>Have </a:t>
                      </a:r>
                      <a:r>
                        <a:rPr lang="en-US" sz="1800" b="0" dirty="0">
                          <a:solidFill>
                            <a:schemeClr val="tx1"/>
                          </a:solidFill>
                          <a:effectLst/>
                          <a:highlight>
                            <a:srgbClr val="FFFFFF"/>
                          </a:highlight>
                        </a:rPr>
                        <a:t>regular</a:t>
                      </a:r>
                      <a:r>
                        <a:rPr lang="en-US" sz="1800" b="0" dirty="0">
                          <a:solidFill>
                            <a:srgbClr val="FF0000"/>
                          </a:solidFill>
                          <a:effectLst/>
                          <a:highlight>
                            <a:srgbClr val="FFFFFF"/>
                          </a:highlight>
                        </a:rPr>
                        <a:t> conversations</a:t>
                      </a:r>
                      <a:r>
                        <a:rPr lang="en-US" sz="1800" b="0" dirty="0">
                          <a:solidFill>
                            <a:schemeClr val="tx1"/>
                          </a:solidFill>
                          <a:effectLst/>
                          <a:highlight>
                            <a:srgbClr val="FFFFFF"/>
                          </a:highlight>
                        </a:rPr>
                        <a:t>, e.g. what's their favourite app? Best site to learn new things?</a:t>
                      </a:r>
                      <a:endParaRPr lang="en-US" sz="1800" dirty="0">
                        <a:solidFill>
                          <a:schemeClr val="tx1"/>
                        </a:solidFill>
                      </a:endParaRPr>
                    </a:p>
                  </a:txBody>
                  <a:tcPr/>
                </a:tc>
                <a:extLst>
                  <a:ext uri="{0D108BD9-81ED-4DB2-BD59-A6C34878D82A}">
                    <a16:rowId xmlns:a16="http://schemas.microsoft.com/office/drawing/2014/main" val="1910815991"/>
                  </a:ext>
                </a:extLst>
              </a:tr>
              <a:tr h="438735">
                <a:tc>
                  <a:txBody>
                    <a:bodyPr/>
                    <a:lstStyle/>
                    <a:p>
                      <a:r>
                        <a:rPr lang="en-GB" sz="2400" b="1" dirty="0"/>
                        <a:t>Join in</a:t>
                      </a:r>
                    </a:p>
                  </a:txBody>
                  <a:tcPr/>
                </a:tc>
                <a:tc>
                  <a:txBody>
                    <a:bodyPr/>
                    <a:lstStyle/>
                    <a:p>
                      <a:r>
                        <a:rPr lang="en-GB" dirty="0">
                          <a:solidFill>
                            <a:schemeClr val="tx1"/>
                          </a:solidFill>
                        </a:rPr>
                        <a:t>Watch</a:t>
                      </a:r>
                      <a:r>
                        <a:rPr lang="en-GB" dirty="0"/>
                        <a:t> them play a game and </a:t>
                      </a:r>
                      <a:r>
                        <a:rPr lang="en-GB" dirty="0">
                          <a:solidFill>
                            <a:srgbClr val="FF0000"/>
                          </a:solidFill>
                        </a:rPr>
                        <a:t>join</a:t>
                      </a:r>
                      <a:r>
                        <a:rPr lang="en-GB" dirty="0"/>
                        <a:t>. Who are they playing with? How do they know them?  </a:t>
                      </a:r>
                    </a:p>
                  </a:txBody>
                  <a:tcPr/>
                </a:tc>
                <a:extLst>
                  <a:ext uri="{0D108BD9-81ED-4DB2-BD59-A6C34878D82A}">
                    <a16:rowId xmlns:a16="http://schemas.microsoft.com/office/drawing/2014/main" val="360760416"/>
                  </a:ext>
                </a:extLst>
              </a:tr>
              <a:tr h="438735">
                <a:tc>
                  <a:txBody>
                    <a:bodyPr/>
                    <a:lstStyle/>
                    <a:p>
                      <a:r>
                        <a:rPr lang="en-GB" sz="2400" b="1" dirty="0"/>
                        <a:t>‘Show me how..’</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FF0000"/>
                          </a:solidFill>
                          <a:highlight>
                            <a:srgbClr val="FFFFFF"/>
                          </a:highlight>
                        </a:rPr>
                        <a:t>Ask</a:t>
                      </a:r>
                      <a:r>
                        <a:rPr lang="en-US" sz="1800" dirty="0">
                          <a:solidFill>
                            <a:schemeClr val="tx1"/>
                          </a:solidFill>
                          <a:highlight>
                            <a:srgbClr val="FFFFFF"/>
                          </a:highlight>
                        </a:rPr>
                        <a:t> for their help with your privacy settings, who you should add as a friend, are there any risks?</a:t>
                      </a:r>
                    </a:p>
                  </a:txBody>
                  <a:tcPr/>
                </a:tc>
                <a:extLst>
                  <a:ext uri="{0D108BD9-81ED-4DB2-BD59-A6C34878D82A}">
                    <a16:rowId xmlns:a16="http://schemas.microsoft.com/office/drawing/2014/main" val="3005743290"/>
                  </a:ext>
                </a:extLst>
              </a:tr>
              <a:tr h="438735">
                <a:tc>
                  <a:txBody>
                    <a:bodyPr/>
                    <a:lstStyle/>
                    <a:p>
                      <a:r>
                        <a:rPr lang="en-GB" sz="2400" b="1" dirty="0"/>
                        <a:t>Lead by example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chemeClr val="tx1"/>
                          </a:solidFill>
                        </a:rPr>
                        <a:t>children learn as much from watching, so </a:t>
                      </a:r>
                      <a:r>
                        <a:rPr lang="en-GB" sz="1800" dirty="0">
                          <a:solidFill>
                            <a:srgbClr val="FF0000"/>
                          </a:solidFill>
                        </a:rPr>
                        <a:t>model</a:t>
                      </a:r>
                      <a:r>
                        <a:rPr lang="en-GB" sz="1800" dirty="0">
                          <a:solidFill>
                            <a:schemeClr val="tx1"/>
                          </a:solidFill>
                        </a:rPr>
                        <a:t> good behaviour</a:t>
                      </a:r>
                    </a:p>
                  </a:txBody>
                  <a:tcPr/>
                </a:tc>
                <a:extLst>
                  <a:ext uri="{0D108BD9-81ED-4DB2-BD59-A6C34878D82A}">
                    <a16:rowId xmlns:a16="http://schemas.microsoft.com/office/drawing/2014/main" val="4131795620"/>
                  </a:ext>
                </a:extLst>
              </a:tr>
              <a:tr h="438735">
                <a:tc>
                  <a:txBody>
                    <a:bodyPr/>
                    <a:lstStyle/>
                    <a:p>
                      <a:r>
                        <a:rPr lang="en-GB" sz="2400" b="1" dirty="0"/>
                        <a:t>Reassure them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solidFill>
                            <a:schemeClr val="tx1"/>
                          </a:solidFill>
                        </a:rPr>
                        <a:t>Tell them that they </a:t>
                      </a:r>
                      <a:r>
                        <a:rPr lang="en-GB" sz="1800" dirty="0">
                          <a:solidFill>
                            <a:srgbClr val="FF0000"/>
                          </a:solidFill>
                        </a:rPr>
                        <a:t>won't get in trouble </a:t>
                      </a:r>
                      <a:r>
                        <a:rPr lang="en-GB" sz="1800" dirty="0">
                          <a:solidFill>
                            <a:schemeClr val="tx1"/>
                          </a:solidFill>
                        </a:rPr>
                        <a:t>and that you are always</a:t>
                      </a:r>
                      <a:r>
                        <a:rPr lang="en-GB" sz="1800" dirty="0">
                          <a:solidFill>
                            <a:srgbClr val="FF0000"/>
                          </a:solidFill>
                        </a:rPr>
                        <a:t> there </a:t>
                      </a:r>
                      <a:r>
                        <a:rPr lang="en-GB" sz="1800" dirty="0">
                          <a:solidFill>
                            <a:schemeClr val="tx1"/>
                          </a:solidFill>
                        </a:rPr>
                        <a:t>to help</a:t>
                      </a:r>
                    </a:p>
                  </a:txBody>
                  <a:tcPr/>
                </a:tc>
                <a:extLst>
                  <a:ext uri="{0D108BD9-81ED-4DB2-BD59-A6C34878D82A}">
                    <a16:rowId xmlns:a16="http://schemas.microsoft.com/office/drawing/2014/main" val="2269258144"/>
                  </a:ext>
                </a:extLst>
              </a:tr>
            </a:tbl>
          </a:graphicData>
        </a:graphic>
      </p:graphicFrame>
      <p:sp>
        <p:nvSpPr>
          <p:cNvPr id="19" name="TextBox 18">
            <a:extLst>
              <a:ext uri="{FF2B5EF4-FFF2-40B4-BE49-F238E27FC236}">
                <a16:creationId xmlns:a16="http://schemas.microsoft.com/office/drawing/2014/main" id="{E681AB49-649E-99C2-8A55-64D960EB17EF}"/>
              </a:ext>
            </a:extLst>
          </p:cNvPr>
          <p:cNvSpPr txBox="1"/>
          <p:nvPr/>
        </p:nvSpPr>
        <p:spPr>
          <a:xfrm>
            <a:off x="4708273" y="5702814"/>
            <a:ext cx="5354051" cy="707886"/>
          </a:xfrm>
          <a:prstGeom prst="rect">
            <a:avLst/>
          </a:prstGeom>
          <a:noFill/>
        </p:spPr>
        <p:txBody>
          <a:bodyPr wrap="square">
            <a:spAutoFit/>
          </a:bodyPr>
          <a:lstStyle/>
          <a:p>
            <a:r>
              <a:rPr lang="en-US" sz="4000" b="1" dirty="0"/>
              <a:t>… just be a </a:t>
            </a:r>
            <a:r>
              <a:rPr lang="en-US" sz="4000" b="1" dirty="0">
                <a:solidFill>
                  <a:srgbClr val="FF0000"/>
                </a:solidFill>
              </a:rPr>
              <a:t>PARENT</a:t>
            </a:r>
            <a:endParaRPr lang="en-GB" sz="4000" dirty="0"/>
          </a:p>
        </p:txBody>
      </p:sp>
    </p:spTree>
    <p:extLst>
      <p:ext uri="{BB962C8B-B14F-4D97-AF65-F5344CB8AC3E}">
        <p14:creationId xmlns:p14="http://schemas.microsoft.com/office/powerpoint/2010/main" val="16758858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835296EC-312C-5482-BDEC-72CED7EFB0AD}"/>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3C0CD4AF-7362-490E-4270-7492AE9C986B}"/>
              </a:ext>
            </a:extLst>
          </p:cNvPr>
          <p:cNvSpPr/>
          <p:nvPr/>
        </p:nvSpPr>
        <p:spPr>
          <a:xfrm>
            <a:off x="10043410" y="260261"/>
            <a:ext cx="2038344" cy="24529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extBox 5">
            <a:extLst>
              <a:ext uri="{FF2B5EF4-FFF2-40B4-BE49-F238E27FC236}">
                <a16:creationId xmlns:a16="http://schemas.microsoft.com/office/drawing/2014/main" id="{194C1BD7-FF25-4C12-86BF-C0C40ECA0B16}"/>
              </a:ext>
            </a:extLst>
          </p:cNvPr>
          <p:cNvSpPr txBox="1"/>
          <p:nvPr/>
        </p:nvSpPr>
        <p:spPr>
          <a:xfrm>
            <a:off x="7390356" y="6511328"/>
            <a:ext cx="4691398" cy="307777"/>
          </a:xfrm>
          <a:prstGeom prst="rect">
            <a:avLst/>
          </a:prstGeom>
          <a:noFill/>
        </p:spPr>
        <p:txBody>
          <a:bodyPr wrap="square" rtlCol="0">
            <a:spAutoFit/>
          </a:bodyPr>
          <a:lstStyle/>
          <a:p>
            <a:pPr>
              <a:spcAft>
                <a:spcPts val="600"/>
              </a:spcAft>
            </a:pPr>
            <a:r>
              <a:rPr lang="en-GB" sz="1400" dirty="0"/>
              <a:t>Source: </a:t>
            </a:r>
            <a:r>
              <a:rPr lang="en-GB" sz="1100" b="0" i="0" dirty="0">
                <a:effectLst/>
                <a:latin typeface="Roboto" panose="02000000000000000000" pitchFamily="2" charset="0"/>
              </a:rPr>
              <a:t>Children and parents: media use and attitudes report 2026</a:t>
            </a:r>
            <a:endParaRPr lang="en-GB" sz="1400" dirty="0"/>
          </a:p>
        </p:txBody>
      </p:sp>
      <p:sp>
        <p:nvSpPr>
          <p:cNvPr id="7" name="TextBox 6">
            <a:extLst>
              <a:ext uri="{FF2B5EF4-FFF2-40B4-BE49-F238E27FC236}">
                <a16:creationId xmlns:a16="http://schemas.microsoft.com/office/drawing/2014/main" id="{9C3667F4-E1AE-A99A-BF64-6C708FDE0E99}"/>
              </a:ext>
            </a:extLst>
          </p:cNvPr>
          <p:cNvSpPr txBox="1"/>
          <p:nvPr/>
        </p:nvSpPr>
        <p:spPr>
          <a:xfrm>
            <a:off x="2032428" y="515962"/>
            <a:ext cx="7270717" cy="523220"/>
          </a:xfrm>
          <a:prstGeom prst="rect">
            <a:avLst/>
          </a:prstGeom>
          <a:noFill/>
        </p:spPr>
        <p:txBody>
          <a:bodyPr wrap="square">
            <a:spAutoFit/>
          </a:bodyPr>
          <a:lstStyle/>
          <a:p>
            <a:r>
              <a:rPr lang="en-GB" sz="2800" b="1" dirty="0"/>
              <a:t>Is your child confident to </a:t>
            </a:r>
            <a:r>
              <a:rPr lang="en-GB" sz="2800" b="1" dirty="0">
                <a:solidFill>
                  <a:srgbClr val="FF0000"/>
                </a:solidFill>
              </a:rPr>
              <a:t>TALK TO YOU</a:t>
            </a:r>
            <a:r>
              <a:rPr lang="en-GB" sz="2800" b="1" dirty="0"/>
              <a:t>?</a:t>
            </a:r>
          </a:p>
        </p:txBody>
      </p:sp>
      <p:pic>
        <p:nvPicPr>
          <p:cNvPr id="5" name="Picture 6" descr="Free speech bubble talking chat illustration">
            <a:extLst>
              <a:ext uri="{FF2B5EF4-FFF2-40B4-BE49-F238E27FC236}">
                <a16:creationId xmlns:a16="http://schemas.microsoft.com/office/drawing/2014/main" id="{39CB6590-EC33-5B18-7A93-4F97B10FE0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60261"/>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F69576AA-5DB8-C577-D7E3-0BA25545FB9A}"/>
              </a:ext>
            </a:extLst>
          </p:cNvPr>
          <p:cNvPicPr>
            <a:picLocks noChangeAspect="1"/>
          </p:cNvPicPr>
          <p:nvPr/>
        </p:nvPicPr>
        <p:blipFill>
          <a:blip r:embed="rId4"/>
          <a:srcRect l="367"/>
          <a:stretch/>
        </p:blipFill>
        <p:spPr>
          <a:xfrm>
            <a:off x="5498873" y="1697757"/>
            <a:ext cx="6005824" cy="3871295"/>
          </a:xfrm>
          <a:prstGeom prst="rect">
            <a:avLst/>
          </a:prstGeom>
          <a:ln w="228600" cap="sq" cmpd="thickThin">
            <a:solidFill>
              <a:srgbClr val="000000"/>
            </a:solidFill>
            <a:prstDash val="solid"/>
            <a:miter lim="800000"/>
          </a:ln>
          <a:effectLst>
            <a:innerShdw blurRad="76200">
              <a:srgbClr val="000000"/>
            </a:innerShdw>
          </a:effectLst>
        </p:spPr>
      </p:pic>
      <p:sp>
        <p:nvSpPr>
          <p:cNvPr id="15" name="TextBox 14">
            <a:extLst>
              <a:ext uri="{FF2B5EF4-FFF2-40B4-BE49-F238E27FC236}">
                <a16:creationId xmlns:a16="http://schemas.microsoft.com/office/drawing/2014/main" id="{0E97020F-C84D-01A8-5E68-D7CBBD3EE150}"/>
              </a:ext>
            </a:extLst>
          </p:cNvPr>
          <p:cNvSpPr txBox="1"/>
          <p:nvPr/>
        </p:nvSpPr>
        <p:spPr>
          <a:xfrm>
            <a:off x="839488" y="3457751"/>
            <a:ext cx="3480721" cy="1938992"/>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marL="285750" indent="-285750">
              <a:buFont typeface="Arial" panose="020B0604020202020204" pitchFamily="34" charset="0"/>
              <a:buChar char="•"/>
            </a:pPr>
            <a:r>
              <a:rPr lang="en-GB" sz="2000" b="1" dirty="0"/>
              <a:t>83% </a:t>
            </a:r>
            <a:r>
              <a:rPr lang="en-GB" sz="2000" dirty="0"/>
              <a:t>who saw something </a:t>
            </a:r>
            <a:r>
              <a:rPr lang="en-GB" sz="2000" b="1" dirty="0"/>
              <a:t>‘worrying or nasty’ </a:t>
            </a:r>
            <a:r>
              <a:rPr lang="en-GB" sz="2000" dirty="0"/>
              <a:t>say they would tell a family member </a:t>
            </a:r>
          </a:p>
          <a:p>
            <a:endParaRPr lang="en-GB" sz="2000" dirty="0"/>
          </a:p>
          <a:p>
            <a:pPr marL="285750" indent="-285750">
              <a:buFont typeface="Arial" panose="020B0604020202020204" pitchFamily="34" charset="0"/>
              <a:buChar char="•"/>
            </a:pPr>
            <a:r>
              <a:rPr lang="en-GB" sz="2000" b="1" dirty="0"/>
              <a:t>Younger children </a:t>
            </a:r>
            <a:r>
              <a:rPr lang="en-GB" sz="2000" dirty="0"/>
              <a:t>are more likely to</a:t>
            </a:r>
            <a:r>
              <a:rPr lang="en-GB" sz="2000" b="1" dirty="0"/>
              <a:t> tell a parent</a:t>
            </a:r>
          </a:p>
        </p:txBody>
      </p:sp>
      <p:pic>
        <p:nvPicPr>
          <p:cNvPr id="16" name="Picture 2" descr="Free did you know speech balloon message illustration">
            <a:extLst>
              <a:ext uri="{FF2B5EF4-FFF2-40B4-BE49-F238E27FC236}">
                <a16:creationId xmlns:a16="http://schemas.microsoft.com/office/drawing/2014/main" id="{9988E9B3-67FD-6FE9-2944-AD4DE9C308E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40029" y="2442630"/>
            <a:ext cx="1355925" cy="1355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81881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3B5C077D-95B4-55A2-F4D3-409CEEA20817}"/>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3C0CD4AF-7362-490E-4270-7492AE9C986B}"/>
              </a:ext>
            </a:extLst>
          </p:cNvPr>
          <p:cNvSpPr/>
          <p:nvPr/>
        </p:nvSpPr>
        <p:spPr>
          <a:xfrm>
            <a:off x="10043410" y="260261"/>
            <a:ext cx="2038344" cy="24529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extBox 5">
            <a:extLst>
              <a:ext uri="{FF2B5EF4-FFF2-40B4-BE49-F238E27FC236}">
                <a16:creationId xmlns:a16="http://schemas.microsoft.com/office/drawing/2014/main" id="{194C1BD7-FF25-4C12-86BF-C0C40ECA0B16}"/>
              </a:ext>
            </a:extLst>
          </p:cNvPr>
          <p:cNvSpPr txBox="1"/>
          <p:nvPr/>
        </p:nvSpPr>
        <p:spPr>
          <a:xfrm>
            <a:off x="5086316" y="5928944"/>
            <a:ext cx="3176080" cy="400110"/>
          </a:xfrm>
          <a:prstGeom prst="rect">
            <a:avLst/>
          </a:prstGeom>
          <a:noFill/>
        </p:spPr>
        <p:txBody>
          <a:bodyPr wrap="square" rtlCol="0">
            <a:spAutoFit/>
          </a:bodyPr>
          <a:lstStyle/>
          <a:p>
            <a:pPr>
              <a:spcAft>
                <a:spcPts val="600"/>
              </a:spcAft>
            </a:pPr>
            <a:r>
              <a:rPr lang="en-GB" sz="2000" b="1" dirty="0">
                <a:solidFill>
                  <a:srgbClr val="FF0000"/>
                </a:solidFill>
              </a:rPr>
              <a:t>parentsafe.lgfl.net</a:t>
            </a:r>
          </a:p>
        </p:txBody>
      </p:sp>
      <p:pic>
        <p:nvPicPr>
          <p:cNvPr id="8" name="Picture 7">
            <a:extLst>
              <a:ext uri="{FF2B5EF4-FFF2-40B4-BE49-F238E27FC236}">
                <a16:creationId xmlns:a16="http://schemas.microsoft.com/office/drawing/2014/main" id="{823A1315-CF4D-B323-B9D4-08D3B28187D9}"/>
              </a:ext>
            </a:extLst>
          </p:cNvPr>
          <p:cNvPicPr>
            <a:picLocks noChangeAspect="1"/>
          </p:cNvPicPr>
          <p:nvPr/>
        </p:nvPicPr>
        <p:blipFill rotWithShape="1">
          <a:blip r:embed="rId3"/>
          <a:srcRect l="4196" r="3157" b="5783"/>
          <a:stretch/>
        </p:blipFill>
        <p:spPr>
          <a:xfrm>
            <a:off x="1313969" y="591671"/>
            <a:ext cx="9689567" cy="5094514"/>
          </a:xfrm>
          <a:prstGeom prst="rect">
            <a:avLst/>
          </a:prstGeom>
          <a:ln>
            <a:noFill/>
          </a:ln>
          <a:effectLst>
            <a:outerShdw blurRad="292100" dist="139700" dir="2700000" algn="tl" rotWithShape="0">
              <a:srgbClr val="333333">
                <a:alpha val="65000"/>
              </a:srgbClr>
            </a:outerShdw>
          </a:effectLst>
        </p:spPr>
      </p:pic>
      <p:sp>
        <p:nvSpPr>
          <p:cNvPr id="9" name="Oval 8">
            <a:extLst>
              <a:ext uri="{FF2B5EF4-FFF2-40B4-BE49-F238E27FC236}">
                <a16:creationId xmlns:a16="http://schemas.microsoft.com/office/drawing/2014/main" id="{493A1177-0A6D-378F-47A0-7F667F13EB22}"/>
              </a:ext>
            </a:extLst>
          </p:cNvPr>
          <p:cNvSpPr/>
          <p:nvPr/>
        </p:nvSpPr>
        <p:spPr>
          <a:xfrm>
            <a:off x="8644539" y="4253867"/>
            <a:ext cx="2358998" cy="986643"/>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3" name="Straight Arrow Connector 12">
            <a:extLst>
              <a:ext uri="{FF2B5EF4-FFF2-40B4-BE49-F238E27FC236}">
                <a16:creationId xmlns:a16="http://schemas.microsoft.com/office/drawing/2014/main" id="{839A14DF-D2CC-250F-1D3A-66E89F16F2C7}"/>
              </a:ext>
            </a:extLst>
          </p:cNvPr>
          <p:cNvCxnSpPr>
            <a:cxnSpLocks/>
          </p:cNvCxnSpPr>
          <p:nvPr/>
        </p:nvCxnSpPr>
        <p:spPr>
          <a:xfrm flipH="1">
            <a:off x="10350393" y="3044630"/>
            <a:ext cx="1498387" cy="110015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3970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C0AFD2F2-A120-E8E0-8D75-570E3290D6C5}"/>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C4DA4EB2-E738-BA24-2099-2EF46E8C7C22}"/>
              </a:ext>
            </a:extLst>
          </p:cNvPr>
          <p:cNvSpPr/>
          <p:nvPr/>
        </p:nvSpPr>
        <p:spPr>
          <a:xfrm>
            <a:off x="10238283" y="217357"/>
            <a:ext cx="1843472" cy="256506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TextBox 6">
            <a:extLst>
              <a:ext uri="{FF2B5EF4-FFF2-40B4-BE49-F238E27FC236}">
                <a16:creationId xmlns:a16="http://schemas.microsoft.com/office/drawing/2014/main" id="{39968CD0-1EA3-43D1-835E-7D93AC917379}"/>
              </a:ext>
            </a:extLst>
          </p:cNvPr>
          <p:cNvSpPr txBox="1"/>
          <p:nvPr/>
        </p:nvSpPr>
        <p:spPr>
          <a:xfrm>
            <a:off x="495186" y="609420"/>
            <a:ext cx="8754046" cy="830997"/>
          </a:xfrm>
          <a:prstGeom prst="rect">
            <a:avLst/>
          </a:prstGeom>
          <a:noFill/>
        </p:spPr>
        <p:txBody>
          <a:bodyPr wrap="square">
            <a:spAutoFit/>
          </a:bodyPr>
          <a:lstStyle/>
          <a:p>
            <a:r>
              <a:rPr lang="en-GB" sz="2400" b="1" dirty="0"/>
              <a:t>Find conversation starters, story time ideas and  top tips to reinforce key safety messages at </a:t>
            </a:r>
            <a:r>
              <a:rPr lang="en-GB" sz="2400" b="1" dirty="0">
                <a:hlinkClick r:id="rId3"/>
              </a:rPr>
              <a:t>parentsafe.lgfl.net</a:t>
            </a:r>
            <a:r>
              <a:rPr lang="en-GB" sz="2400" b="1" dirty="0"/>
              <a:t>  </a:t>
            </a:r>
          </a:p>
        </p:txBody>
      </p:sp>
      <p:pic>
        <p:nvPicPr>
          <p:cNvPr id="4" name="Picture 3">
            <a:extLst>
              <a:ext uri="{FF2B5EF4-FFF2-40B4-BE49-F238E27FC236}">
                <a16:creationId xmlns:a16="http://schemas.microsoft.com/office/drawing/2014/main" id="{9E17472A-97C7-3F53-F937-30874D0ED542}"/>
              </a:ext>
            </a:extLst>
          </p:cNvPr>
          <p:cNvPicPr>
            <a:picLocks noChangeAspect="1"/>
          </p:cNvPicPr>
          <p:nvPr/>
        </p:nvPicPr>
        <p:blipFill rotWithShape="1">
          <a:blip r:embed="rId4"/>
          <a:srcRect t="27894" b="15225"/>
          <a:stretch/>
        </p:blipFill>
        <p:spPr>
          <a:xfrm>
            <a:off x="0" y="4249997"/>
            <a:ext cx="12192000" cy="1454118"/>
          </a:xfrm>
          <a:prstGeom prst="rect">
            <a:avLst/>
          </a:prstGeom>
        </p:spPr>
      </p:pic>
      <p:pic>
        <p:nvPicPr>
          <p:cNvPr id="8" name="Picture 7">
            <a:extLst>
              <a:ext uri="{FF2B5EF4-FFF2-40B4-BE49-F238E27FC236}">
                <a16:creationId xmlns:a16="http://schemas.microsoft.com/office/drawing/2014/main" id="{3712BDD7-5DBB-17E5-4AF5-6228AEA3C394}"/>
              </a:ext>
            </a:extLst>
          </p:cNvPr>
          <p:cNvPicPr>
            <a:picLocks noChangeAspect="1"/>
          </p:cNvPicPr>
          <p:nvPr/>
        </p:nvPicPr>
        <p:blipFill>
          <a:blip r:embed="rId5"/>
          <a:stretch>
            <a:fillRect/>
          </a:stretch>
        </p:blipFill>
        <p:spPr>
          <a:xfrm rot="847481">
            <a:off x="424689" y="3671614"/>
            <a:ext cx="2892026" cy="2250838"/>
          </a:xfrm>
          <a:prstGeom prst="rect">
            <a:avLst/>
          </a:prstGeom>
          <a:ln>
            <a:noFill/>
          </a:ln>
          <a:effectLst>
            <a:outerShdw blurRad="292100" dist="139700" dir="2700000" algn="tl" rotWithShape="0">
              <a:srgbClr val="333333">
                <a:alpha val="65000"/>
              </a:srgbClr>
            </a:outerShdw>
          </a:effectLst>
        </p:spPr>
      </p:pic>
      <p:pic>
        <p:nvPicPr>
          <p:cNvPr id="13" name="Picture 12">
            <a:extLst>
              <a:ext uri="{FF2B5EF4-FFF2-40B4-BE49-F238E27FC236}">
                <a16:creationId xmlns:a16="http://schemas.microsoft.com/office/drawing/2014/main" id="{42932158-A43B-06FF-56D1-639C717C35A6}"/>
              </a:ext>
            </a:extLst>
          </p:cNvPr>
          <p:cNvPicPr>
            <a:picLocks noChangeAspect="1"/>
          </p:cNvPicPr>
          <p:nvPr/>
        </p:nvPicPr>
        <p:blipFill>
          <a:blip r:embed="rId6"/>
          <a:stretch>
            <a:fillRect/>
          </a:stretch>
        </p:blipFill>
        <p:spPr>
          <a:xfrm rot="21240731">
            <a:off x="1891751" y="1563259"/>
            <a:ext cx="2592178" cy="1724503"/>
          </a:xfrm>
          <a:prstGeom prst="rect">
            <a:avLst/>
          </a:prstGeom>
          <a:ln>
            <a:noFill/>
          </a:ln>
          <a:effectLst>
            <a:outerShdw blurRad="292100" dist="139700" dir="2700000" algn="tl" rotWithShape="0">
              <a:srgbClr val="333333">
                <a:alpha val="65000"/>
              </a:srgbClr>
            </a:outerShdw>
          </a:effectLst>
        </p:spPr>
      </p:pic>
      <p:pic>
        <p:nvPicPr>
          <p:cNvPr id="11" name="Picture 10">
            <a:extLst>
              <a:ext uri="{FF2B5EF4-FFF2-40B4-BE49-F238E27FC236}">
                <a16:creationId xmlns:a16="http://schemas.microsoft.com/office/drawing/2014/main" id="{29B3DD00-F197-4B57-7802-E0ACB306051A}"/>
              </a:ext>
            </a:extLst>
          </p:cNvPr>
          <p:cNvPicPr>
            <a:picLocks noChangeAspect="1"/>
          </p:cNvPicPr>
          <p:nvPr/>
        </p:nvPicPr>
        <p:blipFill>
          <a:blip r:embed="rId7"/>
          <a:stretch>
            <a:fillRect/>
          </a:stretch>
        </p:blipFill>
        <p:spPr>
          <a:xfrm>
            <a:off x="9154481" y="327915"/>
            <a:ext cx="2542334" cy="3027333"/>
          </a:xfrm>
          <a:prstGeom prst="rect">
            <a:avLst/>
          </a:prstGeom>
          <a:ln>
            <a:noFill/>
          </a:ln>
          <a:effectLst>
            <a:outerShdw blurRad="292100" dist="139700" dir="2700000" algn="tl" rotWithShape="0">
              <a:srgbClr val="333333">
                <a:alpha val="65000"/>
              </a:srgbClr>
            </a:outerShdw>
          </a:effectLst>
        </p:spPr>
      </p:pic>
      <p:pic>
        <p:nvPicPr>
          <p:cNvPr id="14" name="Picture 13">
            <a:extLst>
              <a:ext uri="{FF2B5EF4-FFF2-40B4-BE49-F238E27FC236}">
                <a16:creationId xmlns:a16="http://schemas.microsoft.com/office/drawing/2014/main" id="{94CA89FE-05EC-9769-9981-8F285B3EDFEC}"/>
              </a:ext>
            </a:extLst>
          </p:cNvPr>
          <p:cNvPicPr>
            <a:picLocks noChangeAspect="1"/>
          </p:cNvPicPr>
          <p:nvPr/>
        </p:nvPicPr>
        <p:blipFill>
          <a:blip r:embed="rId8"/>
          <a:stretch>
            <a:fillRect/>
          </a:stretch>
        </p:blipFill>
        <p:spPr>
          <a:xfrm rot="699831">
            <a:off x="9035380" y="4579655"/>
            <a:ext cx="2962220" cy="1779930"/>
          </a:xfrm>
          <a:prstGeom prst="rect">
            <a:avLst/>
          </a:prstGeom>
          <a:ln>
            <a:noFill/>
          </a:ln>
          <a:effectLst>
            <a:outerShdw blurRad="292100" dist="139700" dir="2700000" algn="tl" rotWithShape="0">
              <a:srgbClr val="333333">
                <a:alpha val="65000"/>
              </a:srgbClr>
            </a:outerShdw>
          </a:effectLst>
        </p:spPr>
      </p:pic>
      <p:pic>
        <p:nvPicPr>
          <p:cNvPr id="16" name="Picture 15">
            <a:extLst>
              <a:ext uri="{FF2B5EF4-FFF2-40B4-BE49-F238E27FC236}">
                <a16:creationId xmlns:a16="http://schemas.microsoft.com/office/drawing/2014/main" id="{B62AF4D0-DB96-1AB6-3F28-F0DBB8ABE4D2}"/>
              </a:ext>
            </a:extLst>
          </p:cNvPr>
          <p:cNvPicPr>
            <a:picLocks noChangeAspect="1"/>
          </p:cNvPicPr>
          <p:nvPr/>
        </p:nvPicPr>
        <p:blipFill>
          <a:blip r:embed="rId9"/>
          <a:stretch>
            <a:fillRect/>
          </a:stretch>
        </p:blipFill>
        <p:spPr>
          <a:xfrm>
            <a:off x="0" y="16248"/>
            <a:ext cx="5543835" cy="463574"/>
          </a:xfrm>
          <a:prstGeom prst="rect">
            <a:avLst/>
          </a:prstGeom>
        </p:spPr>
      </p:pic>
      <p:pic>
        <p:nvPicPr>
          <p:cNvPr id="6" name="Picture 5">
            <a:extLst>
              <a:ext uri="{FF2B5EF4-FFF2-40B4-BE49-F238E27FC236}">
                <a16:creationId xmlns:a16="http://schemas.microsoft.com/office/drawing/2014/main" id="{DC826395-4883-A0C2-D6B3-44FFF75E253F}"/>
              </a:ext>
            </a:extLst>
          </p:cNvPr>
          <p:cNvPicPr>
            <a:picLocks noChangeAspect="1"/>
          </p:cNvPicPr>
          <p:nvPr/>
        </p:nvPicPr>
        <p:blipFill>
          <a:blip r:embed="rId10"/>
          <a:stretch>
            <a:fillRect/>
          </a:stretch>
        </p:blipFill>
        <p:spPr>
          <a:xfrm rot="568295">
            <a:off x="4157493" y="2491634"/>
            <a:ext cx="2796728" cy="1559715"/>
          </a:xfrm>
          <a:prstGeom prst="rect">
            <a:avLst/>
          </a:prstGeom>
        </p:spPr>
      </p:pic>
      <p:pic>
        <p:nvPicPr>
          <p:cNvPr id="10" name="Picture 9">
            <a:extLst>
              <a:ext uri="{FF2B5EF4-FFF2-40B4-BE49-F238E27FC236}">
                <a16:creationId xmlns:a16="http://schemas.microsoft.com/office/drawing/2014/main" id="{13AC3D80-F116-BC15-9ED4-F0FC9FAE92E6}"/>
              </a:ext>
            </a:extLst>
          </p:cNvPr>
          <p:cNvPicPr>
            <a:picLocks noChangeAspect="1"/>
          </p:cNvPicPr>
          <p:nvPr/>
        </p:nvPicPr>
        <p:blipFill>
          <a:blip r:embed="rId11"/>
          <a:stretch>
            <a:fillRect/>
          </a:stretch>
        </p:blipFill>
        <p:spPr>
          <a:xfrm rot="21031084">
            <a:off x="6313252" y="1482289"/>
            <a:ext cx="2279655" cy="178360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72596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5337EB-BF3E-E140-7904-225513667721}"/>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94B33EFF-BA47-0E25-7A32-96ACFEE94922}"/>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BEEACE4F-4483-A7C0-FCFC-70D263E7D847}"/>
              </a:ext>
            </a:extLst>
          </p:cNvPr>
          <p:cNvSpPr/>
          <p:nvPr/>
        </p:nvSpPr>
        <p:spPr>
          <a:xfrm>
            <a:off x="-2" y="-13159"/>
            <a:ext cx="12172581" cy="1298392"/>
          </a:xfrm>
          <a:prstGeom prst="rect">
            <a:avLst/>
          </a:prstGeom>
        </p:spPr>
        <p:style>
          <a:lnRef idx="2">
            <a:schemeClr val="dk1">
              <a:shade val="15000"/>
            </a:schemeClr>
          </a:lnRef>
          <a:fillRef idx="1">
            <a:schemeClr val="dk1"/>
          </a:fillRef>
          <a:effectRef idx="0">
            <a:schemeClr val="dk1"/>
          </a:effectRef>
          <a:fontRef idx="minor">
            <a:schemeClr val="lt1"/>
          </a:fontRef>
        </p:style>
        <p:txBody>
          <a:bodyPr vert="horz" lIns="91440" tIns="45720" rIns="91440" bIns="45720" rtlCol="0" anchor="b">
            <a:normAutofit/>
          </a:bodyPr>
          <a:lstStyle/>
          <a:p>
            <a:pPr algn="ctr">
              <a:lnSpc>
                <a:spcPct val="90000"/>
              </a:lnSpc>
              <a:spcBef>
                <a:spcPct val="0"/>
              </a:spcBef>
              <a:spcAft>
                <a:spcPts val="600"/>
              </a:spcAft>
            </a:pPr>
            <a:r>
              <a:rPr lang="en-US" sz="6600" b="1" dirty="0">
                <a:solidFill>
                  <a:schemeClr val="bg1"/>
                </a:solidFill>
                <a:ea typeface="+mj-ea"/>
                <a:cs typeface="+mj-cs"/>
              </a:rPr>
              <a:t>         </a:t>
            </a:r>
            <a:endParaRPr lang="en-US" sz="4400" dirty="0">
              <a:solidFill>
                <a:schemeClr val="bg1"/>
              </a:solidFill>
              <a:ea typeface="+mj-ea"/>
              <a:cs typeface="+mj-cs"/>
            </a:endParaRPr>
          </a:p>
        </p:txBody>
      </p:sp>
      <p:pic>
        <p:nvPicPr>
          <p:cNvPr id="14" name="Picture 4" descr="Free dialog tip advice illustration">
            <a:extLst>
              <a:ext uri="{FF2B5EF4-FFF2-40B4-BE49-F238E27FC236}">
                <a16:creationId xmlns:a16="http://schemas.microsoft.com/office/drawing/2014/main" id="{66651DE8-8D98-3432-6EDC-F2ADA66377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654689">
            <a:off x="10418806" y="2272838"/>
            <a:ext cx="1415381" cy="1006248"/>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20806E86-8987-505B-CAF9-9713CF78D7E9}"/>
              </a:ext>
            </a:extLst>
          </p:cNvPr>
          <p:cNvSpPr txBox="1"/>
          <p:nvPr/>
        </p:nvSpPr>
        <p:spPr>
          <a:xfrm>
            <a:off x="1555094" y="183463"/>
            <a:ext cx="6936204" cy="707886"/>
          </a:xfrm>
          <a:prstGeom prst="rect">
            <a:avLst/>
          </a:prstGeom>
          <a:noFill/>
        </p:spPr>
        <p:txBody>
          <a:bodyPr wrap="square">
            <a:spAutoFit/>
          </a:bodyPr>
          <a:lstStyle/>
          <a:p>
            <a:r>
              <a:rPr lang="en-US" sz="4000" b="1" dirty="0">
                <a:solidFill>
                  <a:schemeClr val="bg1"/>
                </a:solidFill>
                <a:ea typeface="+mj-ea"/>
                <a:cs typeface="+mj-cs"/>
              </a:rPr>
              <a:t>PARENT ONLINE SAFETY</a:t>
            </a:r>
            <a:r>
              <a:rPr lang="en-US" sz="4000" dirty="0">
                <a:solidFill>
                  <a:schemeClr val="bg1"/>
                </a:solidFill>
                <a:ea typeface="+mj-ea"/>
                <a:cs typeface="+mj-cs"/>
              </a:rPr>
              <a:t> </a:t>
            </a:r>
            <a:endParaRPr lang="en-GB" sz="4000" dirty="0"/>
          </a:p>
        </p:txBody>
      </p:sp>
      <p:sp>
        <p:nvSpPr>
          <p:cNvPr id="33" name="Rectangle 32">
            <a:extLst>
              <a:ext uri="{FF2B5EF4-FFF2-40B4-BE49-F238E27FC236}">
                <a16:creationId xmlns:a16="http://schemas.microsoft.com/office/drawing/2014/main" id="{1BC589A7-D450-5271-8F17-A3A340CCFDF3}"/>
              </a:ext>
            </a:extLst>
          </p:cNvPr>
          <p:cNvSpPr/>
          <p:nvPr/>
        </p:nvSpPr>
        <p:spPr>
          <a:xfrm>
            <a:off x="8938801" y="1036358"/>
            <a:ext cx="1493568" cy="55056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5" name="Picture 34">
            <a:extLst>
              <a:ext uri="{FF2B5EF4-FFF2-40B4-BE49-F238E27FC236}">
                <a16:creationId xmlns:a16="http://schemas.microsoft.com/office/drawing/2014/main" id="{5BDC1700-F0BE-4EDF-1071-907358F5C1C6}"/>
              </a:ext>
            </a:extLst>
          </p:cNvPr>
          <p:cNvPicPr>
            <a:picLocks noChangeAspect="1"/>
          </p:cNvPicPr>
          <p:nvPr/>
        </p:nvPicPr>
        <p:blipFill>
          <a:blip r:embed="rId4"/>
          <a:stretch>
            <a:fillRect/>
          </a:stretch>
        </p:blipFill>
        <p:spPr>
          <a:xfrm>
            <a:off x="11287364" y="659502"/>
            <a:ext cx="823031" cy="3436918"/>
          </a:xfrm>
          <a:prstGeom prst="rect">
            <a:avLst/>
          </a:prstGeom>
        </p:spPr>
      </p:pic>
      <p:pic>
        <p:nvPicPr>
          <p:cNvPr id="32" name="Picture 31" descr="A red rectangular sign with white text and heart&#10;&#10;Description automatically generated">
            <a:extLst>
              <a:ext uri="{FF2B5EF4-FFF2-40B4-BE49-F238E27FC236}">
                <a16:creationId xmlns:a16="http://schemas.microsoft.com/office/drawing/2014/main" id="{5F7C556C-A6B3-FDBB-3985-78CA77358DA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79482" y="5250804"/>
            <a:ext cx="1637148" cy="1171329"/>
          </a:xfrm>
          <a:prstGeom prst="rect">
            <a:avLst/>
          </a:prstGeom>
        </p:spPr>
      </p:pic>
      <p:pic>
        <p:nvPicPr>
          <p:cNvPr id="21" name="Picture 20" descr="A person and child looking at a computer&#10;&#10;Description automatically generated">
            <a:extLst>
              <a:ext uri="{FF2B5EF4-FFF2-40B4-BE49-F238E27FC236}">
                <a16:creationId xmlns:a16="http://schemas.microsoft.com/office/drawing/2014/main" id="{1930EB48-2E95-9AD4-3D15-1C82B4333874}"/>
              </a:ext>
            </a:extLst>
          </p:cNvPr>
          <p:cNvPicPr>
            <a:picLocks noChangeAspect="1"/>
          </p:cNvPicPr>
          <p:nvPr/>
        </p:nvPicPr>
        <p:blipFill>
          <a:blip r:embed="rId6">
            <a:extLst>
              <a:ext uri="{28A0092B-C50C-407E-A947-70E740481C1C}">
                <a14:useLocalDpi xmlns:a14="http://schemas.microsoft.com/office/drawing/2010/main" val="0"/>
              </a:ext>
            </a:extLst>
          </a:blip>
          <a:srcRect b="17990"/>
          <a:stretch/>
        </p:blipFill>
        <p:spPr>
          <a:xfrm>
            <a:off x="-215080" y="-31629"/>
            <a:ext cx="12567603" cy="6871159"/>
          </a:xfrm>
          <a:prstGeom prst="rect">
            <a:avLst/>
          </a:prstGeom>
        </p:spPr>
      </p:pic>
      <p:pic>
        <p:nvPicPr>
          <p:cNvPr id="4" name="Picture 3" descr="A red rectangular sign with white text and heart&#10;&#10;Description automatically generated">
            <a:extLst>
              <a:ext uri="{FF2B5EF4-FFF2-40B4-BE49-F238E27FC236}">
                <a16:creationId xmlns:a16="http://schemas.microsoft.com/office/drawing/2014/main" id="{89B280FA-FD81-F8E3-DC00-DADD1958684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74497" y="5662809"/>
            <a:ext cx="1290918" cy="923613"/>
          </a:xfrm>
          <a:prstGeom prst="rect">
            <a:avLst/>
          </a:prstGeom>
        </p:spPr>
      </p:pic>
      <p:sp>
        <p:nvSpPr>
          <p:cNvPr id="7" name="Rectangle 6">
            <a:extLst>
              <a:ext uri="{FF2B5EF4-FFF2-40B4-BE49-F238E27FC236}">
                <a16:creationId xmlns:a16="http://schemas.microsoft.com/office/drawing/2014/main" id="{9FD37D67-A64E-C430-A3EE-C092B7F9054C}"/>
              </a:ext>
            </a:extLst>
          </p:cNvPr>
          <p:cNvSpPr/>
          <p:nvPr/>
        </p:nvSpPr>
        <p:spPr>
          <a:xfrm>
            <a:off x="8938801" y="891349"/>
            <a:ext cx="1433760" cy="144340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extBox 1">
            <a:extLst>
              <a:ext uri="{FF2B5EF4-FFF2-40B4-BE49-F238E27FC236}">
                <a16:creationId xmlns:a16="http://schemas.microsoft.com/office/drawing/2014/main" id="{65B0E652-281E-9497-64D7-D53C5902539E}"/>
              </a:ext>
            </a:extLst>
          </p:cNvPr>
          <p:cNvSpPr txBox="1"/>
          <p:nvPr/>
        </p:nvSpPr>
        <p:spPr>
          <a:xfrm>
            <a:off x="2211755" y="467407"/>
            <a:ext cx="8383725" cy="830997"/>
          </a:xfrm>
          <a:prstGeom prst="rect">
            <a:avLst/>
          </a:prstGeom>
          <a:effectLst/>
          <a:scene3d>
            <a:camera prst="orthographicFront"/>
            <a:lightRig rig="threePt" dir="t"/>
          </a:scene3d>
          <a:sp3d>
            <a:bevelT w="101600" prst="riblet"/>
          </a:sp3d>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n-GB" sz="4800" b="1" dirty="0"/>
              <a:t>DEVICE USE AND OWNERSHIP</a:t>
            </a:r>
            <a:endParaRPr lang="en-GB" sz="4000" dirty="0"/>
          </a:p>
        </p:txBody>
      </p:sp>
      <p:pic>
        <p:nvPicPr>
          <p:cNvPr id="6" name="Picture 5">
            <a:extLst>
              <a:ext uri="{FF2B5EF4-FFF2-40B4-BE49-F238E27FC236}">
                <a16:creationId xmlns:a16="http://schemas.microsoft.com/office/drawing/2014/main" id="{61BE6DD2-A79B-B6B2-B69A-F7137BB16CF6}"/>
              </a:ext>
            </a:extLst>
          </p:cNvPr>
          <p:cNvPicPr>
            <a:picLocks noChangeAspect="1"/>
          </p:cNvPicPr>
          <p:nvPr/>
        </p:nvPicPr>
        <p:blipFill>
          <a:blip r:embed="rId7"/>
          <a:stretch>
            <a:fillRect/>
          </a:stretch>
        </p:blipFill>
        <p:spPr>
          <a:xfrm>
            <a:off x="197396" y="3305266"/>
            <a:ext cx="1562235" cy="967824"/>
          </a:xfrm>
          <a:prstGeom prst="rect">
            <a:avLst/>
          </a:prstGeom>
        </p:spPr>
      </p:pic>
    </p:spTree>
    <p:extLst>
      <p:ext uri="{BB962C8B-B14F-4D97-AF65-F5344CB8AC3E}">
        <p14:creationId xmlns:p14="http://schemas.microsoft.com/office/powerpoint/2010/main" val="40223877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85E613DE-BA37-E655-7F45-D431670A4236}"/>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1F83A97F-0EAF-4AFF-9834-C8684908CD37}"/>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dirty="0"/>
          </a:p>
        </p:txBody>
      </p:sp>
      <p:sp>
        <p:nvSpPr>
          <p:cNvPr id="3" name="Rectangle 2">
            <a:extLst>
              <a:ext uri="{FF2B5EF4-FFF2-40B4-BE49-F238E27FC236}">
                <a16:creationId xmlns:a16="http://schemas.microsoft.com/office/drawing/2014/main" id="{BEADDC60-7F1D-233E-6A52-FB8EB3E59C38}"/>
              </a:ext>
            </a:extLst>
          </p:cNvPr>
          <p:cNvSpPr/>
          <p:nvPr/>
        </p:nvSpPr>
        <p:spPr>
          <a:xfrm>
            <a:off x="1949495" y="523646"/>
            <a:ext cx="8908043" cy="607978"/>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2800" b="1" dirty="0">
                <a:solidFill>
                  <a:srgbClr val="FF0000"/>
                </a:solidFill>
                <a:ea typeface="+mj-ea"/>
                <a:cs typeface="+mj-cs"/>
              </a:rPr>
              <a:t>HOW MUCH DO YOU KNOW </a:t>
            </a:r>
            <a:r>
              <a:rPr lang="en-US" sz="2800" b="1" dirty="0">
                <a:ea typeface="+mj-ea"/>
                <a:cs typeface="+mj-cs"/>
              </a:rPr>
              <a:t>about</a:t>
            </a:r>
            <a:r>
              <a:rPr lang="en-US" sz="2800" b="1" dirty="0">
                <a:solidFill>
                  <a:srgbClr val="FF0000"/>
                </a:solidFill>
                <a:ea typeface="+mj-ea"/>
                <a:cs typeface="+mj-cs"/>
              </a:rPr>
              <a:t> </a:t>
            </a:r>
            <a:r>
              <a:rPr lang="en-US" sz="2800" b="1" dirty="0">
                <a:ea typeface="+mj-ea"/>
                <a:cs typeface="+mj-cs"/>
              </a:rPr>
              <a:t>your child’s life online? </a:t>
            </a:r>
          </a:p>
        </p:txBody>
      </p:sp>
      <p:sp>
        <p:nvSpPr>
          <p:cNvPr id="7" name="TextBox 6">
            <a:extLst>
              <a:ext uri="{FF2B5EF4-FFF2-40B4-BE49-F238E27FC236}">
                <a16:creationId xmlns:a16="http://schemas.microsoft.com/office/drawing/2014/main" id="{2131E8D3-708B-2890-C39E-F01A91AB0E31}"/>
              </a:ext>
            </a:extLst>
          </p:cNvPr>
          <p:cNvSpPr txBox="1"/>
          <p:nvPr/>
        </p:nvSpPr>
        <p:spPr>
          <a:xfrm>
            <a:off x="8905674" y="6289284"/>
            <a:ext cx="3176080" cy="492443"/>
          </a:xfrm>
          <a:prstGeom prst="rect">
            <a:avLst/>
          </a:prstGeom>
          <a:noFill/>
        </p:spPr>
        <p:txBody>
          <a:bodyPr wrap="square" rtlCol="0">
            <a:spAutoFit/>
          </a:bodyPr>
          <a:lstStyle/>
          <a:p>
            <a:pPr>
              <a:spcAft>
                <a:spcPts val="600"/>
              </a:spcAft>
            </a:pPr>
            <a:r>
              <a:rPr lang="en-GB" sz="1400" dirty="0"/>
              <a:t>Source: </a:t>
            </a:r>
            <a:r>
              <a:rPr lang="en-GB" sz="1100" b="0" i="0" dirty="0">
                <a:effectLst/>
                <a:latin typeface="Roboto" panose="02000000000000000000" pitchFamily="2" charset="0"/>
              </a:rPr>
              <a:t>Children and parents: media use and attitudes report 2026</a:t>
            </a:r>
            <a:endParaRPr lang="en-GB" sz="1400" dirty="0"/>
          </a:p>
        </p:txBody>
      </p:sp>
      <p:sp>
        <p:nvSpPr>
          <p:cNvPr id="8" name="TextBox 7">
            <a:extLst>
              <a:ext uri="{FF2B5EF4-FFF2-40B4-BE49-F238E27FC236}">
                <a16:creationId xmlns:a16="http://schemas.microsoft.com/office/drawing/2014/main" id="{96009E79-2B50-460F-0FDF-22F96BD8CFBF}"/>
              </a:ext>
            </a:extLst>
          </p:cNvPr>
          <p:cNvSpPr txBox="1"/>
          <p:nvPr/>
        </p:nvSpPr>
        <p:spPr>
          <a:xfrm>
            <a:off x="1180730" y="4506550"/>
            <a:ext cx="10901024" cy="1569660"/>
          </a:xfrm>
          <a:prstGeom prst="rect">
            <a:avLst/>
          </a:prstGeom>
          <a:noFill/>
        </p:spPr>
        <p:txBody>
          <a:bodyPr wrap="square">
            <a:spAutoFit/>
          </a:bodyPr>
          <a:lstStyle/>
          <a:p>
            <a:r>
              <a:rPr lang="en-GB" sz="2400" b="1" dirty="0"/>
              <a:t>Almost all children (99%) aged 8 – 17 went online last year</a:t>
            </a:r>
            <a:r>
              <a:rPr lang="en-GB" sz="2400" dirty="0"/>
              <a:t>, highlighting the centrality of the internet in their lives:</a:t>
            </a:r>
          </a:p>
          <a:p>
            <a:pPr marL="1200150" lvl="2" indent="-285750">
              <a:buFont typeface="Arial" panose="020B0604020202020204" pitchFamily="34" charset="0"/>
              <a:buChar char="•"/>
            </a:pPr>
            <a:r>
              <a:rPr lang="en-GB" sz="2400" dirty="0"/>
              <a:t>Younger children commonly use </a:t>
            </a:r>
            <a:r>
              <a:rPr lang="en-GB" sz="2400" b="1" dirty="0"/>
              <a:t>tablets</a:t>
            </a:r>
            <a:r>
              <a:rPr lang="en-GB" sz="2400" dirty="0"/>
              <a:t> to go online</a:t>
            </a:r>
          </a:p>
          <a:p>
            <a:pPr marL="1200150" lvl="2" indent="-285750">
              <a:buFont typeface="Arial" panose="020B0604020202020204" pitchFamily="34" charset="0"/>
              <a:buChar char="•"/>
            </a:pPr>
            <a:r>
              <a:rPr lang="en-GB" sz="2400" dirty="0"/>
              <a:t>Older children are more likely to use </a:t>
            </a:r>
            <a:r>
              <a:rPr lang="en-GB" sz="2400" b="1" dirty="0"/>
              <a:t>mobile phones</a:t>
            </a:r>
          </a:p>
        </p:txBody>
      </p:sp>
      <p:pic>
        <p:nvPicPr>
          <p:cNvPr id="6" name="Picture 6" descr="Free speech bubble talking chat illustration">
            <a:extLst>
              <a:ext uri="{FF2B5EF4-FFF2-40B4-BE49-F238E27FC236}">
                <a16:creationId xmlns:a16="http://schemas.microsoft.com/office/drawing/2014/main" id="{F71BF249-634D-8146-9821-99A4DD91BC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982" y="294326"/>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2" name="Picture 1" descr="Free did you know speech balloon message illustration">
            <a:extLst>
              <a:ext uri="{FF2B5EF4-FFF2-40B4-BE49-F238E27FC236}">
                <a16:creationId xmlns:a16="http://schemas.microsoft.com/office/drawing/2014/main" id="{F2D2B29A-2F55-2660-EB53-A0F67EB838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247984">
            <a:off x="9138942" y="4758470"/>
            <a:ext cx="1635271" cy="163527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F62157D6-3646-6CE4-E1AA-DA6BBD5A3BB7}"/>
              </a:ext>
            </a:extLst>
          </p:cNvPr>
          <p:cNvPicPr>
            <a:picLocks noChangeAspect="1"/>
          </p:cNvPicPr>
          <p:nvPr/>
        </p:nvPicPr>
        <p:blipFill>
          <a:blip r:embed="rId5"/>
          <a:stretch>
            <a:fillRect/>
          </a:stretch>
        </p:blipFill>
        <p:spPr>
          <a:xfrm>
            <a:off x="807673" y="1906890"/>
            <a:ext cx="9901149" cy="2222074"/>
          </a:xfrm>
          <a:prstGeom prst="rect">
            <a:avLst/>
          </a:prstGeom>
        </p:spPr>
      </p:pic>
    </p:spTree>
    <p:extLst>
      <p:ext uri="{BB962C8B-B14F-4D97-AF65-F5344CB8AC3E}">
        <p14:creationId xmlns:p14="http://schemas.microsoft.com/office/powerpoint/2010/main" val="30665595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B8DBB1-9643-BD9B-BC7E-686E9E119874}"/>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4B7E7B5E-40C6-E89E-AE47-733524FDF216}"/>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957FC005-8F81-8932-EA02-2926686A1D20}"/>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dirty="0"/>
          </a:p>
        </p:txBody>
      </p:sp>
      <p:sp>
        <p:nvSpPr>
          <p:cNvPr id="3" name="Rectangle 2">
            <a:extLst>
              <a:ext uri="{FF2B5EF4-FFF2-40B4-BE49-F238E27FC236}">
                <a16:creationId xmlns:a16="http://schemas.microsoft.com/office/drawing/2014/main" id="{5C7021A2-476E-6F4B-4067-C0F2EC21AE0B}"/>
              </a:ext>
            </a:extLst>
          </p:cNvPr>
          <p:cNvSpPr/>
          <p:nvPr/>
        </p:nvSpPr>
        <p:spPr>
          <a:xfrm>
            <a:off x="1949495" y="523646"/>
            <a:ext cx="8908043" cy="607978"/>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2800" b="1" dirty="0">
                <a:ea typeface="+mj-ea"/>
                <a:cs typeface="+mj-cs"/>
              </a:rPr>
              <a:t>What other </a:t>
            </a:r>
            <a:r>
              <a:rPr lang="en-US" sz="2800" b="1" dirty="0">
                <a:solidFill>
                  <a:srgbClr val="FF0000"/>
                </a:solidFill>
                <a:ea typeface="+mj-ea"/>
                <a:cs typeface="+mj-cs"/>
              </a:rPr>
              <a:t>DEVICES</a:t>
            </a:r>
            <a:r>
              <a:rPr lang="en-US" sz="2800" b="1" dirty="0">
                <a:ea typeface="+mj-ea"/>
                <a:cs typeface="+mj-cs"/>
              </a:rPr>
              <a:t> does your child use?</a:t>
            </a:r>
          </a:p>
        </p:txBody>
      </p:sp>
      <p:sp>
        <p:nvSpPr>
          <p:cNvPr id="7" name="TextBox 6">
            <a:extLst>
              <a:ext uri="{FF2B5EF4-FFF2-40B4-BE49-F238E27FC236}">
                <a16:creationId xmlns:a16="http://schemas.microsoft.com/office/drawing/2014/main" id="{2AD70834-A197-CEFB-22D0-3BC0F981B061}"/>
              </a:ext>
            </a:extLst>
          </p:cNvPr>
          <p:cNvSpPr txBox="1"/>
          <p:nvPr/>
        </p:nvSpPr>
        <p:spPr>
          <a:xfrm>
            <a:off x="3091364" y="6385022"/>
            <a:ext cx="9429994" cy="307777"/>
          </a:xfrm>
          <a:prstGeom prst="rect">
            <a:avLst/>
          </a:prstGeom>
          <a:noFill/>
        </p:spPr>
        <p:txBody>
          <a:bodyPr wrap="square" rtlCol="0">
            <a:spAutoFit/>
          </a:bodyPr>
          <a:lstStyle/>
          <a:p>
            <a:pPr>
              <a:spcAft>
                <a:spcPts val="600"/>
              </a:spcAft>
            </a:pPr>
            <a:r>
              <a:rPr lang="en-GB" sz="1400" dirty="0">
                <a:hlinkClick r:id="rId3"/>
              </a:rPr>
              <a:t>https://www.internetmatters.org/tech-and-kids-digital-futures/what-is-wearable-technology-safety-for-children/</a:t>
            </a:r>
            <a:r>
              <a:rPr lang="en-GB" sz="1400" dirty="0"/>
              <a:t> </a:t>
            </a:r>
          </a:p>
        </p:txBody>
      </p:sp>
      <p:sp>
        <p:nvSpPr>
          <p:cNvPr id="8" name="TextBox 7">
            <a:extLst>
              <a:ext uri="{FF2B5EF4-FFF2-40B4-BE49-F238E27FC236}">
                <a16:creationId xmlns:a16="http://schemas.microsoft.com/office/drawing/2014/main" id="{6F769339-8CC1-CC0E-4A46-A7B7B8B9129A}"/>
              </a:ext>
            </a:extLst>
          </p:cNvPr>
          <p:cNvSpPr txBox="1"/>
          <p:nvPr/>
        </p:nvSpPr>
        <p:spPr>
          <a:xfrm>
            <a:off x="5340295" y="1825892"/>
            <a:ext cx="6070515" cy="3785652"/>
          </a:xfrm>
          <a:prstGeom prst="rect">
            <a:avLst/>
          </a:prstGeom>
          <a:noFill/>
        </p:spPr>
        <p:txBody>
          <a:bodyPr wrap="square">
            <a:spAutoFit/>
          </a:bodyPr>
          <a:lstStyle/>
          <a:p>
            <a:pPr marL="342900" indent="-342900">
              <a:buFont typeface="Arial" panose="020B0604020202020204" pitchFamily="34" charset="0"/>
              <a:buChar char="•"/>
            </a:pPr>
            <a:r>
              <a:rPr lang="en-GB" sz="2400" dirty="0"/>
              <a:t>Children increasingly use </a:t>
            </a:r>
            <a:r>
              <a:rPr lang="en-GB" sz="2400" b="1" dirty="0"/>
              <a:t>wearable technology </a:t>
            </a:r>
            <a:r>
              <a:rPr lang="en-GB" sz="2400" dirty="0"/>
              <a:t>like smartwatches, smart glasses and fitness trackers</a:t>
            </a:r>
          </a:p>
          <a:p>
            <a:pPr marL="342900" indent="-342900">
              <a:buFont typeface="Arial" panose="020B0604020202020204" pitchFamily="34" charset="0"/>
              <a:buChar char="•"/>
            </a:pPr>
            <a:r>
              <a:rPr lang="en-GB" sz="2400" dirty="0"/>
              <a:t>These are often </a:t>
            </a:r>
            <a:r>
              <a:rPr lang="en-GB" sz="2400" b="1" dirty="0"/>
              <a:t>created for adults</a:t>
            </a:r>
            <a:r>
              <a:rPr lang="en-GB" sz="2400" dirty="0"/>
              <a:t>, so some features might pose potential risks and impact digital wellbeing, safety and security</a:t>
            </a:r>
          </a:p>
          <a:p>
            <a:pPr marL="342900" indent="-342900">
              <a:buFont typeface="Arial" panose="020B0604020202020204" pitchFamily="34" charset="0"/>
              <a:buChar char="•"/>
            </a:pPr>
            <a:r>
              <a:rPr lang="en-GB" sz="2400" dirty="0"/>
              <a:t>Wearable technology can also </a:t>
            </a:r>
            <a:r>
              <a:rPr lang="en-GB" sz="2400" b="1" dirty="0"/>
              <a:t>collect real-time data.</a:t>
            </a:r>
          </a:p>
          <a:p>
            <a:pPr marL="342900" indent="-342900">
              <a:buFont typeface="Arial" panose="020B0604020202020204" pitchFamily="34" charset="0"/>
              <a:buChar char="•"/>
            </a:pPr>
            <a:r>
              <a:rPr lang="en-GB" sz="2400" dirty="0"/>
              <a:t>Many of these device require an app, which can link to </a:t>
            </a:r>
            <a:r>
              <a:rPr lang="en-GB" sz="2400" b="1" dirty="0"/>
              <a:t>online communities</a:t>
            </a:r>
            <a:endParaRPr lang="en-GB" sz="2400" dirty="0"/>
          </a:p>
        </p:txBody>
      </p:sp>
      <p:pic>
        <p:nvPicPr>
          <p:cNvPr id="6" name="Picture 6" descr="Free speech bubble talking chat illustration">
            <a:extLst>
              <a:ext uri="{FF2B5EF4-FFF2-40B4-BE49-F238E27FC236}">
                <a16:creationId xmlns:a16="http://schemas.microsoft.com/office/drawing/2014/main" id="{6A16818E-DE27-1EC3-7571-3B7CB7F524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1982" y="294326"/>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2" name="Picture 1" descr="Free did you know speech balloon message illustration">
            <a:extLst>
              <a:ext uri="{FF2B5EF4-FFF2-40B4-BE49-F238E27FC236}">
                <a16:creationId xmlns:a16="http://schemas.microsoft.com/office/drawing/2014/main" id="{FC630C6F-6B8B-4CA8-1265-58EF37DE16F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714031">
            <a:off x="10259607" y="674680"/>
            <a:ext cx="1635271" cy="163527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D2188B78-805A-B040-9EB2-837730BBA625}"/>
              </a:ext>
            </a:extLst>
          </p:cNvPr>
          <p:cNvPicPr>
            <a:picLocks noChangeAspect="1"/>
          </p:cNvPicPr>
          <p:nvPr/>
        </p:nvPicPr>
        <p:blipFill>
          <a:blip r:embed="rId6"/>
          <a:stretch>
            <a:fillRect/>
          </a:stretch>
        </p:blipFill>
        <p:spPr>
          <a:xfrm>
            <a:off x="1114757" y="2236770"/>
            <a:ext cx="3944047" cy="26135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811921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BB149C8B-3C34-B12E-4788-18606232CA0C}"/>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1F83A97F-0EAF-4AFF-9834-C8684908CD37}"/>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dirty="0"/>
          </a:p>
        </p:txBody>
      </p:sp>
      <p:sp>
        <p:nvSpPr>
          <p:cNvPr id="3" name="Rectangle 2">
            <a:extLst>
              <a:ext uri="{FF2B5EF4-FFF2-40B4-BE49-F238E27FC236}">
                <a16:creationId xmlns:a16="http://schemas.microsoft.com/office/drawing/2014/main" id="{BEADDC60-7F1D-233E-6A52-FB8EB3E59C38}"/>
              </a:ext>
            </a:extLst>
          </p:cNvPr>
          <p:cNvSpPr/>
          <p:nvPr/>
        </p:nvSpPr>
        <p:spPr>
          <a:xfrm>
            <a:off x="1851117" y="369480"/>
            <a:ext cx="8805647" cy="1309931"/>
          </a:xfrm>
          <a:prstGeom prst="rect">
            <a:avLst/>
          </a:prstGeom>
        </p:spPr>
        <p:txBody>
          <a:bodyPr vert="horz" lIns="91440" tIns="45720" rIns="91440" bIns="45720" rtlCol="0" anchor="b">
            <a:noAutofit/>
          </a:bodyPr>
          <a:lstStyle/>
          <a:p>
            <a:pPr>
              <a:lnSpc>
                <a:spcPct val="90000"/>
              </a:lnSpc>
              <a:spcBef>
                <a:spcPct val="0"/>
              </a:spcBef>
              <a:spcAft>
                <a:spcPts val="600"/>
              </a:spcAft>
            </a:pPr>
            <a:r>
              <a:rPr lang="en-US" sz="2800" b="1" dirty="0">
                <a:ea typeface="+mj-ea"/>
                <a:cs typeface="+mj-cs"/>
              </a:rPr>
              <a:t>Does your child have their </a:t>
            </a:r>
            <a:r>
              <a:rPr lang="en-US" sz="2800" b="1" dirty="0">
                <a:solidFill>
                  <a:srgbClr val="FF0000"/>
                </a:solidFill>
                <a:ea typeface="+mj-ea"/>
                <a:cs typeface="+mj-cs"/>
              </a:rPr>
              <a:t>OWN MOBILE PHONE?</a:t>
            </a:r>
            <a:r>
              <a:rPr lang="en-US" sz="2800" b="1" dirty="0">
                <a:ea typeface="+mj-ea"/>
                <a:cs typeface="+mj-cs"/>
              </a:rPr>
              <a:t> If so, is it a</a:t>
            </a:r>
            <a:r>
              <a:rPr lang="en-US" sz="2800" b="1" dirty="0">
                <a:solidFill>
                  <a:srgbClr val="FF0000"/>
                </a:solidFill>
                <a:ea typeface="+mj-ea"/>
                <a:cs typeface="+mj-cs"/>
              </a:rPr>
              <a:t> SMART PHONE?</a:t>
            </a:r>
            <a:endParaRPr lang="en-US" sz="2800" b="1" dirty="0">
              <a:ea typeface="+mj-ea"/>
              <a:cs typeface="+mj-cs"/>
            </a:endParaRPr>
          </a:p>
        </p:txBody>
      </p:sp>
      <p:sp>
        <p:nvSpPr>
          <p:cNvPr id="7" name="TextBox 6">
            <a:extLst>
              <a:ext uri="{FF2B5EF4-FFF2-40B4-BE49-F238E27FC236}">
                <a16:creationId xmlns:a16="http://schemas.microsoft.com/office/drawing/2014/main" id="{2131E8D3-708B-2890-C39E-F01A91AB0E31}"/>
              </a:ext>
            </a:extLst>
          </p:cNvPr>
          <p:cNvSpPr txBox="1"/>
          <p:nvPr/>
        </p:nvSpPr>
        <p:spPr>
          <a:xfrm>
            <a:off x="7653403" y="6518654"/>
            <a:ext cx="4415825" cy="307777"/>
          </a:xfrm>
          <a:prstGeom prst="rect">
            <a:avLst/>
          </a:prstGeom>
          <a:noFill/>
        </p:spPr>
        <p:txBody>
          <a:bodyPr wrap="square" rtlCol="0">
            <a:spAutoFit/>
          </a:bodyPr>
          <a:lstStyle/>
          <a:p>
            <a:pPr>
              <a:spcAft>
                <a:spcPts val="600"/>
              </a:spcAft>
            </a:pPr>
            <a:r>
              <a:rPr lang="en-GB" sz="1400" dirty="0"/>
              <a:t>Source: </a:t>
            </a:r>
            <a:r>
              <a:rPr lang="en-GB" sz="1100" b="0" i="0" dirty="0">
                <a:effectLst/>
                <a:latin typeface="Roboto" panose="02000000000000000000" pitchFamily="2" charset="0"/>
              </a:rPr>
              <a:t>Children and parents: media use and attitudes report 2026</a:t>
            </a:r>
            <a:endParaRPr lang="en-GB" sz="1400" dirty="0"/>
          </a:p>
        </p:txBody>
      </p:sp>
      <p:pic>
        <p:nvPicPr>
          <p:cNvPr id="5" name="Picture 6" descr="Free speech bubble talking chat illustration">
            <a:extLst>
              <a:ext uri="{FF2B5EF4-FFF2-40B4-BE49-F238E27FC236}">
                <a16:creationId xmlns:a16="http://schemas.microsoft.com/office/drawing/2014/main" id="{76413530-52E8-1C8E-9FEB-1E2BA338EC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4670" y="241915"/>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A0119F49-ACD6-04E9-1D7C-D4F04E1B2332}"/>
              </a:ext>
            </a:extLst>
          </p:cNvPr>
          <p:cNvPicPr>
            <a:picLocks noChangeAspect="1"/>
          </p:cNvPicPr>
          <p:nvPr/>
        </p:nvPicPr>
        <p:blipFill>
          <a:blip r:embed="rId4"/>
          <a:stretch>
            <a:fillRect/>
          </a:stretch>
        </p:blipFill>
        <p:spPr>
          <a:xfrm>
            <a:off x="3929369" y="1975248"/>
            <a:ext cx="6873836" cy="3787468"/>
          </a:xfrm>
          <a:prstGeom prst="rect">
            <a:avLst/>
          </a:prstGeom>
          <a:ln>
            <a:noFill/>
          </a:ln>
          <a:effectLst>
            <a:outerShdw blurRad="292100" dist="139700" dir="2700000" algn="tl" rotWithShape="0">
              <a:srgbClr val="333333">
                <a:alpha val="65000"/>
              </a:srgbClr>
            </a:outerShdw>
          </a:effectLst>
        </p:spPr>
      </p:pic>
      <p:pic>
        <p:nvPicPr>
          <p:cNvPr id="16" name="Picture 2" descr="Free did you know speech balloon message illustration">
            <a:extLst>
              <a:ext uri="{FF2B5EF4-FFF2-40B4-BE49-F238E27FC236}">
                <a16:creationId xmlns:a16="http://schemas.microsoft.com/office/drawing/2014/main" id="{C289C2BC-22C7-2361-66D6-F6050F13A45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774005">
            <a:off x="10376343" y="1095540"/>
            <a:ext cx="1540378" cy="1540378"/>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11199831-F7D1-3D3E-9FC5-5F4A9D2AF11F}"/>
              </a:ext>
            </a:extLst>
          </p:cNvPr>
          <p:cNvPicPr>
            <a:picLocks noChangeAspect="1"/>
          </p:cNvPicPr>
          <p:nvPr/>
        </p:nvPicPr>
        <p:blipFill>
          <a:blip r:embed="rId6"/>
          <a:srcRect r="15325"/>
          <a:stretch/>
        </p:blipFill>
        <p:spPr>
          <a:xfrm>
            <a:off x="710949" y="4173468"/>
            <a:ext cx="2628051" cy="1312048"/>
          </a:xfrm>
          <a:prstGeom prst="rect">
            <a:avLst/>
          </a:prstGeom>
        </p:spPr>
      </p:pic>
      <p:sp>
        <p:nvSpPr>
          <p:cNvPr id="10" name="TextBox 9">
            <a:extLst>
              <a:ext uri="{FF2B5EF4-FFF2-40B4-BE49-F238E27FC236}">
                <a16:creationId xmlns:a16="http://schemas.microsoft.com/office/drawing/2014/main" id="{8F4809CB-6E3E-DF08-0E1F-FA5D4A64FDB7}"/>
              </a:ext>
            </a:extLst>
          </p:cNvPr>
          <p:cNvSpPr txBox="1"/>
          <p:nvPr/>
        </p:nvSpPr>
        <p:spPr>
          <a:xfrm>
            <a:off x="872526" y="2494058"/>
            <a:ext cx="2466474" cy="1255728"/>
          </a:xfrm>
          <a:prstGeom prst="rect">
            <a:avLst/>
          </a:prstGeom>
          <a:noFill/>
        </p:spPr>
        <p:txBody>
          <a:bodyPr wrap="square">
            <a:spAutoFit/>
          </a:bodyPr>
          <a:lstStyle/>
          <a:p>
            <a:pPr>
              <a:lnSpc>
                <a:spcPct val="90000"/>
              </a:lnSpc>
              <a:spcBef>
                <a:spcPct val="0"/>
              </a:spcBef>
              <a:spcAft>
                <a:spcPts val="600"/>
              </a:spcAft>
            </a:pPr>
            <a:r>
              <a:rPr lang="en-US" sz="2800" b="1" dirty="0">
                <a:ea typeface="+mj-ea"/>
                <a:cs typeface="+mj-cs"/>
              </a:rPr>
              <a:t>What </a:t>
            </a:r>
            <a:r>
              <a:rPr lang="en-US" sz="2800" b="1" dirty="0">
                <a:solidFill>
                  <a:srgbClr val="FF0000"/>
                </a:solidFill>
                <a:ea typeface="+mj-ea"/>
                <a:cs typeface="+mj-cs"/>
              </a:rPr>
              <a:t>AGE</a:t>
            </a:r>
            <a:r>
              <a:rPr lang="en-US" sz="2800" b="1" dirty="0">
                <a:ea typeface="+mj-ea"/>
                <a:cs typeface="+mj-cs"/>
              </a:rPr>
              <a:t> do you think is appropriate? </a:t>
            </a:r>
            <a:endParaRPr lang="en-US" sz="2800" b="1" dirty="0">
              <a:solidFill>
                <a:srgbClr val="FF0000"/>
              </a:solidFill>
              <a:ea typeface="+mj-ea"/>
              <a:cs typeface="+mj-cs"/>
            </a:endParaRPr>
          </a:p>
        </p:txBody>
      </p:sp>
    </p:spTree>
    <p:extLst>
      <p:ext uri="{BB962C8B-B14F-4D97-AF65-F5344CB8AC3E}">
        <p14:creationId xmlns:p14="http://schemas.microsoft.com/office/powerpoint/2010/main" val="20458056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2515ED7-4E88-34FA-0A8A-3511AC27D84E}"/>
              </a:ext>
            </a:extLst>
          </p:cNvPr>
          <p:cNvSpPr txBox="1"/>
          <p:nvPr/>
        </p:nvSpPr>
        <p:spPr>
          <a:xfrm>
            <a:off x="6274656" y="1519186"/>
            <a:ext cx="5543363" cy="2431435"/>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marL="342900" indent="-342900">
              <a:buFont typeface="Wingdings" panose="05000000000000000000" pitchFamily="2" charset="2"/>
              <a:buChar char="ü"/>
            </a:pPr>
            <a:r>
              <a:rPr lang="en-GB" sz="2000" dirty="0"/>
              <a:t>NO internet access</a:t>
            </a:r>
          </a:p>
          <a:p>
            <a:pPr marL="342900" indent="-342900">
              <a:buFont typeface="Wingdings" panose="05000000000000000000" pitchFamily="2" charset="2"/>
              <a:buChar char="ü"/>
            </a:pPr>
            <a:r>
              <a:rPr lang="en-GB" sz="2000" dirty="0"/>
              <a:t>Some games</a:t>
            </a:r>
          </a:p>
          <a:p>
            <a:pPr marL="342900" indent="-342900">
              <a:buFont typeface="Wingdings" panose="05000000000000000000" pitchFamily="2" charset="2"/>
              <a:buChar char="ü"/>
            </a:pPr>
            <a:r>
              <a:rPr lang="en-GB" sz="2000" dirty="0"/>
              <a:t>Anytime phone calls and texts</a:t>
            </a:r>
          </a:p>
          <a:p>
            <a:pPr marL="342900" indent="-342900">
              <a:buFont typeface="Wingdings" panose="05000000000000000000" pitchFamily="2" charset="2"/>
              <a:buChar char="ü"/>
            </a:pPr>
            <a:r>
              <a:rPr lang="en-GB" sz="2000" dirty="0"/>
              <a:t>Limited parental controls</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p:txBody>
      </p:sp>
      <p:cxnSp>
        <p:nvCxnSpPr>
          <p:cNvPr id="6" name="Straight Connector 5">
            <a:extLst>
              <a:ext uri="{FF2B5EF4-FFF2-40B4-BE49-F238E27FC236}">
                <a16:creationId xmlns:a16="http://schemas.microsoft.com/office/drawing/2014/main" id="{173CE6B9-1DA0-2196-B205-4F4BA0B7795D}"/>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1F83A97F-0EAF-4AFF-9834-C8684908CD37}"/>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dirty="0"/>
          </a:p>
        </p:txBody>
      </p:sp>
      <p:sp>
        <p:nvSpPr>
          <p:cNvPr id="3" name="Rectangle 2">
            <a:extLst>
              <a:ext uri="{FF2B5EF4-FFF2-40B4-BE49-F238E27FC236}">
                <a16:creationId xmlns:a16="http://schemas.microsoft.com/office/drawing/2014/main" id="{BEADDC60-7F1D-233E-6A52-FB8EB3E59C38}"/>
              </a:ext>
            </a:extLst>
          </p:cNvPr>
          <p:cNvSpPr/>
          <p:nvPr/>
        </p:nvSpPr>
        <p:spPr>
          <a:xfrm>
            <a:off x="2110400" y="720267"/>
            <a:ext cx="7479323" cy="520026"/>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2800" b="1" dirty="0">
                <a:solidFill>
                  <a:srgbClr val="FF0000"/>
                </a:solidFill>
                <a:ea typeface="+mj-ea"/>
                <a:cs typeface="+mj-cs"/>
              </a:rPr>
              <a:t>SMARTPHONE </a:t>
            </a:r>
            <a:r>
              <a:rPr lang="en-US" sz="2800" b="1" dirty="0">
                <a:ea typeface="+mj-ea"/>
                <a:cs typeface="+mj-cs"/>
              </a:rPr>
              <a:t>or </a:t>
            </a:r>
            <a:r>
              <a:rPr lang="en-US" sz="2800" b="1" dirty="0">
                <a:solidFill>
                  <a:srgbClr val="FF0000"/>
                </a:solidFill>
                <a:ea typeface="+mj-ea"/>
                <a:cs typeface="+mj-cs"/>
              </a:rPr>
              <a:t>‘NON’-SMART / BRICK </a:t>
            </a:r>
            <a:r>
              <a:rPr lang="en-US" sz="2800" b="1" dirty="0">
                <a:ea typeface="+mj-ea"/>
                <a:cs typeface="+mj-cs"/>
              </a:rPr>
              <a:t>phone?</a:t>
            </a:r>
          </a:p>
        </p:txBody>
      </p:sp>
      <p:pic>
        <p:nvPicPr>
          <p:cNvPr id="4" name="Picture 2" descr="Free slider cellphone cellular illustration">
            <a:extLst>
              <a:ext uri="{FF2B5EF4-FFF2-40B4-BE49-F238E27FC236}">
                <a16:creationId xmlns:a16="http://schemas.microsoft.com/office/drawing/2014/main" id="{B147E541-7A38-C21D-481C-2126FEFBA2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7039677">
            <a:off x="8432643" y="1970200"/>
            <a:ext cx="2933703" cy="1723551"/>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FD2904D4-8C72-AC90-EE71-C4A3B230CAE2}"/>
              </a:ext>
            </a:extLst>
          </p:cNvPr>
          <p:cNvSpPr txBox="1"/>
          <p:nvPr/>
        </p:nvSpPr>
        <p:spPr>
          <a:xfrm>
            <a:off x="494140" y="2321004"/>
            <a:ext cx="5162236" cy="329320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342900" indent="-342900">
              <a:buFont typeface="Wingdings" panose="05000000000000000000" pitchFamily="2" charset="2"/>
              <a:buChar char="ü"/>
            </a:pPr>
            <a:r>
              <a:rPr lang="en-GB" sz="2000" dirty="0"/>
              <a:t>Internet access</a:t>
            </a:r>
          </a:p>
          <a:p>
            <a:pPr marL="342900" indent="-342900">
              <a:buFont typeface="Wingdings" panose="05000000000000000000" pitchFamily="2" charset="2"/>
              <a:buChar char="ü"/>
            </a:pPr>
            <a:r>
              <a:rPr lang="en-GB" sz="2000" dirty="0"/>
              <a:t>Social media, apps and games</a:t>
            </a:r>
          </a:p>
          <a:p>
            <a:pPr marL="342900" indent="-342900">
              <a:buFont typeface="Wingdings" panose="05000000000000000000" pitchFamily="2" charset="2"/>
              <a:buChar char="ü"/>
            </a:pPr>
            <a:r>
              <a:rPr lang="en-GB" sz="2000" dirty="0"/>
              <a:t>Notifications </a:t>
            </a:r>
          </a:p>
          <a:p>
            <a:pPr marL="342900" indent="-342900">
              <a:buFont typeface="Wingdings" panose="05000000000000000000" pitchFamily="2" charset="2"/>
              <a:buChar char="ü"/>
            </a:pPr>
            <a:r>
              <a:rPr lang="en-GB" sz="2000" dirty="0"/>
              <a:t>Anytime connection</a:t>
            </a:r>
          </a:p>
          <a:p>
            <a:pPr marL="342900" indent="-342900">
              <a:buFont typeface="Wingdings" panose="05000000000000000000" pitchFamily="2" charset="2"/>
              <a:buChar char="ü"/>
            </a:pPr>
            <a:r>
              <a:rPr lang="en-GB" sz="2000" dirty="0"/>
              <a:t>Parental controls</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p:txBody>
      </p:sp>
      <p:sp>
        <p:nvSpPr>
          <p:cNvPr id="9" name="Rectangle: Rounded Corners 8">
            <a:extLst>
              <a:ext uri="{FF2B5EF4-FFF2-40B4-BE49-F238E27FC236}">
                <a16:creationId xmlns:a16="http://schemas.microsoft.com/office/drawing/2014/main" id="{62D6BECF-588D-A2B5-3F72-2F5BA048FCC4}"/>
              </a:ext>
            </a:extLst>
          </p:cNvPr>
          <p:cNvSpPr/>
          <p:nvPr/>
        </p:nvSpPr>
        <p:spPr>
          <a:xfrm>
            <a:off x="6535626" y="4639544"/>
            <a:ext cx="4802871" cy="1964440"/>
          </a:xfrm>
          <a:prstGeom prst="roundRect">
            <a:avLst/>
          </a:prstGeom>
          <a:ln/>
        </p:spPr>
        <p:style>
          <a:lnRef idx="3">
            <a:schemeClr val="lt1"/>
          </a:lnRef>
          <a:fillRef idx="1">
            <a:schemeClr val="dk1"/>
          </a:fillRef>
          <a:effectRef idx="1">
            <a:schemeClr val="dk1"/>
          </a:effectRef>
          <a:fontRef idx="minor">
            <a:schemeClr val="lt1"/>
          </a:fontRef>
        </p:style>
        <p:txBody>
          <a:bodyPr rtlCol="0" anchor="ctr"/>
          <a:lstStyle/>
          <a:p>
            <a:pPr algn="ctr"/>
            <a:r>
              <a:rPr lang="en-US" sz="2800" b="1" dirty="0">
                <a:solidFill>
                  <a:schemeClr val="bg1"/>
                </a:solidFill>
                <a:effectLst/>
                <a:latin typeface="Arial" panose="020B0604020202020204" pitchFamily="34" charset="0"/>
                <a:ea typeface="Arial" panose="020B0604020202020204" pitchFamily="34" charset="0"/>
              </a:rPr>
              <a:t>REMEMBER IT’S </a:t>
            </a:r>
          </a:p>
          <a:p>
            <a:pPr algn="ctr"/>
            <a:r>
              <a:rPr lang="en-US" sz="2800" b="1" u="sng" dirty="0">
                <a:solidFill>
                  <a:schemeClr val="bg1"/>
                </a:solidFill>
                <a:effectLst/>
                <a:latin typeface="Arial" panose="020B0604020202020204" pitchFamily="34" charset="0"/>
                <a:ea typeface="Arial" panose="020B0604020202020204" pitchFamily="34" charset="0"/>
              </a:rPr>
              <a:t>YOUR CHOICE </a:t>
            </a:r>
          </a:p>
          <a:p>
            <a:pPr algn="ctr"/>
            <a:r>
              <a:rPr lang="en-US" sz="2000" dirty="0">
                <a:solidFill>
                  <a:schemeClr val="bg1"/>
                </a:solidFill>
                <a:latin typeface="Arial" panose="020B0604020202020204" pitchFamily="34" charset="0"/>
                <a:ea typeface="Arial" panose="020B0604020202020204" pitchFamily="34" charset="0"/>
              </a:rPr>
              <a:t>E</a:t>
            </a:r>
            <a:r>
              <a:rPr lang="en-US" sz="2000" dirty="0">
                <a:solidFill>
                  <a:schemeClr val="bg1"/>
                </a:solidFill>
                <a:effectLst/>
                <a:latin typeface="Arial" panose="020B0604020202020204" pitchFamily="34" charset="0"/>
                <a:ea typeface="Arial" panose="020B0604020202020204" pitchFamily="34" charset="0"/>
              </a:rPr>
              <a:t>very child and situation is unique,</a:t>
            </a:r>
          </a:p>
          <a:p>
            <a:pPr algn="ctr"/>
            <a:r>
              <a:rPr lang="en-US" sz="2000" dirty="0">
                <a:solidFill>
                  <a:schemeClr val="bg1"/>
                </a:solidFill>
                <a:effectLst/>
                <a:latin typeface="Arial" panose="020B0604020202020204" pitchFamily="34" charset="0"/>
                <a:ea typeface="Arial" panose="020B0604020202020204" pitchFamily="34" charset="0"/>
              </a:rPr>
              <a:t> and you are  best placed to know their needs</a:t>
            </a:r>
            <a:endParaRPr lang="en-GB" sz="2000" dirty="0">
              <a:solidFill>
                <a:schemeClr val="bg1"/>
              </a:solidFill>
            </a:endParaRPr>
          </a:p>
        </p:txBody>
      </p:sp>
      <p:pic>
        <p:nvPicPr>
          <p:cNvPr id="7" name="Picture 6" descr="Free speech bubble talking chat illustration">
            <a:extLst>
              <a:ext uri="{FF2B5EF4-FFF2-40B4-BE49-F238E27FC236}">
                <a16:creationId xmlns:a16="http://schemas.microsoft.com/office/drawing/2014/main" id="{30CC348C-0E83-BA8B-FF5C-593A902799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040" y="305981"/>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1028" name="Picture 4" descr="Free iphone cellphone smartphone illustration">
            <a:extLst>
              <a:ext uri="{FF2B5EF4-FFF2-40B4-BE49-F238E27FC236}">
                <a16:creationId xmlns:a16="http://schemas.microsoft.com/office/drawing/2014/main" id="{B4AE6AA4-9B1F-1F8E-BEE7-1A6A83D9D28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81141" y="2597194"/>
            <a:ext cx="2817465" cy="2875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4131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7B7CEFD4-B532-7A58-0DCD-ACDC859DC665}"/>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4B8D4DC7-73B7-4BA4-8DE4-3AB10B65D7AE}"/>
              </a:ext>
            </a:extLst>
          </p:cNvPr>
          <p:cNvSpPr/>
          <p:nvPr/>
        </p:nvSpPr>
        <p:spPr>
          <a:xfrm>
            <a:off x="8208355" y="294326"/>
            <a:ext cx="3899498" cy="2371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25" name="Rectangle 24">
            <a:extLst>
              <a:ext uri="{FF2B5EF4-FFF2-40B4-BE49-F238E27FC236}">
                <a16:creationId xmlns:a16="http://schemas.microsoft.com/office/drawing/2014/main" id="{1F83A97F-0EAF-4AFF-9834-C8684908CD37}"/>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dirty="0"/>
          </a:p>
        </p:txBody>
      </p:sp>
      <p:pic>
        <p:nvPicPr>
          <p:cNvPr id="6" name="Picture 5">
            <a:extLst>
              <a:ext uri="{FF2B5EF4-FFF2-40B4-BE49-F238E27FC236}">
                <a16:creationId xmlns:a16="http://schemas.microsoft.com/office/drawing/2014/main" id="{EBC33A8A-F7E3-877A-F110-F08055E099C8}"/>
              </a:ext>
            </a:extLst>
          </p:cNvPr>
          <p:cNvPicPr>
            <a:picLocks noChangeAspect="1"/>
          </p:cNvPicPr>
          <p:nvPr/>
        </p:nvPicPr>
        <p:blipFill rotWithShape="1">
          <a:blip r:embed="rId3"/>
          <a:srcRect b="-1278"/>
          <a:stretch/>
        </p:blipFill>
        <p:spPr>
          <a:xfrm>
            <a:off x="5724110" y="528588"/>
            <a:ext cx="6044337" cy="5919267"/>
          </a:xfrm>
          <a:prstGeom prst="rect">
            <a:avLst/>
          </a:prstGeom>
          <a:ln>
            <a:noFill/>
          </a:ln>
          <a:effectLst>
            <a:outerShdw blurRad="292100" dist="139700" dir="2700000" algn="tl" rotWithShape="0">
              <a:srgbClr val="333333">
                <a:alpha val="65000"/>
              </a:srgbClr>
            </a:outerShdw>
          </a:effectLst>
        </p:spPr>
      </p:pic>
      <p:sp>
        <p:nvSpPr>
          <p:cNvPr id="8" name="Rectangle 1">
            <a:extLst>
              <a:ext uri="{FF2B5EF4-FFF2-40B4-BE49-F238E27FC236}">
                <a16:creationId xmlns:a16="http://schemas.microsoft.com/office/drawing/2014/main" id="{92F10CD4-0EBE-6451-85EF-9C350880E17D}"/>
              </a:ext>
            </a:extLst>
          </p:cNvPr>
          <p:cNvSpPr>
            <a:spLocks noChangeArrowheads="1"/>
          </p:cNvSpPr>
          <p:nvPr/>
        </p:nvSpPr>
        <p:spPr bwMode="auto">
          <a:xfrm>
            <a:off x="466035" y="902898"/>
            <a:ext cx="3931112" cy="258532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0F1419"/>
                </a:solidFill>
                <a:effectLst/>
                <a:latin typeface="+mn-lt"/>
              </a:rPr>
              <a:t>To help you </a:t>
            </a:r>
            <a:r>
              <a:rPr lang="en-US" altLang="en-US" sz="2400" dirty="0">
                <a:solidFill>
                  <a:srgbClr val="0F1419"/>
                </a:solidFill>
                <a:latin typeface="+mn-lt"/>
              </a:rPr>
              <a:t>with </a:t>
            </a:r>
            <a:r>
              <a:rPr kumimoji="0" lang="en-US" altLang="en-US" sz="2400" b="0" i="0" u="none" strike="noStrike" cap="none" normalizeH="0" baseline="0" dirty="0">
                <a:ln>
                  <a:noFill/>
                </a:ln>
                <a:solidFill>
                  <a:srgbClr val="0F1419"/>
                </a:solidFill>
                <a:effectLst/>
                <a:latin typeface="+mn-lt"/>
              </a:rPr>
              <a:t>the transition of pupils from primary to secondary, why not download our </a:t>
            </a:r>
            <a:r>
              <a:rPr kumimoji="0" lang="en-US" altLang="en-US" sz="2400" b="1" i="0" u="none" strike="noStrike" cap="none" normalizeH="0" baseline="0" dirty="0">
                <a:ln>
                  <a:noFill/>
                </a:ln>
                <a:solidFill>
                  <a:srgbClr val="0F1419"/>
                </a:solidFill>
                <a:effectLst/>
                <a:latin typeface="+mn-lt"/>
              </a:rPr>
              <a:t>FREE </a:t>
            </a:r>
            <a:r>
              <a:rPr kumimoji="0" lang="en-US" altLang="en-US" sz="2400" b="1" i="0" u="none" strike="noStrike" cap="none" normalizeH="0" baseline="0" dirty="0">
                <a:ln>
                  <a:noFill/>
                </a:ln>
                <a:solidFill>
                  <a:srgbClr val="0F1419"/>
                </a:solidFill>
                <a:effectLst/>
                <a:latin typeface="+mn-lt"/>
                <a:hlinkClick r:id="rId4"/>
              </a:rPr>
              <a:t>Leaflet for parents</a:t>
            </a:r>
            <a:r>
              <a:rPr kumimoji="0" lang="en-US" altLang="en-US" sz="2400" b="1" i="0" u="none" strike="noStrike" cap="none" normalizeH="0" baseline="0" dirty="0">
                <a:ln>
                  <a:noFill/>
                </a:ln>
                <a:solidFill>
                  <a:srgbClr val="0F1419"/>
                </a:solidFill>
                <a:effectLst/>
                <a:latin typeface="+mn-lt"/>
              </a:rPr>
              <a:t>:</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GB" dirty="0">
                <a:solidFill>
                  <a:srgbClr val="C00000"/>
                </a:solidFill>
                <a:ea typeface="Aptos" panose="020B0004020202020204" pitchFamily="34" charset="0"/>
              </a:rPr>
              <a:t>u</a:t>
            </a:r>
            <a:r>
              <a:rPr lang="en-GB" sz="1800" dirty="0">
                <a:solidFill>
                  <a:srgbClr val="C00000"/>
                </a:solidFill>
                <a:effectLst/>
                <a:latin typeface="Arial" panose="020B0604020202020204" pitchFamily="34" charset="0"/>
                <a:ea typeface="Aptos" panose="020B0004020202020204" pitchFamily="34" charset="0"/>
              </a:rPr>
              <a:t>nderstanding </a:t>
            </a:r>
            <a:r>
              <a:rPr lang="en-GB" sz="1800" b="1" dirty="0">
                <a:solidFill>
                  <a:srgbClr val="C00000"/>
                </a:solidFill>
                <a:effectLst/>
                <a:latin typeface="Arial" panose="020B0604020202020204" pitchFamily="34" charset="0"/>
                <a:ea typeface="Aptos" panose="020B0004020202020204" pitchFamily="34" charset="0"/>
              </a:rPr>
              <a:t>risk</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GB" sz="1800" dirty="0">
                <a:solidFill>
                  <a:srgbClr val="C00000"/>
                </a:solidFill>
                <a:effectLst/>
                <a:latin typeface="Arial" panose="020B0604020202020204" pitchFamily="34" charset="0"/>
                <a:ea typeface="Aptos" panose="020B0004020202020204" pitchFamily="34" charset="0"/>
              </a:rPr>
              <a:t>using </a:t>
            </a:r>
            <a:r>
              <a:rPr lang="en-GB" sz="1800" b="1" dirty="0">
                <a:solidFill>
                  <a:srgbClr val="C00000"/>
                </a:solidFill>
                <a:effectLst/>
                <a:latin typeface="Arial" panose="020B0604020202020204" pitchFamily="34" charset="0"/>
                <a:ea typeface="Aptos" panose="020B0004020202020204" pitchFamily="34" charset="0"/>
              </a:rPr>
              <a:t>tech for good</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GB" sz="1800" b="1" dirty="0">
                <a:solidFill>
                  <a:srgbClr val="C00000"/>
                </a:solidFill>
                <a:effectLst/>
                <a:latin typeface="Arial" panose="020B0604020202020204" pitchFamily="34" charset="0"/>
                <a:ea typeface="Aptos" panose="020B0004020202020204" pitchFamily="34" charset="0"/>
              </a:rPr>
              <a:t>healthy habits </a:t>
            </a:r>
            <a:r>
              <a:rPr lang="en-GB" sz="1800" dirty="0">
                <a:solidFill>
                  <a:srgbClr val="C00000"/>
                </a:solidFill>
                <a:effectLst/>
                <a:latin typeface="Arial" panose="020B0604020202020204" pitchFamily="34" charset="0"/>
                <a:ea typeface="Aptos" panose="020B0004020202020204" pitchFamily="34" charset="0"/>
              </a:rPr>
              <a:t>and tips</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GB" sz="1800" b="1" dirty="0">
                <a:solidFill>
                  <a:srgbClr val="C00000"/>
                </a:solidFill>
                <a:effectLst/>
                <a:latin typeface="Arial" panose="020B0604020202020204" pitchFamily="34" charset="0"/>
                <a:ea typeface="Aptos" panose="020B0004020202020204" pitchFamily="34" charset="0"/>
              </a:rPr>
              <a:t>when best </a:t>
            </a:r>
            <a:r>
              <a:rPr lang="en-GB" sz="1800" dirty="0">
                <a:solidFill>
                  <a:srgbClr val="C00000"/>
                </a:solidFill>
                <a:effectLst/>
                <a:latin typeface="Arial" panose="020B0604020202020204" pitchFamily="34" charset="0"/>
                <a:ea typeface="Aptos" panose="020B0004020202020204" pitchFamily="34" charset="0"/>
              </a:rPr>
              <a:t>to get a phone </a:t>
            </a:r>
            <a:endParaRPr kumimoji="0" lang="en-US" altLang="en-US" sz="2800" b="1" i="0" u="none" strike="noStrike" cap="none" normalizeH="0" baseline="0" dirty="0">
              <a:ln>
                <a:noFill/>
              </a:ln>
              <a:solidFill>
                <a:srgbClr val="C00000"/>
              </a:solidFill>
              <a:effectLst/>
              <a:latin typeface="+mn-lt"/>
            </a:endParaRPr>
          </a:p>
        </p:txBody>
      </p:sp>
      <p:sp>
        <p:nvSpPr>
          <p:cNvPr id="9" name="AutoShape 2" descr="🔗">
            <a:extLst>
              <a:ext uri="{FF2B5EF4-FFF2-40B4-BE49-F238E27FC236}">
                <a16:creationId xmlns:a16="http://schemas.microsoft.com/office/drawing/2014/main" id="{D1021AB6-7B12-7512-73B4-BF4F1D9F2B12}"/>
              </a:ext>
            </a:extLst>
          </p:cNvPr>
          <p:cNvSpPr>
            <a:spLocks noChangeAspect="1" noChangeArrowheads="1"/>
          </p:cNvSpPr>
          <p:nvPr/>
        </p:nvSpPr>
        <p:spPr bwMode="auto">
          <a:xfrm flipV="1">
            <a:off x="9501768" y="2332036"/>
            <a:ext cx="3721784" cy="61304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pic>
        <p:nvPicPr>
          <p:cNvPr id="4" name="Picture 3" descr="Free dialog tip advice illustration">
            <a:extLst>
              <a:ext uri="{FF2B5EF4-FFF2-40B4-BE49-F238E27FC236}">
                <a16:creationId xmlns:a16="http://schemas.microsoft.com/office/drawing/2014/main" id="{0F0FAB85-DD05-4290-EE5E-DB0FE008501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97147" y="-124435"/>
            <a:ext cx="2580903" cy="183486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7521002D-2F47-7499-C9F3-707EF0562487}"/>
              </a:ext>
            </a:extLst>
          </p:cNvPr>
          <p:cNvPicPr>
            <a:picLocks noChangeAspect="1"/>
          </p:cNvPicPr>
          <p:nvPr/>
        </p:nvPicPr>
        <p:blipFill>
          <a:blip r:embed="rId6"/>
          <a:stretch>
            <a:fillRect/>
          </a:stretch>
        </p:blipFill>
        <p:spPr>
          <a:xfrm rot="21114306">
            <a:off x="2317989" y="4033990"/>
            <a:ext cx="2493852" cy="227074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699012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2B70C-442A-5C40-AD2B-B5FE2DA6C7FD}"/>
            </a:ext>
          </a:extLst>
        </p:cNvPr>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E05FFFCC-4FA4-64A2-AB39-FECAB54DCC34}"/>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D7627D20-93F4-28EE-452F-3C827BAFB30C}"/>
              </a:ext>
            </a:extLst>
          </p:cNvPr>
          <p:cNvSpPr/>
          <p:nvPr/>
        </p:nvSpPr>
        <p:spPr>
          <a:xfrm>
            <a:off x="8208355" y="294326"/>
            <a:ext cx="3899498" cy="2371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25" name="Rectangle 24">
            <a:extLst>
              <a:ext uri="{FF2B5EF4-FFF2-40B4-BE49-F238E27FC236}">
                <a16:creationId xmlns:a16="http://schemas.microsoft.com/office/drawing/2014/main" id="{36B21B0A-E7C2-4FE2-C30A-1377A65A6E94}"/>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dirty="0"/>
          </a:p>
        </p:txBody>
      </p:sp>
      <p:sp>
        <p:nvSpPr>
          <p:cNvPr id="8" name="Rectangle 1">
            <a:extLst>
              <a:ext uri="{FF2B5EF4-FFF2-40B4-BE49-F238E27FC236}">
                <a16:creationId xmlns:a16="http://schemas.microsoft.com/office/drawing/2014/main" id="{54A9A9E3-23B8-452F-F1C0-01B255A955E7}"/>
              </a:ext>
            </a:extLst>
          </p:cNvPr>
          <p:cNvSpPr>
            <a:spLocks noChangeArrowheads="1"/>
          </p:cNvSpPr>
          <p:nvPr/>
        </p:nvSpPr>
        <p:spPr bwMode="auto">
          <a:xfrm>
            <a:off x="1492777" y="2019272"/>
            <a:ext cx="8985751" cy="110799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R="0" lvl="0" algn="l" defTabSz="914400" rtl="0" eaLnBrk="0" fontAlgn="base" latinLnBrk="0" hangingPunct="0">
              <a:lnSpc>
                <a:spcPct val="100000"/>
              </a:lnSpc>
              <a:spcBef>
                <a:spcPct val="0"/>
              </a:spcBef>
              <a:spcAft>
                <a:spcPct val="0"/>
              </a:spcAft>
              <a:buClrTx/>
              <a:buSzTx/>
              <a:tabLst/>
            </a:pPr>
            <a:r>
              <a:rPr lang="en-GB" sz="2400" b="1" dirty="0">
                <a:effectLst/>
                <a:highlight>
                  <a:srgbClr val="FFFF00"/>
                </a:highlight>
                <a:latin typeface="Arial" panose="020B0604020202020204" pitchFamily="34" charset="0"/>
                <a:ea typeface="Aptos" panose="020B0004020202020204" pitchFamily="34" charset="0"/>
              </a:rPr>
              <a:t>INSERT SCHOOL STATEMENT HERE FOR YOUR:</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GB" sz="2400" dirty="0">
                <a:highlight>
                  <a:srgbClr val="FFFF00"/>
                </a:highlight>
                <a:ea typeface="Aptos" panose="020B0004020202020204" pitchFamily="34" charset="0"/>
              </a:rPr>
              <a:t>MOBILE PHONE POLICY</a:t>
            </a:r>
          </a:p>
          <a:p>
            <a:pPr marL="457200" marR="0" lvl="0" indent="-4572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n-GB" sz="2400" dirty="0">
                <a:effectLst/>
                <a:highlight>
                  <a:srgbClr val="FFFF00"/>
                </a:highlight>
                <a:latin typeface="Arial" panose="020B0604020202020204" pitchFamily="34" charset="0"/>
                <a:ea typeface="Aptos" panose="020B0004020202020204" pitchFamily="34" charset="0"/>
              </a:rPr>
              <a:t>WEARABLE TECHNOLOGY POLICY </a:t>
            </a:r>
            <a:endParaRPr kumimoji="0" lang="en-US" altLang="en-US" sz="3600" i="0" u="none" strike="noStrike" cap="none" normalizeH="0" baseline="0" dirty="0">
              <a:ln>
                <a:noFill/>
              </a:ln>
              <a:effectLst/>
              <a:highlight>
                <a:srgbClr val="FFFF00"/>
              </a:highlight>
              <a:latin typeface="+mn-lt"/>
            </a:endParaRPr>
          </a:p>
        </p:txBody>
      </p:sp>
      <p:sp>
        <p:nvSpPr>
          <p:cNvPr id="9" name="AutoShape 2" descr="🔗">
            <a:extLst>
              <a:ext uri="{FF2B5EF4-FFF2-40B4-BE49-F238E27FC236}">
                <a16:creationId xmlns:a16="http://schemas.microsoft.com/office/drawing/2014/main" id="{0EBC28C6-7EBD-31B9-BF01-EE31B7EE7A05}"/>
              </a:ext>
            </a:extLst>
          </p:cNvPr>
          <p:cNvSpPr>
            <a:spLocks noChangeAspect="1" noChangeArrowheads="1"/>
          </p:cNvSpPr>
          <p:nvPr/>
        </p:nvSpPr>
        <p:spPr bwMode="auto">
          <a:xfrm flipV="1">
            <a:off x="9501768" y="2332036"/>
            <a:ext cx="3721784" cy="61304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Tree>
    <p:extLst>
      <p:ext uri="{BB962C8B-B14F-4D97-AF65-F5344CB8AC3E}">
        <p14:creationId xmlns:p14="http://schemas.microsoft.com/office/powerpoint/2010/main" val="40331817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6D404-8448-F456-7DAA-F767CFD78CF3}"/>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C96AD7CD-6A90-50DA-F2C7-CFFCFEFE4A9D}"/>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383683AF-C3C1-ECA3-7243-122A66E4D374}"/>
              </a:ext>
            </a:extLst>
          </p:cNvPr>
          <p:cNvSpPr/>
          <p:nvPr/>
        </p:nvSpPr>
        <p:spPr>
          <a:xfrm>
            <a:off x="-2" y="-13159"/>
            <a:ext cx="12172581" cy="1298392"/>
          </a:xfrm>
          <a:prstGeom prst="rect">
            <a:avLst/>
          </a:prstGeom>
        </p:spPr>
        <p:style>
          <a:lnRef idx="2">
            <a:schemeClr val="dk1">
              <a:shade val="15000"/>
            </a:schemeClr>
          </a:lnRef>
          <a:fillRef idx="1">
            <a:schemeClr val="dk1"/>
          </a:fillRef>
          <a:effectRef idx="0">
            <a:schemeClr val="dk1"/>
          </a:effectRef>
          <a:fontRef idx="minor">
            <a:schemeClr val="lt1"/>
          </a:fontRef>
        </p:style>
        <p:txBody>
          <a:bodyPr vert="horz" lIns="91440" tIns="45720" rIns="91440" bIns="45720" rtlCol="0" anchor="b">
            <a:normAutofit/>
          </a:bodyPr>
          <a:lstStyle/>
          <a:p>
            <a:pPr algn="ctr">
              <a:lnSpc>
                <a:spcPct val="90000"/>
              </a:lnSpc>
              <a:spcBef>
                <a:spcPct val="0"/>
              </a:spcBef>
              <a:spcAft>
                <a:spcPts val="600"/>
              </a:spcAft>
            </a:pPr>
            <a:r>
              <a:rPr lang="en-US" sz="6600" b="1" dirty="0">
                <a:solidFill>
                  <a:schemeClr val="bg1"/>
                </a:solidFill>
                <a:ea typeface="+mj-ea"/>
                <a:cs typeface="+mj-cs"/>
              </a:rPr>
              <a:t>         </a:t>
            </a:r>
            <a:endParaRPr lang="en-US" sz="4400" dirty="0">
              <a:solidFill>
                <a:schemeClr val="bg1"/>
              </a:solidFill>
              <a:ea typeface="+mj-ea"/>
              <a:cs typeface="+mj-cs"/>
            </a:endParaRPr>
          </a:p>
        </p:txBody>
      </p:sp>
      <p:pic>
        <p:nvPicPr>
          <p:cNvPr id="14" name="Picture 4" descr="Free dialog tip advice illustration">
            <a:extLst>
              <a:ext uri="{FF2B5EF4-FFF2-40B4-BE49-F238E27FC236}">
                <a16:creationId xmlns:a16="http://schemas.microsoft.com/office/drawing/2014/main" id="{A69E9435-CFF5-0869-618C-1DC755ED9E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654689">
            <a:off x="10418806" y="2272838"/>
            <a:ext cx="1415381" cy="1006248"/>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94C629AD-9E4C-C5B6-00D8-7B82967F9FE8}"/>
              </a:ext>
            </a:extLst>
          </p:cNvPr>
          <p:cNvSpPr txBox="1"/>
          <p:nvPr/>
        </p:nvSpPr>
        <p:spPr>
          <a:xfrm>
            <a:off x="1555094" y="183463"/>
            <a:ext cx="6936204" cy="707886"/>
          </a:xfrm>
          <a:prstGeom prst="rect">
            <a:avLst/>
          </a:prstGeom>
          <a:noFill/>
        </p:spPr>
        <p:txBody>
          <a:bodyPr wrap="square">
            <a:spAutoFit/>
          </a:bodyPr>
          <a:lstStyle/>
          <a:p>
            <a:r>
              <a:rPr lang="en-US" sz="4000" b="1" dirty="0">
                <a:solidFill>
                  <a:schemeClr val="bg1"/>
                </a:solidFill>
                <a:ea typeface="+mj-ea"/>
                <a:cs typeface="+mj-cs"/>
              </a:rPr>
              <a:t>PARENT ONLINE SAFETY</a:t>
            </a:r>
            <a:r>
              <a:rPr lang="en-US" sz="4000" dirty="0">
                <a:solidFill>
                  <a:schemeClr val="bg1"/>
                </a:solidFill>
                <a:ea typeface="+mj-ea"/>
                <a:cs typeface="+mj-cs"/>
              </a:rPr>
              <a:t> </a:t>
            </a:r>
            <a:endParaRPr lang="en-GB" sz="4000" dirty="0"/>
          </a:p>
        </p:txBody>
      </p:sp>
      <p:sp>
        <p:nvSpPr>
          <p:cNvPr id="33" name="Rectangle 32">
            <a:extLst>
              <a:ext uri="{FF2B5EF4-FFF2-40B4-BE49-F238E27FC236}">
                <a16:creationId xmlns:a16="http://schemas.microsoft.com/office/drawing/2014/main" id="{269F6012-38E2-E7E4-9D4A-F3A3BE54BB05}"/>
              </a:ext>
            </a:extLst>
          </p:cNvPr>
          <p:cNvSpPr/>
          <p:nvPr/>
        </p:nvSpPr>
        <p:spPr>
          <a:xfrm>
            <a:off x="8938801" y="1036358"/>
            <a:ext cx="1493568" cy="55056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5" name="Picture 34">
            <a:extLst>
              <a:ext uri="{FF2B5EF4-FFF2-40B4-BE49-F238E27FC236}">
                <a16:creationId xmlns:a16="http://schemas.microsoft.com/office/drawing/2014/main" id="{D9A671D9-5D82-55A6-FE1D-3CE99577BD24}"/>
              </a:ext>
            </a:extLst>
          </p:cNvPr>
          <p:cNvPicPr>
            <a:picLocks noChangeAspect="1"/>
          </p:cNvPicPr>
          <p:nvPr/>
        </p:nvPicPr>
        <p:blipFill>
          <a:blip r:embed="rId4"/>
          <a:stretch>
            <a:fillRect/>
          </a:stretch>
        </p:blipFill>
        <p:spPr>
          <a:xfrm>
            <a:off x="11287364" y="659502"/>
            <a:ext cx="823031" cy="3436918"/>
          </a:xfrm>
          <a:prstGeom prst="rect">
            <a:avLst/>
          </a:prstGeom>
        </p:spPr>
      </p:pic>
      <p:pic>
        <p:nvPicPr>
          <p:cNvPr id="32" name="Picture 31" descr="A red rectangular sign with white text and heart&#10;&#10;Description automatically generated">
            <a:extLst>
              <a:ext uri="{FF2B5EF4-FFF2-40B4-BE49-F238E27FC236}">
                <a16:creationId xmlns:a16="http://schemas.microsoft.com/office/drawing/2014/main" id="{21A3FC71-1767-9ABD-755C-B0DA67355E4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79482" y="5250804"/>
            <a:ext cx="1637148" cy="1171329"/>
          </a:xfrm>
          <a:prstGeom prst="rect">
            <a:avLst/>
          </a:prstGeom>
        </p:spPr>
      </p:pic>
      <p:pic>
        <p:nvPicPr>
          <p:cNvPr id="21" name="Picture 20" descr="A person and child looking at a computer&#10;&#10;Description automatically generated">
            <a:extLst>
              <a:ext uri="{FF2B5EF4-FFF2-40B4-BE49-F238E27FC236}">
                <a16:creationId xmlns:a16="http://schemas.microsoft.com/office/drawing/2014/main" id="{836C3825-151F-BDD0-942A-8CD3F951F7F4}"/>
              </a:ext>
            </a:extLst>
          </p:cNvPr>
          <p:cNvPicPr>
            <a:picLocks noChangeAspect="1"/>
          </p:cNvPicPr>
          <p:nvPr/>
        </p:nvPicPr>
        <p:blipFill>
          <a:blip r:embed="rId6">
            <a:extLst>
              <a:ext uri="{28A0092B-C50C-407E-A947-70E740481C1C}">
                <a14:useLocalDpi xmlns:a14="http://schemas.microsoft.com/office/drawing/2010/main" val="0"/>
              </a:ext>
            </a:extLst>
          </a:blip>
          <a:srcRect b="17990"/>
          <a:stretch/>
        </p:blipFill>
        <p:spPr>
          <a:xfrm>
            <a:off x="-215080" y="-31629"/>
            <a:ext cx="12567603" cy="6871159"/>
          </a:xfrm>
          <a:prstGeom prst="rect">
            <a:avLst/>
          </a:prstGeom>
        </p:spPr>
      </p:pic>
      <p:pic>
        <p:nvPicPr>
          <p:cNvPr id="4" name="Picture 3" descr="A red rectangular sign with white text and heart&#10;&#10;Description automatically generated">
            <a:extLst>
              <a:ext uri="{FF2B5EF4-FFF2-40B4-BE49-F238E27FC236}">
                <a16:creationId xmlns:a16="http://schemas.microsoft.com/office/drawing/2014/main" id="{C5875743-8213-91C8-0550-D284E8FCA32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74497" y="5662809"/>
            <a:ext cx="1290918" cy="923613"/>
          </a:xfrm>
          <a:prstGeom prst="rect">
            <a:avLst/>
          </a:prstGeom>
        </p:spPr>
      </p:pic>
      <p:sp>
        <p:nvSpPr>
          <p:cNvPr id="7" name="Rectangle 6">
            <a:extLst>
              <a:ext uri="{FF2B5EF4-FFF2-40B4-BE49-F238E27FC236}">
                <a16:creationId xmlns:a16="http://schemas.microsoft.com/office/drawing/2014/main" id="{882B0BA1-E65A-CA11-1E17-83706ADF9F79}"/>
              </a:ext>
            </a:extLst>
          </p:cNvPr>
          <p:cNvSpPr/>
          <p:nvPr/>
        </p:nvSpPr>
        <p:spPr>
          <a:xfrm>
            <a:off x="8938801" y="891349"/>
            <a:ext cx="1433760" cy="144340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extBox 1">
            <a:extLst>
              <a:ext uri="{FF2B5EF4-FFF2-40B4-BE49-F238E27FC236}">
                <a16:creationId xmlns:a16="http://schemas.microsoft.com/office/drawing/2014/main" id="{494527D7-091A-ED29-752A-EA596C0E924C}"/>
              </a:ext>
            </a:extLst>
          </p:cNvPr>
          <p:cNvSpPr txBox="1"/>
          <p:nvPr/>
        </p:nvSpPr>
        <p:spPr>
          <a:xfrm>
            <a:off x="1770209" y="861491"/>
            <a:ext cx="9939571" cy="830997"/>
          </a:xfrm>
          <a:prstGeom prst="rect">
            <a:avLst/>
          </a:prstGeom>
          <a:effectLst/>
          <a:scene3d>
            <a:camera prst="orthographicFront"/>
            <a:lightRig rig="threePt" dir="t"/>
          </a:scene3d>
          <a:sp3d>
            <a:bevelT w="101600" prst="riblet"/>
          </a:sp3d>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n-GB" sz="4800" b="1" dirty="0"/>
              <a:t>SUPERVISION &amp; PARENTAL CONTROLS</a:t>
            </a:r>
            <a:endParaRPr lang="en-GB" sz="4000" dirty="0"/>
          </a:p>
        </p:txBody>
      </p:sp>
      <p:pic>
        <p:nvPicPr>
          <p:cNvPr id="6" name="Picture 5">
            <a:extLst>
              <a:ext uri="{FF2B5EF4-FFF2-40B4-BE49-F238E27FC236}">
                <a16:creationId xmlns:a16="http://schemas.microsoft.com/office/drawing/2014/main" id="{1518B6F7-DCDC-5400-A16F-C7780CE6D155}"/>
              </a:ext>
            </a:extLst>
          </p:cNvPr>
          <p:cNvPicPr>
            <a:picLocks noChangeAspect="1"/>
          </p:cNvPicPr>
          <p:nvPr/>
        </p:nvPicPr>
        <p:blipFill>
          <a:blip r:embed="rId7"/>
          <a:stretch>
            <a:fillRect/>
          </a:stretch>
        </p:blipFill>
        <p:spPr>
          <a:xfrm>
            <a:off x="197396" y="3305266"/>
            <a:ext cx="1562235" cy="967824"/>
          </a:xfrm>
          <a:prstGeom prst="rect">
            <a:avLst/>
          </a:prstGeom>
        </p:spPr>
      </p:pic>
    </p:spTree>
    <p:extLst>
      <p:ext uri="{BB962C8B-B14F-4D97-AF65-F5344CB8AC3E}">
        <p14:creationId xmlns:p14="http://schemas.microsoft.com/office/powerpoint/2010/main" val="10732040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A19936A2-9522-52FA-F137-A7E28848A496}"/>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194C1BD7-FF25-4C12-86BF-C0C40ECA0B16}"/>
              </a:ext>
            </a:extLst>
          </p:cNvPr>
          <p:cNvSpPr txBox="1"/>
          <p:nvPr/>
        </p:nvSpPr>
        <p:spPr>
          <a:xfrm>
            <a:off x="7352779" y="6486754"/>
            <a:ext cx="4728976" cy="307777"/>
          </a:xfrm>
          <a:prstGeom prst="rect">
            <a:avLst/>
          </a:prstGeom>
          <a:noFill/>
        </p:spPr>
        <p:txBody>
          <a:bodyPr wrap="square" rtlCol="0">
            <a:spAutoFit/>
          </a:bodyPr>
          <a:lstStyle/>
          <a:p>
            <a:pPr>
              <a:spcAft>
                <a:spcPts val="600"/>
              </a:spcAft>
            </a:pPr>
            <a:r>
              <a:rPr lang="en-GB" sz="1400" dirty="0"/>
              <a:t>Source: </a:t>
            </a:r>
            <a:r>
              <a:rPr lang="en-GB" sz="1100" b="0" i="0" dirty="0">
                <a:effectLst/>
                <a:latin typeface="Roboto" panose="02000000000000000000" pitchFamily="2" charset="0"/>
              </a:rPr>
              <a:t>Children and parents: media use and attitudes report 2026</a:t>
            </a:r>
            <a:endParaRPr lang="en-GB" sz="1400" dirty="0"/>
          </a:p>
        </p:txBody>
      </p:sp>
      <p:sp>
        <p:nvSpPr>
          <p:cNvPr id="5" name="TextBox 4">
            <a:extLst>
              <a:ext uri="{FF2B5EF4-FFF2-40B4-BE49-F238E27FC236}">
                <a16:creationId xmlns:a16="http://schemas.microsoft.com/office/drawing/2014/main" id="{C42D2087-C368-F87E-262F-DD7425960597}"/>
              </a:ext>
            </a:extLst>
          </p:cNvPr>
          <p:cNvSpPr txBox="1"/>
          <p:nvPr/>
        </p:nvSpPr>
        <p:spPr>
          <a:xfrm>
            <a:off x="2056395" y="406358"/>
            <a:ext cx="8157029" cy="1077218"/>
          </a:xfrm>
          <a:prstGeom prst="rect">
            <a:avLst/>
          </a:prstGeom>
          <a:noFill/>
        </p:spPr>
        <p:txBody>
          <a:bodyPr wrap="square">
            <a:spAutoFit/>
          </a:bodyPr>
          <a:lstStyle/>
          <a:p>
            <a:r>
              <a:rPr lang="en-GB" sz="3200" b="1" dirty="0"/>
              <a:t>What </a:t>
            </a:r>
            <a:r>
              <a:rPr lang="en-GB" sz="3200" b="1" dirty="0">
                <a:solidFill>
                  <a:srgbClr val="FF0000"/>
                </a:solidFill>
              </a:rPr>
              <a:t>RULES</a:t>
            </a:r>
            <a:r>
              <a:rPr lang="en-GB" sz="3200" b="1" dirty="0"/>
              <a:t> do </a:t>
            </a:r>
            <a:r>
              <a:rPr lang="en-GB" sz="3200" b="1" dirty="0">
                <a:solidFill>
                  <a:srgbClr val="FF0000"/>
                </a:solidFill>
              </a:rPr>
              <a:t>YOU SET </a:t>
            </a:r>
            <a:r>
              <a:rPr lang="en-GB" sz="3200" b="1" dirty="0"/>
              <a:t>around using mobile phones?</a:t>
            </a:r>
          </a:p>
        </p:txBody>
      </p:sp>
      <p:sp>
        <p:nvSpPr>
          <p:cNvPr id="2" name="Rectangle 1">
            <a:extLst>
              <a:ext uri="{FF2B5EF4-FFF2-40B4-BE49-F238E27FC236}">
                <a16:creationId xmlns:a16="http://schemas.microsoft.com/office/drawing/2014/main" id="{CC42FA0D-0CDA-7566-9651-CF639F6AC65B}"/>
              </a:ext>
            </a:extLst>
          </p:cNvPr>
          <p:cNvSpPr/>
          <p:nvPr/>
        </p:nvSpPr>
        <p:spPr>
          <a:xfrm>
            <a:off x="10135605" y="305981"/>
            <a:ext cx="1843472" cy="256506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Picture 7" descr="Free speech bubble talking chat illustration">
            <a:extLst>
              <a:ext uri="{FF2B5EF4-FFF2-40B4-BE49-F238E27FC236}">
                <a16:creationId xmlns:a16="http://schemas.microsoft.com/office/drawing/2014/main" id="{90239844-6D61-0A00-32D5-DCC1B074A9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040" y="305981"/>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4D0153C4-4227-AD88-6244-B26C9DC9C27A}"/>
              </a:ext>
            </a:extLst>
          </p:cNvPr>
          <p:cNvPicPr>
            <a:picLocks noChangeAspect="1"/>
          </p:cNvPicPr>
          <p:nvPr/>
        </p:nvPicPr>
        <p:blipFill>
          <a:blip r:embed="rId4"/>
          <a:stretch>
            <a:fillRect/>
          </a:stretch>
        </p:blipFill>
        <p:spPr>
          <a:xfrm>
            <a:off x="1577483" y="2774460"/>
            <a:ext cx="7285351" cy="2895851"/>
          </a:xfrm>
          <a:prstGeom prst="rect">
            <a:avLst/>
          </a:prstGeom>
          <a:ln>
            <a:noFill/>
          </a:ln>
          <a:effectLst>
            <a:outerShdw blurRad="292100" dist="139700" dir="2700000" algn="tl" rotWithShape="0">
              <a:srgbClr val="333333">
                <a:alpha val="65000"/>
              </a:srgbClr>
            </a:outerShdw>
          </a:effectLst>
        </p:spPr>
      </p:pic>
      <p:pic>
        <p:nvPicPr>
          <p:cNvPr id="11" name="Picture 4" descr="Free iphone cellphone smartphone illustration">
            <a:extLst>
              <a:ext uri="{FF2B5EF4-FFF2-40B4-BE49-F238E27FC236}">
                <a16:creationId xmlns:a16="http://schemas.microsoft.com/office/drawing/2014/main" id="{1EC5C1F1-F813-30F3-6723-C19A68FC5D3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3307" y="972100"/>
            <a:ext cx="1274302" cy="130072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5603B17A-55F6-BD11-6FED-E3F07EEC8803}"/>
              </a:ext>
            </a:extLst>
          </p:cNvPr>
          <p:cNvPicPr>
            <a:picLocks noChangeAspect="1"/>
          </p:cNvPicPr>
          <p:nvPr/>
        </p:nvPicPr>
        <p:blipFill>
          <a:blip r:embed="rId6"/>
          <a:stretch>
            <a:fillRect/>
          </a:stretch>
        </p:blipFill>
        <p:spPr>
          <a:xfrm>
            <a:off x="9138911" y="2272822"/>
            <a:ext cx="2149026" cy="1196444"/>
          </a:xfrm>
          <a:prstGeom prst="rect">
            <a:avLst/>
          </a:prstGeom>
        </p:spPr>
      </p:pic>
      <p:pic>
        <p:nvPicPr>
          <p:cNvPr id="10" name="Picture 2" descr="Free did you know speech balloon message illustration">
            <a:extLst>
              <a:ext uri="{FF2B5EF4-FFF2-40B4-BE49-F238E27FC236}">
                <a16:creationId xmlns:a16="http://schemas.microsoft.com/office/drawing/2014/main" id="{7E48F11D-B982-A34F-1A80-A2797D40ED7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21302545">
            <a:off x="10888914" y="1454369"/>
            <a:ext cx="1061663" cy="1061663"/>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8AE7E8EE-44A6-67DA-B0E8-7649A8E11625}"/>
              </a:ext>
            </a:extLst>
          </p:cNvPr>
          <p:cNvSpPr txBox="1"/>
          <p:nvPr/>
        </p:nvSpPr>
        <p:spPr>
          <a:xfrm>
            <a:off x="9138911" y="4007748"/>
            <a:ext cx="2725087" cy="1569660"/>
          </a:xfrm>
          <a:prstGeom prst="rect">
            <a:avLst/>
          </a:prstGeom>
          <a:noFill/>
        </p:spPr>
        <p:txBody>
          <a:bodyPr wrap="square">
            <a:spAutoFit/>
          </a:bodyPr>
          <a:lstStyle/>
          <a:p>
            <a:r>
              <a:rPr lang="en-GB" sz="3200" b="1" dirty="0"/>
              <a:t>What do you do that </a:t>
            </a:r>
            <a:r>
              <a:rPr lang="en-GB" sz="3200" b="1" dirty="0">
                <a:solidFill>
                  <a:srgbClr val="FF0000"/>
                </a:solidFill>
              </a:rPr>
              <a:t>WORKS</a:t>
            </a:r>
            <a:r>
              <a:rPr lang="en-GB" sz="3200" b="1" dirty="0"/>
              <a:t>?</a:t>
            </a:r>
            <a:endParaRPr lang="en-GB" sz="3200" dirty="0"/>
          </a:p>
        </p:txBody>
      </p:sp>
    </p:spTree>
    <p:extLst>
      <p:ext uri="{BB962C8B-B14F-4D97-AF65-F5344CB8AC3E}">
        <p14:creationId xmlns:p14="http://schemas.microsoft.com/office/powerpoint/2010/main" val="22117367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B6455-4E6B-BDD2-BB06-09F26D5EE2CF}"/>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59BCB4A2-D7D3-5B0D-ED49-E2F4464FEB8C}"/>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505B3252-626B-8B16-6673-C0F3027A6BF7}"/>
              </a:ext>
            </a:extLst>
          </p:cNvPr>
          <p:cNvSpPr txBox="1"/>
          <p:nvPr/>
        </p:nvSpPr>
        <p:spPr>
          <a:xfrm>
            <a:off x="7352779" y="6486754"/>
            <a:ext cx="4728976" cy="307777"/>
          </a:xfrm>
          <a:prstGeom prst="rect">
            <a:avLst/>
          </a:prstGeom>
          <a:noFill/>
        </p:spPr>
        <p:txBody>
          <a:bodyPr wrap="square" rtlCol="0">
            <a:spAutoFit/>
          </a:bodyPr>
          <a:lstStyle/>
          <a:p>
            <a:pPr>
              <a:spcAft>
                <a:spcPts val="600"/>
              </a:spcAft>
            </a:pPr>
            <a:r>
              <a:rPr lang="en-GB" sz="1400" dirty="0"/>
              <a:t>Source: </a:t>
            </a:r>
            <a:r>
              <a:rPr lang="en-GB" sz="1100" b="0" i="0" dirty="0">
                <a:effectLst/>
                <a:latin typeface="Roboto" panose="02000000000000000000" pitchFamily="2" charset="0"/>
              </a:rPr>
              <a:t>Children and parents: media use and attitudes report 2026</a:t>
            </a:r>
            <a:endParaRPr lang="en-GB" sz="1400" dirty="0"/>
          </a:p>
        </p:txBody>
      </p:sp>
      <p:sp>
        <p:nvSpPr>
          <p:cNvPr id="5" name="TextBox 4">
            <a:extLst>
              <a:ext uri="{FF2B5EF4-FFF2-40B4-BE49-F238E27FC236}">
                <a16:creationId xmlns:a16="http://schemas.microsoft.com/office/drawing/2014/main" id="{44C4EE84-0420-C84E-D103-DB54C7B5A87B}"/>
              </a:ext>
            </a:extLst>
          </p:cNvPr>
          <p:cNvSpPr txBox="1"/>
          <p:nvPr/>
        </p:nvSpPr>
        <p:spPr>
          <a:xfrm>
            <a:off x="2056395" y="406358"/>
            <a:ext cx="8157029" cy="584775"/>
          </a:xfrm>
          <a:prstGeom prst="rect">
            <a:avLst/>
          </a:prstGeom>
          <a:noFill/>
        </p:spPr>
        <p:txBody>
          <a:bodyPr wrap="square">
            <a:spAutoFit/>
          </a:bodyPr>
          <a:lstStyle/>
          <a:p>
            <a:r>
              <a:rPr lang="en-GB" sz="3200" b="1" dirty="0"/>
              <a:t>What </a:t>
            </a:r>
            <a:r>
              <a:rPr lang="en-GB" sz="3200" b="1" dirty="0">
                <a:solidFill>
                  <a:srgbClr val="FF0000"/>
                </a:solidFill>
              </a:rPr>
              <a:t>RULES</a:t>
            </a:r>
            <a:r>
              <a:rPr lang="en-GB" sz="3200" b="1" dirty="0"/>
              <a:t> do </a:t>
            </a:r>
            <a:r>
              <a:rPr lang="en-GB" sz="3200" b="1" dirty="0">
                <a:solidFill>
                  <a:srgbClr val="FF0000"/>
                </a:solidFill>
              </a:rPr>
              <a:t>YOU SET </a:t>
            </a:r>
            <a:r>
              <a:rPr lang="en-GB" sz="3200" b="1" dirty="0"/>
              <a:t>about being online?</a:t>
            </a:r>
          </a:p>
        </p:txBody>
      </p:sp>
      <p:sp>
        <p:nvSpPr>
          <p:cNvPr id="2" name="Rectangle 1">
            <a:extLst>
              <a:ext uri="{FF2B5EF4-FFF2-40B4-BE49-F238E27FC236}">
                <a16:creationId xmlns:a16="http://schemas.microsoft.com/office/drawing/2014/main" id="{2716F928-064D-D76B-6EAF-611387445CF8}"/>
              </a:ext>
            </a:extLst>
          </p:cNvPr>
          <p:cNvSpPr/>
          <p:nvPr/>
        </p:nvSpPr>
        <p:spPr>
          <a:xfrm>
            <a:off x="10238283" y="217357"/>
            <a:ext cx="1843472" cy="256506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TextBox 6">
            <a:extLst>
              <a:ext uri="{FF2B5EF4-FFF2-40B4-BE49-F238E27FC236}">
                <a16:creationId xmlns:a16="http://schemas.microsoft.com/office/drawing/2014/main" id="{22BA6AD6-C181-2BD3-B89B-284F668B62AB}"/>
              </a:ext>
            </a:extLst>
          </p:cNvPr>
          <p:cNvSpPr txBox="1"/>
          <p:nvPr/>
        </p:nvSpPr>
        <p:spPr>
          <a:xfrm>
            <a:off x="746402" y="2064561"/>
            <a:ext cx="2570266" cy="2246769"/>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2800" b="1" dirty="0">
                <a:solidFill>
                  <a:schemeClr val="tx1"/>
                </a:solidFill>
              </a:rPr>
              <a:t>How </a:t>
            </a:r>
            <a:r>
              <a:rPr lang="en-GB" sz="2800" b="1" dirty="0">
                <a:solidFill>
                  <a:srgbClr val="FF0000"/>
                </a:solidFill>
              </a:rPr>
              <a:t>CONFIDENT</a:t>
            </a:r>
            <a:r>
              <a:rPr lang="en-GB" sz="2800" b="1" dirty="0">
                <a:solidFill>
                  <a:schemeClr val="tx1"/>
                </a:solidFill>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2800" b="1" dirty="0">
                <a:solidFill>
                  <a:schemeClr val="tx1"/>
                </a:solidFill>
              </a:rPr>
              <a:t>are </a:t>
            </a:r>
            <a:r>
              <a:rPr lang="en-GB" sz="2800" b="1" dirty="0">
                <a:solidFill>
                  <a:srgbClr val="FF0000"/>
                </a:solidFill>
              </a:rPr>
              <a:t>YOU</a:t>
            </a:r>
            <a:r>
              <a:rPr lang="en-GB" sz="2800" b="1" dirty="0">
                <a:solidFill>
                  <a:schemeClr val="tx1"/>
                </a:solidFill>
              </a:rPr>
              <a:t> in implementing them?</a:t>
            </a:r>
          </a:p>
        </p:txBody>
      </p:sp>
      <p:pic>
        <p:nvPicPr>
          <p:cNvPr id="8" name="Picture 7" descr="Free speech bubble talking chat illustration">
            <a:extLst>
              <a:ext uri="{FF2B5EF4-FFF2-40B4-BE49-F238E27FC236}">
                <a16:creationId xmlns:a16="http://schemas.microsoft.com/office/drawing/2014/main" id="{93E9AB29-6F1F-F8BC-EFD9-466375697B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040" y="305981"/>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9C0B943D-FC04-1C46-E089-52277451377C}"/>
              </a:ext>
            </a:extLst>
          </p:cNvPr>
          <p:cNvPicPr>
            <a:picLocks noChangeAspect="1"/>
          </p:cNvPicPr>
          <p:nvPr/>
        </p:nvPicPr>
        <p:blipFill>
          <a:blip r:embed="rId4"/>
          <a:stretch>
            <a:fillRect/>
          </a:stretch>
        </p:blipFill>
        <p:spPr>
          <a:xfrm>
            <a:off x="3341527" y="1499888"/>
            <a:ext cx="8650515" cy="4356698"/>
          </a:xfrm>
          <a:prstGeom prst="rect">
            <a:avLst/>
          </a:prstGeom>
        </p:spPr>
      </p:pic>
    </p:spTree>
    <p:extLst>
      <p:ext uri="{BB962C8B-B14F-4D97-AF65-F5344CB8AC3E}">
        <p14:creationId xmlns:p14="http://schemas.microsoft.com/office/powerpoint/2010/main" val="35562816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0210559-FA13-EFF9-B35E-9A9324564E58}"/>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64F144A5-D031-49D8-945C-526C17B1E028}"/>
              </a:ext>
            </a:extLst>
          </p:cNvPr>
          <p:cNvSpPr/>
          <p:nvPr/>
        </p:nvSpPr>
        <p:spPr>
          <a:xfrm>
            <a:off x="10149245" y="230345"/>
            <a:ext cx="1904691" cy="23238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extBox 1">
            <a:extLst>
              <a:ext uri="{FF2B5EF4-FFF2-40B4-BE49-F238E27FC236}">
                <a16:creationId xmlns:a16="http://schemas.microsoft.com/office/drawing/2014/main" id="{41798443-7EB3-4698-9C45-EA843368FDE3}"/>
              </a:ext>
            </a:extLst>
          </p:cNvPr>
          <p:cNvSpPr txBox="1"/>
          <p:nvPr/>
        </p:nvSpPr>
        <p:spPr>
          <a:xfrm>
            <a:off x="800245" y="1690848"/>
            <a:ext cx="5236372" cy="3908762"/>
          </a:xfrm>
          <a:prstGeom prst="rect">
            <a:avLst/>
          </a:prstGeom>
          <a:noFill/>
        </p:spPr>
        <p:txBody>
          <a:bodyPr wrap="square" rtlCol="0">
            <a:spAutoFit/>
          </a:bodyPr>
          <a:lstStyle/>
          <a:p>
            <a:r>
              <a:rPr lang="en-GB" sz="3200" b="1" dirty="0">
                <a:solidFill>
                  <a:srgbClr val="C00000"/>
                </a:solidFill>
              </a:rPr>
              <a:t>Why not have a family agreement to: </a:t>
            </a:r>
          </a:p>
          <a:p>
            <a:pPr marL="342900" indent="-342900">
              <a:buFont typeface="Arial" panose="020B0604020202020204" pitchFamily="34" charset="0"/>
              <a:buChar char="•"/>
            </a:pPr>
            <a:endParaRPr lang="en-GB" sz="2000" dirty="0">
              <a:solidFill>
                <a:srgbClr val="C00000"/>
              </a:solidFill>
            </a:endParaRPr>
          </a:p>
          <a:p>
            <a:pPr marL="342900" indent="-342900">
              <a:buFont typeface="Wingdings" panose="05000000000000000000" pitchFamily="2" charset="2"/>
              <a:buChar char="ü"/>
            </a:pPr>
            <a:r>
              <a:rPr lang="en-GB" sz="2000" b="1" dirty="0"/>
              <a:t>clarify</a:t>
            </a:r>
            <a:r>
              <a:rPr lang="en-GB" sz="2000" dirty="0"/>
              <a:t> what is allowed...or not</a:t>
            </a:r>
          </a:p>
          <a:p>
            <a:pPr marL="342900" indent="-342900">
              <a:buFont typeface="Wingdings" panose="05000000000000000000" pitchFamily="2" charset="2"/>
              <a:buChar char="ü"/>
            </a:pPr>
            <a:endParaRPr lang="en-GB" sz="2000" dirty="0"/>
          </a:p>
          <a:p>
            <a:pPr marL="342900" indent="-342900">
              <a:buFont typeface="Wingdings" panose="05000000000000000000" pitchFamily="2" charset="2"/>
              <a:buChar char="ü"/>
            </a:pPr>
            <a:r>
              <a:rPr lang="en-GB" sz="2000" b="1" dirty="0"/>
              <a:t>establish</a:t>
            </a:r>
            <a:r>
              <a:rPr lang="en-GB" sz="2000" dirty="0"/>
              <a:t> ground rules like no phones at the table or in the bedroom at night-time</a:t>
            </a:r>
          </a:p>
          <a:p>
            <a:pPr marL="342900" indent="-342900">
              <a:buFont typeface="Wingdings" panose="05000000000000000000" pitchFamily="2" charset="2"/>
              <a:buChar char="ü"/>
            </a:pPr>
            <a:endParaRPr lang="en-GB" sz="2000" dirty="0"/>
          </a:p>
          <a:p>
            <a:pPr marL="342900" indent="-342900">
              <a:buFont typeface="Wingdings" panose="05000000000000000000" pitchFamily="2" charset="2"/>
              <a:buChar char="ü"/>
            </a:pPr>
            <a:r>
              <a:rPr lang="en-GB" sz="2000" b="1" dirty="0"/>
              <a:t>agree</a:t>
            </a:r>
            <a:r>
              <a:rPr lang="en-GB" sz="2000" dirty="0"/>
              <a:t> shared expectations to reduce arguments and keep everyone safe &amp; healthy</a:t>
            </a:r>
          </a:p>
          <a:p>
            <a:endParaRPr lang="en-GB" sz="2400" b="1" dirty="0"/>
          </a:p>
        </p:txBody>
      </p:sp>
      <p:sp>
        <p:nvSpPr>
          <p:cNvPr id="8" name="TextBox 7">
            <a:extLst>
              <a:ext uri="{FF2B5EF4-FFF2-40B4-BE49-F238E27FC236}">
                <a16:creationId xmlns:a16="http://schemas.microsoft.com/office/drawing/2014/main" id="{18E08B5F-C18F-4EDB-A30B-F2E576142D71}"/>
              </a:ext>
            </a:extLst>
          </p:cNvPr>
          <p:cNvSpPr txBox="1"/>
          <p:nvPr/>
        </p:nvSpPr>
        <p:spPr>
          <a:xfrm>
            <a:off x="2281257" y="5577606"/>
            <a:ext cx="6032564" cy="830996"/>
          </a:xfrm>
          <a:prstGeom prst="rect">
            <a:avLst/>
          </a:prstGeom>
          <a:noFill/>
        </p:spPr>
        <p:txBody>
          <a:bodyPr wrap="square">
            <a:spAutoFit/>
          </a:bodyPr>
          <a:lstStyle/>
          <a:p>
            <a:r>
              <a:rPr lang="en-GB" sz="2400" dirty="0"/>
              <a:t>Download it at:</a:t>
            </a:r>
          </a:p>
          <a:p>
            <a:r>
              <a:rPr lang="en-GB" sz="2400" dirty="0">
                <a:hlinkClick r:id="rId3"/>
              </a:rPr>
              <a:t>parentsafe.lgfl.net/digital-family-agreement</a:t>
            </a:r>
            <a:endParaRPr lang="en-GB" sz="2400" dirty="0"/>
          </a:p>
        </p:txBody>
      </p:sp>
      <p:pic>
        <p:nvPicPr>
          <p:cNvPr id="6" name="Picture 5">
            <a:extLst>
              <a:ext uri="{FF2B5EF4-FFF2-40B4-BE49-F238E27FC236}">
                <a16:creationId xmlns:a16="http://schemas.microsoft.com/office/drawing/2014/main" id="{5109A01F-9746-259B-D694-27701CCAD6E5}"/>
              </a:ext>
            </a:extLst>
          </p:cNvPr>
          <p:cNvPicPr>
            <a:picLocks noChangeAspect="1"/>
          </p:cNvPicPr>
          <p:nvPr/>
        </p:nvPicPr>
        <p:blipFill>
          <a:blip r:embed="rId4"/>
          <a:stretch>
            <a:fillRect/>
          </a:stretch>
        </p:blipFill>
        <p:spPr>
          <a:xfrm>
            <a:off x="6340642" y="557682"/>
            <a:ext cx="5189621" cy="3478483"/>
          </a:xfrm>
          <a:prstGeom prst="rect">
            <a:avLst/>
          </a:prstGeom>
          <a:ln>
            <a:noFill/>
          </a:ln>
          <a:effectLst>
            <a:outerShdw blurRad="292100" dist="139700" dir="2700000" algn="tl" rotWithShape="0">
              <a:srgbClr val="333333">
                <a:alpha val="65000"/>
              </a:srgbClr>
            </a:outerShdw>
          </a:effectLst>
        </p:spPr>
      </p:pic>
      <p:pic>
        <p:nvPicPr>
          <p:cNvPr id="11" name="Picture 10">
            <a:extLst>
              <a:ext uri="{FF2B5EF4-FFF2-40B4-BE49-F238E27FC236}">
                <a16:creationId xmlns:a16="http://schemas.microsoft.com/office/drawing/2014/main" id="{60F869F2-2BB5-61A5-CD2F-F95E66985BDE}"/>
              </a:ext>
            </a:extLst>
          </p:cNvPr>
          <p:cNvPicPr>
            <a:picLocks noChangeAspect="1"/>
          </p:cNvPicPr>
          <p:nvPr/>
        </p:nvPicPr>
        <p:blipFill>
          <a:blip r:embed="rId5"/>
          <a:srcRect l="16215" r="14616"/>
          <a:stretch/>
        </p:blipFill>
        <p:spPr>
          <a:xfrm>
            <a:off x="8441375" y="4770160"/>
            <a:ext cx="3088888" cy="1638442"/>
          </a:xfrm>
          <a:prstGeom prst="rect">
            <a:avLst/>
          </a:prstGeom>
        </p:spPr>
      </p:pic>
      <p:pic>
        <p:nvPicPr>
          <p:cNvPr id="4" name="Picture 3" descr="Free dialog tip advice illustration">
            <a:extLst>
              <a:ext uri="{FF2B5EF4-FFF2-40B4-BE49-F238E27FC236}">
                <a16:creationId xmlns:a16="http://schemas.microsoft.com/office/drawing/2014/main" id="{B457BF5D-87E7-CAA7-D67B-1CD59010B21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 y="492984"/>
            <a:ext cx="1663215" cy="11824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25080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B8C8B85-BAAF-C5D8-5289-65B4D088B1F3}"/>
              </a:ext>
            </a:extLst>
          </p:cNvPr>
          <p:cNvPicPr>
            <a:picLocks noChangeAspect="1"/>
          </p:cNvPicPr>
          <p:nvPr/>
        </p:nvPicPr>
        <p:blipFill>
          <a:blip r:embed="rId3"/>
          <a:stretch>
            <a:fillRect/>
          </a:stretch>
        </p:blipFill>
        <p:spPr>
          <a:xfrm>
            <a:off x="1407695" y="156926"/>
            <a:ext cx="9043639" cy="6239409"/>
          </a:xfrm>
          <a:prstGeom prst="rect">
            <a:avLst/>
          </a:prstGeom>
        </p:spPr>
      </p:pic>
      <p:cxnSp>
        <p:nvCxnSpPr>
          <p:cNvPr id="3" name="Straight Connector 2">
            <a:extLst>
              <a:ext uri="{FF2B5EF4-FFF2-40B4-BE49-F238E27FC236}">
                <a16:creationId xmlns:a16="http://schemas.microsoft.com/office/drawing/2014/main" id="{C5D68C4C-8EC3-AD27-08FD-6D2B2C72526E}"/>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1C1C65D6-2E4D-434E-B7C4-29266B979FFC}"/>
              </a:ext>
            </a:extLst>
          </p:cNvPr>
          <p:cNvSpPr txBox="1"/>
          <p:nvPr/>
        </p:nvSpPr>
        <p:spPr>
          <a:xfrm>
            <a:off x="4505412" y="6396335"/>
            <a:ext cx="457200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FF0000"/>
                </a:solidFill>
                <a:effectLst/>
                <a:uLnTx/>
                <a:uFillTx/>
                <a:latin typeface="Helvetica Neue"/>
                <a:ea typeface="+mn-ea"/>
                <a:cs typeface="+mn-cs"/>
              </a:rPr>
              <a:t>parentsafe.lgfl.net </a:t>
            </a:r>
            <a:endParaRPr kumimoji="0" lang="en-GB" sz="24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2" name="Callout: Up Arrow 1">
            <a:extLst>
              <a:ext uri="{FF2B5EF4-FFF2-40B4-BE49-F238E27FC236}">
                <a16:creationId xmlns:a16="http://schemas.microsoft.com/office/drawing/2014/main" id="{BCD4C555-3830-918E-C2B0-18CA8C800016}"/>
              </a:ext>
            </a:extLst>
          </p:cNvPr>
          <p:cNvSpPr/>
          <p:nvPr/>
        </p:nvSpPr>
        <p:spPr>
          <a:xfrm rot="20798161">
            <a:off x="8950454" y="4672311"/>
            <a:ext cx="2672527" cy="1730734"/>
          </a:xfrm>
          <a:prstGeom prst="upArrowCallout">
            <a:avLst/>
          </a:prstGeom>
          <a:solidFill>
            <a:srgbClr val="FF0000"/>
          </a:solidFill>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b="1" dirty="0"/>
              <a:t>SHARENTING!</a:t>
            </a:r>
          </a:p>
        </p:txBody>
      </p:sp>
    </p:spTree>
    <p:extLst>
      <p:ext uri="{BB962C8B-B14F-4D97-AF65-F5344CB8AC3E}">
        <p14:creationId xmlns:p14="http://schemas.microsoft.com/office/powerpoint/2010/main" val="33733932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38CA7ED-6777-B645-6956-FE396A5BB191}"/>
              </a:ext>
            </a:extLst>
          </p:cNvPr>
          <p:cNvPicPr>
            <a:picLocks noChangeAspect="1"/>
          </p:cNvPicPr>
          <p:nvPr/>
        </p:nvPicPr>
        <p:blipFill>
          <a:blip r:embed="rId3">
            <a:alphaModFix amt="20000"/>
          </a:blip>
          <a:srcRect l="5559"/>
          <a:stretch/>
        </p:blipFill>
        <p:spPr>
          <a:xfrm>
            <a:off x="0" y="1"/>
            <a:ext cx="12192001" cy="6858000"/>
          </a:xfrm>
          <a:prstGeom prst="rect">
            <a:avLst/>
          </a:prstGeom>
        </p:spPr>
      </p:pic>
      <p:cxnSp>
        <p:nvCxnSpPr>
          <p:cNvPr id="4" name="Straight Connector 3">
            <a:extLst>
              <a:ext uri="{FF2B5EF4-FFF2-40B4-BE49-F238E27FC236}">
                <a16:creationId xmlns:a16="http://schemas.microsoft.com/office/drawing/2014/main" id="{0BEE03A3-DE62-3CD2-3FE3-89AAC357463C}"/>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C3602D2F-5FB5-44A5-A787-4DEBD7FC7BE6}"/>
              </a:ext>
            </a:extLst>
          </p:cNvPr>
          <p:cNvSpPr txBox="1"/>
          <p:nvPr/>
        </p:nvSpPr>
        <p:spPr>
          <a:xfrm>
            <a:off x="2015443" y="660486"/>
            <a:ext cx="9527421" cy="892552"/>
          </a:xfrm>
          <a:prstGeom prst="rect">
            <a:avLst/>
          </a:prstGeom>
          <a:noFill/>
        </p:spPr>
        <p:txBody>
          <a:bodyPr wrap="square" rtlCol="0">
            <a:spAutoFit/>
          </a:bodyPr>
          <a:lstStyle/>
          <a:p>
            <a:r>
              <a:rPr lang="en-GB" sz="2800" b="1" dirty="0"/>
              <a:t>What’s wrong with </a:t>
            </a:r>
            <a:r>
              <a:rPr lang="en-GB" sz="2800" b="1" dirty="0">
                <a:solidFill>
                  <a:srgbClr val="FF0000"/>
                </a:solidFill>
              </a:rPr>
              <a:t>SHARENTING</a:t>
            </a:r>
            <a:r>
              <a:rPr lang="en-GB" sz="2800" b="1" dirty="0"/>
              <a:t>?</a:t>
            </a:r>
          </a:p>
          <a:p>
            <a:r>
              <a:rPr lang="en-GB" sz="2400" dirty="0"/>
              <a:t>(when parents share photos of their children online)</a:t>
            </a:r>
          </a:p>
        </p:txBody>
      </p:sp>
      <p:pic>
        <p:nvPicPr>
          <p:cNvPr id="5" name="Picture 4" descr="Free speech bubble talking chat illustration">
            <a:extLst>
              <a:ext uri="{FF2B5EF4-FFF2-40B4-BE49-F238E27FC236}">
                <a16:creationId xmlns:a16="http://schemas.microsoft.com/office/drawing/2014/main" id="{065380B7-20F6-DCD5-C201-08464F9C35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9651" y="224852"/>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E218B6D-BDAA-09CD-F2EC-9D0682E1E7F7}"/>
              </a:ext>
            </a:extLst>
          </p:cNvPr>
          <p:cNvSpPr txBox="1"/>
          <p:nvPr/>
        </p:nvSpPr>
        <p:spPr>
          <a:xfrm>
            <a:off x="2015443" y="1853991"/>
            <a:ext cx="9825220" cy="2946961"/>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marL="171450" indent="-171450">
              <a:buFont typeface="Arial" panose="020B0604020202020204" pitchFamily="34" charset="0"/>
              <a:buChar char="•"/>
            </a:pPr>
            <a:r>
              <a:rPr lang="en-GB" sz="2400" b="1" i="0" dirty="0">
                <a:effectLst/>
                <a:latin typeface="MuseoSans"/>
              </a:rPr>
              <a:t>Identity</a:t>
            </a:r>
            <a:r>
              <a:rPr lang="en-GB" sz="2400" i="0" dirty="0">
                <a:effectLst/>
                <a:latin typeface="MuseoSans"/>
              </a:rPr>
              <a:t> theft </a:t>
            </a:r>
          </a:p>
          <a:p>
            <a:endParaRPr lang="en-GB" sz="1050" dirty="0">
              <a:latin typeface="MuseoSans"/>
            </a:endParaRPr>
          </a:p>
          <a:p>
            <a:pPr marL="171450" indent="-171450">
              <a:buFont typeface="Arial" panose="020B0604020202020204" pitchFamily="34" charset="0"/>
              <a:buChar char="•"/>
            </a:pPr>
            <a:r>
              <a:rPr lang="en-GB" sz="2400" b="1" i="0" dirty="0">
                <a:effectLst/>
                <a:latin typeface="MuseoSans"/>
              </a:rPr>
              <a:t>Permanence</a:t>
            </a:r>
            <a:r>
              <a:rPr lang="en-GB" sz="2400" i="0" dirty="0">
                <a:effectLst/>
                <a:latin typeface="MuseoSans"/>
              </a:rPr>
              <a:t> of digital content</a:t>
            </a:r>
          </a:p>
          <a:p>
            <a:endParaRPr lang="en-GB" sz="1050" i="0" dirty="0">
              <a:effectLst/>
              <a:latin typeface="MuseoSans"/>
            </a:endParaRPr>
          </a:p>
          <a:p>
            <a:pPr marL="171450" indent="-171450">
              <a:buFont typeface="Arial" panose="020B0604020202020204" pitchFamily="34" charset="0"/>
              <a:buChar char="•"/>
            </a:pPr>
            <a:r>
              <a:rPr lang="en-GB" sz="2400" b="1" i="0" dirty="0">
                <a:effectLst/>
                <a:latin typeface="MuseoSans"/>
              </a:rPr>
              <a:t>Losing control </a:t>
            </a:r>
            <a:r>
              <a:rPr lang="en-GB" sz="2400" i="0" dirty="0">
                <a:effectLst/>
                <a:latin typeface="MuseoSans"/>
              </a:rPr>
              <a:t>of images which can be manipulated</a:t>
            </a:r>
          </a:p>
          <a:p>
            <a:pPr marL="171450" indent="-171450">
              <a:buFont typeface="Arial" panose="020B0604020202020204" pitchFamily="34" charset="0"/>
              <a:buChar char="•"/>
            </a:pPr>
            <a:endParaRPr lang="en-GB" sz="1050" dirty="0">
              <a:latin typeface="MuseoSans"/>
            </a:endParaRPr>
          </a:p>
          <a:p>
            <a:pPr marL="171450" indent="-171450">
              <a:buFont typeface="Arial" panose="020B0604020202020204" pitchFamily="34" charset="0"/>
              <a:buChar char="•"/>
            </a:pPr>
            <a:r>
              <a:rPr lang="en-GB" sz="2400" b="1" i="0" dirty="0">
                <a:effectLst/>
                <a:latin typeface="MuseoSans"/>
              </a:rPr>
              <a:t>Exposure</a:t>
            </a:r>
            <a:r>
              <a:rPr lang="en-GB" sz="2400" i="0" dirty="0">
                <a:effectLst/>
                <a:latin typeface="MuseoSans"/>
              </a:rPr>
              <a:t> to child predators</a:t>
            </a:r>
          </a:p>
          <a:p>
            <a:pPr marL="171450" indent="-171450">
              <a:buFont typeface="Arial" panose="020B0604020202020204" pitchFamily="34" charset="0"/>
              <a:buChar char="•"/>
            </a:pPr>
            <a:endParaRPr lang="en-GB" sz="1050" i="0" dirty="0">
              <a:effectLst/>
              <a:latin typeface="MuseoSans"/>
            </a:endParaRPr>
          </a:p>
          <a:p>
            <a:pPr marL="171450" indent="-171450">
              <a:buFont typeface="Arial" panose="020B0604020202020204" pitchFamily="34" charset="0"/>
              <a:buChar char="•"/>
            </a:pPr>
            <a:r>
              <a:rPr lang="en-GB" sz="2400" b="1" dirty="0">
                <a:latin typeface="MuseoSans"/>
              </a:rPr>
              <a:t>C</a:t>
            </a:r>
            <a:r>
              <a:rPr lang="en-GB" sz="2400" b="1" i="0" dirty="0">
                <a:effectLst/>
                <a:latin typeface="MuseoSans"/>
              </a:rPr>
              <a:t>reates their child’s digital footprint </a:t>
            </a:r>
            <a:r>
              <a:rPr lang="en-GB" sz="2400" i="0" dirty="0">
                <a:effectLst/>
                <a:latin typeface="MuseoSans"/>
              </a:rPr>
              <a:t>before they are old enough to </a:t>
            </a:r>
            <a:r>
              <a:rPr lang="en-GB" sz="2400" b="1" i="0" dirty="0">
                <a:effectLst/>
                <a:latin typeface="MuseoSans"/>
              </a:rPr>
              <a:t>consent</a:t>
            </a:r>
            <a:r>
              <a:rPr lang="en-GB" sz="2400" i="0" dirty="0">
                <a:effectLst/>
                <a:latin typeface="MuseoSans"/>
              </a:rPr>
              <a:t> </a:t>
            </a:r>
          </a:p>
          <a:p>
            <a:endParaRPr lang="en-GB" dirty="0"/>
          </a:p>
        </p:txBody>
      </p:sp>
      <p:sp>
        <p:nvSpPr>
          <p:cNvPr id="7" name="Speech Bubble: Rectangle with Corners Rounded 6">
            <a:extLst>
              <a:ext uri="{FF2B5EF4-FFF2-40B4-BE49-F238E27FC236}">
                <a16:creationId xmlns:a16="http://schemas.microsoft.com/office/drawing/2014/main" id="{636336A3-6AD4-95B6-00FC-46C62788829B}"/>
              </a:ext>
            </a:extLst>
          </p:cNvPr>
          <p:cNvSpPr/>
          <p:nvPr/>
        </p:nvSpPr>
        <p:spPr>
          <a:xfrm>
            <a:off x="2143490" y="5186819"/>
            <a:ext cx="8179606" cy="1010695"/>
          </a:xfrm>
          <a:prstGeom prst="wedgeRoundRectCallout">
            <a:avLst>
              <a:gd name="adj1" fmla="val -34387"/>
              <a:gd name="adj2" fmla="val 70705"/>
              <a:gd name="adj3" fmla="val 16667"/>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ts val="3150"/>
              </a:lnSpc>
            </a:pPr>
            <a:r>
              <a:rPr lang="en-GB" sz="2400" b="1" i="0" dirty="0">
                <a:solidFill>
                  <a:schemeClr val="bg1"/>
                </a:solidFill>
                <a:effectLst/>
                <a:latin typeface="Noto Sans" panose="020B0502040504020204" pitchFamily="34" charset="0"/>
              </a:rPr>
              <a:t>What can you do if you have </a:t>
            </a:r>
            <a:r>
              <a:rPr lang="en-GB" sz="2400" b="1" i="0" u="sng" dirty="0">
                <a:solidFill>
                  <a:schemeClr val="bg1"/>
                </a:solidFill>
                <a:effectLst/>
                <a:latin typeface="Noto Sans" panose="020B0502040504020204" pitchFamily="34" charset="0"/>
              </a:rPr>
              <a:t>already</a:t>
            </a:r>
            <a:r>
              <a:rPr lang="en-GB" sz="2400" b="1" i="0" dirty="0">
                <a:solidFill>
                  <a:schemeClr val="bg1"/>
                </a:solidFill>
                <a:effectLst/>
                <a:latin typeface="Noto Sans" panose="020B0502040504020204" pitchFamily="34" charset="0"/>
              </a:rPr>
              <a:t> posted a lot about your children???</a:t>
            </a:r>
          </a:p>
        </p:txBody>
      </p:sp>
    </p:spTree>
    <p:extLst>
      <p:ext uri="{BB962C8B-B14F-4D97-AF65-F5344CB8AC3E}">
        <p14:creationId xmlns:p14="http://schemas.microsoft.com/office/powerpoint/2010/main" val="3237310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CF1C185C-CFE8-7198-497D-8CFD83E52A30}"/>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CC42FA0D-0CDA-7566-9651-CF639F6AC65B}"/>
              </a:ext>
            </a:extLst>
          </p:cNvPr>
          <p:cNvSpPr/>
          <p:nvPr/>
        </p:nvSpPr>
        <p:spPr>
          <a:xfrm>
            <a:off x="10238283" y="217357"/>
            <a:ext cx="1843472" cy="256506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 name="Picture 2" descr="A red rectangular sign with white text and heart&#10;&#10;Description automatically generated">
            <a:extLst>
              <a:ext uri="{FF2B5EF4-FFF2-40B4-BE49-F238E27FC236}">
                <a16:creationId xmlns:a16="http://schemas.microsoft.com/office/drawing/2014/main" id="{1A6FA8AB-62E3-EC25-5107-CA47B0D6B3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710" y="5832090"/>
            <a:ext cx="1290918" cy="923613"/>
          </a:xfrm>
          <a:prstGeom prst="rect">
            <a:avLst/>
          </a:prstGeom>
        </p:spPr>
      </p:pic>
      <p:pic>
        <p:nvPicPr>
          <p:cNvPr id="10" name="Picture 9">
            <a:extLst>
              <a:ext uri="{FF2B5EF4-FFF2-40B4-BE49-F238E27FC236}">
                <a16:creationId xmlns:a16="http://schemas.microsoft.com/office/drawing/2014/main" id="{122B4C8A-7CB1-F57E-1A21-E80828D673D4}"/>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Layer>
                </a14:imgProps>
              </a:ext>
            </a:extLst>
          </a:blip>
          <a:stretch>
            <a:fillRect/>
          </a:stretch>
        </p:blipFill>
        <p:spPr>
          <a:xfrm>
            <a:off x="4488040" y="529338"/>
            <a:ext cx="3215919" cy="579932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TextBox 12">
            <a:extLst>
              <a:ext uri="{FF2B5EF4-FFF2-40B4-BE49-F238E27FC236}">
                <a16:creationId xmlns:a16="http://schemas.microsoft.com/office/drawing/2014/main" id="{506C3891-8E6B-F43C-E93A-FAA9F5B863DC}"/>
              </a:ext>
            </a:extLst>
          </p:cNvPr>
          <p:cNvSpPr txBox="1"/>
          <p:nvPr/>
        </p:nvSpPr>
        <p:spPr>
          <a:xfrm>
            <a:off x="608612" y="1011618"/>
            <a:ext cx="2606076" cy="2554545"/>
          </a:xfrm>
          <a:prstGeom prst="rect">
            <a:avLst/>
          </a:prstGeom>
          <a:noFill/>
        </p:spPr>
        <p:txBody>
          <a:bodyPr wrap="square">
            <a:spAutoFit/>
          </a:bodyPr>
          <a:lstStyle/>
          <a:p>
            <a:r>
              <a:rPr kumimoji="0" lang="en-US" altLang="en-US" sz="3200" b="1" i="0" u="none" strike="noStrike" cap="none" normalizeH="0" baseline="0" dirty="0">
                <a:ln>
                  <a:noFill/>
                </a:ln>
                <a:solidFill>
                  <a:srgbClr val="0F1419"/>
                </a:solidFill>
                <a:effectLst/>
                <a:latin typeface="+mn-lt"/>
              </a:rPr>
              <a:t>This picture </a:t>
            </a:r>
            <a:r>
              <a:rPr kumimoji="0" lang="en-US" altLang="en-US" sz="3200" b="1" i="0" u="none" strike="noStrike" cap="none" normalizeH="0" baseline="0" dirty="0">
                <a:ln>
                  <a:noFill/>
                </a:ln>
                <a:solidFill>
                  <a:srgbClr val="FF0000"/>
                </a:solidFill>
                <a:effectLst/>
                <a:latin typeface="+mn-lt"/>
              </a:rPr>
              <a:t>SEEMS</a:t>
            </a:r>
            <a:r>
              <a:rPr kumimoji="0" lang="en-US" altLang="en-US" sz="3200" b="1" i="0" u="none" strike="noStrike" cap="none" normalizeH="0" baseline="0" dirty="0">
                <a:ln>
                  <a:noFill/>
                </a:ln>
                <a:solidFill>
                  <a:srgbClr val="0F1419"/>
                </a:solidFill>
                <a:effectLst/>
                <a:latin typeface="+mn-lt"/>
              </a:rPr>
              <a:t> </a:t>
            </a:r>
            <a:r>
              <a:rPr kumimoji="0" lang="en-US" altLang="en-US" sz="3200" b="1" i="0" u="none" strike="noStrike" cap="none" normalizeH="0" baseline="0" dirty="0">
                <a:ln>
                  <a:noFill/>
                </a:ln>
                <a:solidFill>
                  <a:srgbClr val="FF0000"/>
                </a:solidFill>
                <a:effectLst/>
                <a:latin typeface="+mn-lt"/>
              </a:rPr>
              <a:t>NORMAL</a:t>
            </a:r>
            <a:r>
              <a:rPr kumimoji="0" lang="en-US" altLang="en-US" sz="3200" b="1" i="0" u="none" strike="noStrike" cap="none" normalizeH="0" baseline="0" dirty="0">
                <a:ln>
                  <a:noFill/>
                </a:ln>
                <a:solidFill>
                  <a:srgbClr val="0F1419"/>
                </a:solidFill>
                <a:effectLst/>
                <a:latin typeface="+mn-lt"/>
              </a:rPr>
              <a:t>…</a:t>
            </a:r>
          </a:p>
          <a:p>
            <a:endParaRPr lang="en-US" sz="3200" b="1" dirty="0">
              <a:solidFill>
                <a:srgbClr val="0F1419"/>
              </a:solidFill>
            </a:endParaRPr>
          </a:p>
          <a:p>
            <a:endParaRPr lang="en-US" sz="3200" b="1" dirty="0">
              <a:solidFill>
                <a:srgbClr val="0F1419"/>
              </a:solidFill>
            </a:endParaRPr>
          </a:p>
        </p:txBody>
      </p:sp>
      <p:pic>
        <p:nvPicPr>
          <p:cNvPr id="14" name="Picture 13" descr="Free speech bubble talking chat illustration">
            <a:extLst>
              <a:ext uri="{FF2B5EF4-FFF2-40B4-BE49-F238E27FC236}">
                <a16:creationId xmlns:a16="http://schemas.microsoft.com/office/drawing/2014/main" id="{E7AA5694-5AC6-1078-A116-7324BC1EF5E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910433" y="2987501"/>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31FE0A32-84AE-BC63-9D36-2171BB5F3DDA}"/>
              </a:ext>
            </a:extLst>
          </p:cNvPr>
          <p:cNvSpPr txBox="1"/>
          <p:nvPr/>
        </p:nvSpPr>
        <p:spPr>
          <a:xfrm>
            <a:off x="8291804" y="3706249"/>
            <a:ext cx="2868215" cy="2062103"/>
          </a:xfrm>
          <a:prstGeom prst="rect">
            <a:avLst/>
          </a:prstGeom>
          <a:noFill/>
        </p:spPr>
        <p:txBody>
          <a:bodyPr wrap="square">
            <a:spAutoFit/>
          </a:bodyPr>
          <a:lstStyle/>
          <a:p>
            <a:r>
              <a:rPr lang="en-US" sz="3200" b="1" dirty="0">
                <a:solidFill>
                  <a:srgbClr val="FF0000"/>
                </a:solidFill>
              </a:rPr>
              <a:t>BUT</a:t>
            </a:r>
            <a:r>
              <a:rPr lang="en-US" sz="3200" b="1" dirty="0">
                <a:solidFill>
                  <a:srgbClr val="0F1419"/>
                </a:solidFill>
              </a:rPr>
              <a:t>…..</a:t>
            </a:r>
          </a:p>
          <a:p>
            <a:endParaRPr lang="en-US" sz="3200" b="1" dirty="0">
              <a:solidFill>
                <a:srgbClr val="FF0000"/>
              </a:solidFill>
            </a:endParaRPr>
          </a:p>
          <a:p>
            <a:r>
              <a:rPr lang="en-US" sz="3200" b="1" dirty="0">
                <a:solidFill>
                  <a:srgbClr val="FF0000"/>
                </a:solidFill>
              </a:rPr>
              <a:t>WHY</a:t>
            </a:r>
            <a:r>
              <a:rPr lang="en-US" sz="3200" b="1" dirty="0">
                <a:solidFill>
                  <a:srgbClr val="0F1419"/>
                </a:solidFill>
              </a:rPr>
              <a:t> is this post </a:t>
            </a:r>
            <a:r>
              <a:rPr lang="en-US" sz="3200" b="1" dirty="0">
                <a:solidFill>
                  <a:srgbClr val="FF0000"/>
                </a:solidFill>
              </a:rPr>
              <a:t>RISKY</a:t>
            </a:r>
            <a:r>
              <a:rPr lang="en-US" sz="3200" b="1" dirty="0">
                <a:solidFill>
                  <a:srgbClr val="0F1419"/>
                </a:solidFill>
              </a:rPr>
              <a:t>?</a:t>
            </a:r>
          </a:p>
        </p:txBody>
      </p:sp>
    </p:spTree>
    <p:extLst>
      <p:ext uri="{BB962C8B-B14F-4D97-AF65-F5344CB8AC3E}">
        <p14:creationId xmlns:p14="http://schemas.microsoft.com/office/powerpoint/2010/main" val="6915398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BE9FD-F296-CFF4-BD59-1C1522156177}"/>
            </a:ext>
          </a:extLst>
        </p:cNvPr>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F75C0E75-8D48-5938-A6F3-28195E2A9FA3}"/>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38C279BF-6309-1902-0AC2-D4F7D7243E4F}"/>
              </a:ext>
            </a:extLst>
          </p:cNvPr>
          <p:cNvSpPr/>
          <p:nvPr/>
        </p:nvSpPr>
        <p:spPr>
          <a:xfrm>
            <a:off x="8208355" y="294326"/>
            <a:ext cx="3899498" cy="2371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25" name="Rectangle 24">
            <a:extLst>
              <a:ext uri="{FF2B5EF4-FFF2-40B4-BE49-F238E27FC236}">
                <a16:creationId xmlns:a16="http://schemas.microsoft.com/office/drawing/2014/main" id="{EF4B3621-8334-4E94-82FB-A70732F2C4EE}"/>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dirty="0"/>
          </a:p>
        </p:txBody>
      </p:sp>
      <p:sp>
        <p:nvSpPr>
          <p:cNvPr id="8" name="Rectangle 1">
            <a:extLst>
              <a:ext uri="{FF2B5EF4-FFF2-40B4-BE49-F238E27FC236}">
                <a16:creationId xmlns:a16="http://schemas.microsoft.com/office/drawing/2014/main" id="{479C8FEC-223C-A52C-0A47-3C159445EDD1}"/>
              </a:ext>
            </a:extLst>
          </p:cNvPr>
          <p:cNvSpPr>
            <a:spLocks noChangeArrowheads="1"/>
          </p:cNvSpPr>
          <p:nvPr/>
        </p:nvSpPr>
        <p:spPr bwMode="auto">
          <a:xfrm>
            <a:off x="466036" y="731479"/>
            <a:ext cx="2820090" cy="73866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0F1419"/>
                </a:solidFill>
                <a:effectLst/>
                <a:latin typeface="+mn-lt"/>
              </a:rPr>
              <a:t>Why not share this guide with parents</a:t>
            </a:r>
            <a:endParaRPr kumimoji="0" lang="en-US" altLang="en-US" sz="2800" b="1" i="0" u="none" strike="noStrike" cap="none" normalizeH="0" baseline="0" dirty="0">
              <a:ln>
                <a:noFill/>
              </a:ln>
              <a:solidFill>
                <a:srgbClr val="C00000"/>
              </a:solidFill>
              <a:effectLst/>
              <a:latin typeface="+mn-lt"/>
            </a:endParaRPr>
          </a:p>
        </p:txBody>
      </p:sp>
      <p:sp>
        <p:nvSpPr>
          <p:cNvPr id="9" name="AutoShape 2" descr="🔗">
            <a:extLst>
              <a:ext uri="{FF2B5EF4-FFF2-40B4-BE49-F238E27FC236}">
                <a16:creationId xmlns:a16="http://schemas.microsoft.com/office/drawing/2014/main" id="{E4AF8337-463C-A364-2D97-F3A48F39A7E4}"/>
              </a:ext>
            </a:extLst>
          </p:cNvPr>
          <p:cNvSpPr>
            <a:spLocks noChangeAspect="1" noChangeArrowheads="1"/>
          </p:cNvSpPr>
          <p:nvPr/>
        </p:nvSpPr>
        <p:spPr bwMode="auto">
          <a:xfrm flipV="1">
            <a:off x="9501768" y="2332036"/>
            <a:ext cx="3721784" cy="61304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pic>
        <p:nvPicPr>
          <p:cNvPr id="10" name="Picture 9">
            <a:extLst>
              <a:ext uri="{FF2B5EF4-FFF2-40B4-BE49-F238E27FC236}">
                <a16:creationId xmlns:a16="http://schemas.microsoft.com/office/drawing/2014/main" id="{417A7960-D888-DFA3-6081-396FC0C552AE}"/>
              </a:ext>
            </a:extLst>
          </p:cNvPr>
          <p:cNvPicPr>
            <a:picLocks noChangeAspect="1"/>
          </p:cNvPicPr>
          <p:nvPr/>
        </p:nvPicPr>
        <p:blipFill>
          <a:blip r:embed="rId3"/>
          <a:stretch>
            <a:fillRect/>
          </a:stretch>
        </p:blipFill>
        <p:spPr>
          <a:xfrm>
            <a:off x="3806597" y="2307087"/>
            <a:ext cx="7137525" cy="3027388"/>
          </a:xfrm>
          <a:prstGeom prst="rect">
            <a:avLst/>
          </a:prstGeom>
        </p:spPr>
      </p:pic>
      <p:pic>
        <p:nvPicPr>
          <p:cNvPr id="4" name="Picture 3" descr="Free dialog tip advice illustration">
            <a:extLst>
              <a:ext uri="{FF2B5EF4-FFF2-40B4-BE49-F238E27FC236}">
                <a16:creationId xmlns:a16="http://schemas.microsoft.com/office/drawing/2014/main" id="{6ACB0ED8-214F-59BC-A328-170F387553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83766" y="360704"/>
            <a:ext cx="2132539" cy="1516102"/>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396F3FFD-7AA4-8729-E687-BC4D89AC7392}"/>
              </a:ext>
            </a:extLst>
          </p:cNvPr>
          <p:cNvSpPr txBox="1"/>
          <p:nvPr/>
        </p:nvSpPr>
        <p:spPr>
          <a:xfrm>
            <a:off x="4619625" y="6261723"/>
            <a:ext cx="7572375" cy="369332"/>
          </a:xfrm>
          <a:prstGeom prst="rect">
            <a:avLst/>
          </a:prstGeom>
          <a:noFill/>
        </p:spPr>
        <p:txBody>
          <a:bodyPr wrap="square">
            <a:spAutoFit/>
          </a:bodyPr>
          <a:lstStyle/>
          <a:p>
            <a:r>
              <a:rPr lang="en-GB" dirty="0"/>
              <a:t> </a:t>
            </a:r>
            <a:r>
              <a:rPr lang="en-GB" dirty="0">
                <a:hlinkClick r:id="rId5"/>
              </a:rPr>
              <a:t>https://www.iwf.org.uk/resources/ai-child-abuse-imagery-parent-guide/</a:t>
            </a:r>
            <a:r>
              <a:rPr lang="en-GB" dirty="0"/>
              <a:t> </a:t>
            </a:r>
          </a:p>
        </p:txBody>
      </p:sp>
      <p:pic>
        <p:nvPicPr>
          <p:cNvPr id="14" name="Picture 13">
            <a:extLst>
              <a:ext uri="{FF2B5EF4-FFF2-40B4-BE49-F238E27FC236}">
                <a16:creationId xmlns:a16="http://schemas.microsoft.com/office/drawing/2014/main" id="{E771BC1A-C4B0-EEC0-C64A-1D53B0BB47A1}"/>
              </a:ext>
            </a:extLst>
          </p:cNvPr>
          <p:cNvPicPr>
            <a:picLocks noChangeAspect="1"/>
          </p:cNvPicPr>
          <p:nvPr/>
        </p:nvPicPr>
        <p:blipFill>
          <a:blip r:embed="rId6"/>
          <a:stretch>
            <a:fillRect/>
          </a:stretch>
        </p:blipFill>
        <p:spPr>
          <a:xfrm>
            <a:off x="914400" y="2091875"/>
            <a:ext cx="2872989" cy="4168501"/>
          </a:xfrm>
          <a:prstGeom prst="rect">
            <a:avLst/>
          </a:prstGeom>
        </p:spPr>
      </p:pic>
    </p:spTree>
    <p:extLst>
      <p:ext uri="{BB962C8B-B14F-4D97-AF65-F5344CB8AC3E}">
        <p14:creationId xmlns:p14="http://schemas.microsoft.com/office/powerpoint/2010/main" val="4183176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63588-818F-35CB-92B3-65558412DA03}"/>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AD64E75B-644C-DE3B-2D64-55B1786604A9}"/>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2F9878B9-7A07-5A30-CCD1-2696CFC0D20C}"/>
              </a:ext>
            </a:extLst>
          </p:cNvPr>
          <p:cNvSpPr/>
          <p:nvPr/>
        </p:nvSpPr>
        <p:spPr>
          <a:xfrm>
            <a:off x="10238283" y="217357"/>
            <a:ext cx="1843472" cy="256506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TextBox 5">
            <a:extLst>
              <a:ext uri="{FF2B5EF4-FFF2-40B4-BE49-F238E27FC236}">
                <a16:creationId xmlns:a16="http://schemas.microsoft.com/office/drawing/2014/main" id="{1F461B6E-F299-64B3-8B2D-A36FBC64FC51}"/>
              </a:ext>
            </a:extLst>
          </p:cNvPr>
          <p:cNvSpPr txBox="1"/>
          <p:nvPr/>
        </p:nvSpPr>
        <p:spPr>
          <a:xfrm>
            <a:off x="8905674" y="6289284"/>
            <a:ext cx="3176080" cy="492443"/>
          </a:xfrm>
          <a:prstGeom prst="rect">
            <a:avLst/>
          </a:prstGeom>
          <a:noFill/>
        </p:spPr>
        <p:txBody>
          <a:bodyPr wrap="square" rtlCol="0">
            <a:spAutoFit/>
          </a:bodyPr>
          <a:lstStyle/>
          <a:p>
            <a:pPr>
              <a:spcAft>
                <a:spcPts val="600"/>
              </a:spcAft>
            </a:pPr>
            <a:r>
              <a:rPr lang="en-GB" sz="1400" dirty="0"/>
              <a:t>Source: </a:t>
            </a:r>
            <a:r>
              <a:rPr lang="en-GB" sz="1100" b="0" i="0" dirty="0">
                <a:effectLst/>
                <a:latin typeface="Roboto" panose="02000000000000000000" pitchFamily="2" charset="0"/>
              </a:rPr>
              <a:t>Children and parents: media use and attitudes report 2026</a:t>
            </a:r>
            <a:endParaRPr lang="en-GB" sz="1400" dirty="0"/>
          </a:p>
        </p:txBody>
      </p:sp>
      <p:sp>
        <p:nvSpPr>
          <p:cNvPr id="5" name="TextBox 4">
            <a:extLst>
              <a:ext uri="{FF2B5EF4-FFF2-40B4-BE49-F238E27FC236}">
                <a16:creationId xmlns:a16="http://schemas.microsoft.com/office/drawing/2014/main" id="{08188C94-7BD1-16E1-D0E4-70237019195D}"/>
              </a:ext>
            </a:extLst>
          </p:cNvPr>
          <p:cNvSpPr txBox="1"/>
          <p:nvPr/>
        </p:nvSpPr>
        <p:spPr>
          <a:xfrm>
            <a:off x="2081254" y="284421"/>
            <a:ext cx="8157029" cy="1077218"/>
          </a:xfrm>
          <a:prstGeom prst="rect">
            <a:avLst/>
          </a:prstGeom>
          <a:noFill/>
        </p:spPr>
        <p:txBody>
          <a:bodyPr wrap="square">
            <a:spAutoFit/>
          </a:bodyPr>
          <a:lstStyle/>
          <a:p>
            <a:r>
              <a:rPr lang="en-GB" sz="3200" b="1" dirty="0"/>
              <a:t>Do you </a:t>
            </a:r>
            <a:r>
              <a:rPr lang="en-GB" sz="3200" b="1" dirty="0">
                <a:solidFill>
                  <a:srgbClr val="FF0000"/>
                </a:solidFill>
              </a:rPr>
              <a:t>SUPERVISE</a:t>
            </a:r>
            <a:r>
              <a:rPr lang="en-GB" sz="3200" b="1" dirty="0"/>
              <a:t> your child’s online activity? </a:t>
            </a:r>
            <a:r>
              <a:rPr lang="en-GB" sz="3200" b="1" dirty="0">
                <a:solidFill>
                  <a:srgbClr val="FF0000"/>
                </a:solidFill>
              </a:rPr>
              <a:t>HOW</a:t>
            </a:r>
            <a:r>
              <a:rPr lang="en-GB" sz="3200" b="1" dirty="0"/>
              <a:t>?</a:t>
            </a:r>
            <a:endParaRPr lang="en-GB" sz="3200" dirty="0">
              <a:highlight>
                <a:srgbClr val="FFFF00"/>
              </a:highlight>
            </a:endParaRPr>
          </a:p>
        </p:txBody>
      </p:sp>
      <p:pic>
        <p:nvPicPr>
          <p:cNvPr id="3" name="Picture 2" descr="A red rectangular sign with white text and heart&#10;&#10;Description automatically generated">
            <a:extLst>
              <a:ext uri="{FF2B5EF4-FFF2-40B4-BE49-F238E27FC236}">
                <a16:creationId xmlns:a16="http://schemas.microsoft.com/office/drawing/2014/main" id="{D037876B-5533-C977-07EA-20E933C1DD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710" y="5832090"/>
            <a:ext cx="1290918" cy="923613"/>
          </a:xfrm>
          <a:prstGeom prst="rect">
            <a:avLst/>
          </a:prstGeom>
        </p:spPr>
      </p:pic>
      <p:pic>
        <p:nvPicPr>
          <p:cNvPr id="8" name="Picture 7" descr="Free speech bubble talking chat illustration">
            <a:extLst>
              <a:ext uri="{FF2B5EF4-FFF2-40B4-BE49-F238E27FC236}">
                <a16:creationId xmlns:a16="http://schemas.microsoft.com/office/drawing/2014/main" id="{CB34A6B5-786F-A0DF-A8A6-C1BA343012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9680" y="231376"/>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671F943B-8227-EDA2-D66F-169E44513101}"/>
              </a:ext>
            </a:extLst>
          </p:cNvPr>
          <p:cNvPicPr>
            <a:picLocks noChangeAspect="1"/>
          </p:cNvPicPr>
          <p:nvPr/>
        </p:nvPicPr>
        <p:blipFill>
          <a:blip r:embed="rId5"/>
          <a:stretch>
            <a:fillRect/>
          </a:stretch>
        </p:blipFill>
        <p:spPr>
          <a:xfrm>
            <a:off x="2248930" y="1642045"/>
            <a:ext cx="9338829" cy="4190045"/>
          </a:xfrm>
          <a:prstGeom prst="rect">
            <a:avLst/>
          </a:prstGeom>
        </p:spPr>
      </p:pic>
    </p:spTree>
    <p:extLst>
      <p:ext uri="{BB962C8B-B14F-4D97-AF65-F5344CB8AC3E}">
        <p14:creationId xmlns:p14="http://schemas.microsoft.com/office/powerpoint/2010/main" val="11087466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emo to remember - Apps on Google Play">
            <a:extLst>
              <a:ext uri="{FF2B5EF4-FFF2-40B4-BE49-F238E27FC236}">
                <a16:creationId xmlns:a16="http://schemas.microsoft.com/office/drawing/2014/main" id="{CAD7E0A6-2A54-484A-FABD-338AAAF78E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1228587">
            <a:off x="1692980" y="1776935"/>
            <a:ext cx="1590076" cy="1590076"/>
          </a:xfrm>
          <a:prstGeom prst="rect">
            <a:avLst/>
          </a:prstGeom>
          <a:noFill/>
          <a:extLst>
            <a:ext uri="{909E8E84-426E-40DD-AFC4-6F175D3DCCD1}">
              <a14:hiddenFill xmlns:a14="http://schemas.microsoft.com/office/drawing/2010/main">
                <a:solidFill>
                  <a:srgbClr val="FFFFFF"/>
                </a:solidFill>
              </a14:hiddenFill>
            </a:ext>
          </a:extLst>
        </p:spPr>
      </p:pic>
      <p:cxnSp>
        <p:nvCxnSpPr>
          <p:cNvPr id="4" name="Straight Connector 3">
            <a:extLst>
              <a:ext uri="{FF2B5EF4-FFF2-40B4-BE49-F238E27FC236}">
                <a16:creationId xmlns:a16="http://schemas.microsoft.com/office/drawing/2014/main" id="{0BEE03A3-DE62-3CD2-3FE3-89AAC357463C}"/>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C3602D2F-5FB5-44A5-A787-4DEBD7FC7BE6}"/>
              </a:ext>
            </a:extLst>
          </p:cNvPr>
          <p:cNvSpPr txBox="1"/>
          <p:nvPr/>
        </p:nvSpPr>
        <p:spPr>
          <a:xfrm>
            <a:off x="1954273" y="672235"/>
            <a:ext cx="9527421" cy="954107"/>
          </a:xfrm>
          <a:prstGeom prst="rect">
            <a:avLst/>
          </a:prstGeom>
          <a:noFill/>
        </p:spPr>
        <p:txBody>
          <a:bodyPr wrap="square" rtlCol="0">
            <a:spAutoFit/>
          </a:bodyPr>
          <a:lstStyle/>
          <a:p>
            <a:r>
              <a:rPr lang="en-GB" sz="2800" b="1" dirty="0"/>
              <a:t>Have you set up parental </a:t>
            </a:r>
            <a:r>
              <a:rPr lang="en-GB" sz="2800" b="1" dirty="0">
                <a:solidFill>
                  <a:srgbClr val="FF0000"/>
                </a:solidFill>
              </a:rPr>
              <a:t>CONTROLS/PRIVACY SETTINGS?</a:t>
            </a:r>
          </a:p>
          <a:p>
            <a:r>
              <a:rPr lang="en-GB" sz="2800" b="1" dirty="0"/>
              <a:t>Are these enabled for</a:t>
            </a:r>
            <a:r>
              <a:rPr lang="en-GB" sz="2800" b="1" dirty="0">
                <a:solidFill>
                  <a:srgbClr val="FF0000"/>
                </a:solidFill>
              </a:rPr>
              <a:t> ALL DEVICES, NETWORKS and APPS</a:t>
            </a:r>
            <a:r>
              <a:rPr lang="en-GB" sz="2800" b="1" dirty="0"/>
              <a:t>?</a:t>
            </a:r>
          </a:p>
        </p:txBody>
      </p:sp>
      <p:pic>
        <p:nvPicPr>
          <p:cNvPr id="5" name="Picture 4" descr="Free speech bubble talking chat illustration">
            <a:extLst>
              <a:ext uri="{FF2B5EF4-FFF2-40B4-BE49-F238E27FC236}">
                <a16:creationId xmlns:a16="http://schemas.microsoft.com/office/drawing/2014/main" id="{065380B7-20F6-DCD5-C201-08464F9C35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332463"/>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1026" name="Picture 2" descr="Free smartphone app news illustration">
            <a:extLst>
              <a:ext uri="{FF2B5EF4-FFF2-40B4-BE49-F238E27FC236}">
                <a16:creationId xmlns:a16="http://schemas.microsoft.com/office/drawing/2014/main" id="{1DA1CA01-F276-8B82-9EFD-F846D6F3986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033"/>
          <a:stretch/>
        </p:blipFill>
        <p:spPr bwMode="auto">
          <a:xfrm>
            <a:off x="147782" y="2571973"/>
            <a:ext cx="2488019" cy="3409593"/>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FC4BB3BD-492F-C737-5DA3-E2907C96E76C}"/>
              </a:ext>
            </a:extLst>
          </p:cNvPr>
          <p:cNvSpPr txBox="1"/>
          <p:nvPr/>
        </p:nvSpPr>
        <p:spPr>
          <a:xfrm>
            <a:off x="2254903" y="3202355"/>
            <a:ext cx="9226791" cy="2954655"/>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marL="342900" indent="-342900">
              <a:buFont typeface="Arial" panose="020B0604020202020204" pitchFamily="34" charset="0"/>
              <a:buChar char="•"/>
            </a:pPr>
            <a:r>
              <a:rPr lang="en-GB" sz="2400" dirty="0"/>
              <a:t>Controls need to be set up on the </a:t>
            </a:r>
            <a:r>
              <a:rPr lang="en-GB" sz="2400" b="1" dirty="0"/>
              <a:t>broadband connection </a:t>
            </a:r>
            <a:r>
              <a:rPr lang="en-GB" sz="2400" u="sng" dirty="0">
                <a:solidFill>
                  <a:srgbClr val="FF0000"/>
                </a:solidFill>
              </a:rPr>
              <a:t>AND</a:t>
            </a:r>
            <a:r>
              <a:rPr lang="en-GB" sz="2400" dirty="0"/>
              <a:t> </a:t>
            </a:r>
            <a:r>
              <a:rPr lang="en-GB" sz="2400" b="1" dirty="0"/>
              <a:t>each individual device </a:t>
            </a:r>
            <a:r>
              <a:rPr lang="en-GB" sz="2400" u="sng" dirty="0">
                <a:solidFill>
                  <a:srgbClr val="FF0000"/>
                </a:solidFill>
              </a:rPr>
              <a:t>AND</a:t>
            </a:r>
            <a:r>
              <a:rPr lang="en-GB" sz="2400" dirty="0"/>
              <a:t> </a:t>
            </a:r>
            <a:r>
              <a:rPr lang="en-GB" sz="2400" b="1" dirty="0"/>
              <a:t>each game/APP used</a:t>
            </a:r>
          </a:p>
          <a:p>
            <a:pPr marL="342900" indent="-342900">
              <a:buFont typeface="Arial" panose="020B0604020202020204" pitchFamily="34" charset="0"/>
              <a:buChar char="•"/>
            </a:pPr>
            <a:r>
              <a:rPr lang="en-GB" sz="2400" dirty="0"/>
              <a:t>These </a:t>
            </a:r>
            <a:r>
              <a:rPr lang="en-GB" sz="2400" b="1" dirty="0"/>
              <a:t>do </a:t>
            </a:r>
            <a:r>
              <a:rPr lang="en-GB" sz="2400" u="sng" dirty="0">
                <a:solidFill>
                  <a:srgbClr val="FF0000"/>
                </a:solidFill>
              </a:rPr>
              <a:t>NOT</a:t>
            </a:r>
            <a:r>
              <a:rPr lang="en-GB" sz="2400" b="1" dirty="0"/>
              <a:t> come as standard </a:t>
            </a:r>
            <a:r>
              <a:rPr lang="en-GB" sz="2400" dirty="0"/>
              <a:t>so it’s worth checking</a:t>
            </a:r>
          </a:p>
          <a:p>
            <a:pPr marL="342900" indent="-342900">
              <a:buFont typeface="Arial" panose="020B0604020202020204" pitchFamily="34" charset="0"/>
              <a:buChar char="•"/>
            </a:pPr>
            <a:r>
              <a:rPr lang="en-GB" sz="2400" dirty="0"/>
              <a:t>They are important because they allow you to:</a:t>
            </a:r>
            <a:endParaRPr lang="en-GB" sz="2400" b="1" dirty="0"/>
          </a:p>
          <a:p>
            <a:pPr marL="1257300" lvl="2" indent="-342900">
              <a:buFont typeface="Wingdings" panose="05000000000000000000" pitchFamily="2" charset="2"/>
              <a:buChar char="ü"/>
            </a:pPr>
            <a:r>
              <a:rPr lang="en-GB" sz="2400" dirty="0">
                <a:solidFill>
                  <a:srgbClr val="FF0000"/>
                </a:solidFill>
              </a:rPr>
              <a:t>Block and filter </a:t>
            </a:r>
            <a:r>
              <a:rPr lang="en-GB" sz="2400" dirty="0"/>
              <a:t>upsetting or inappropriate content or sites</a:t>
            </a:r>
          </a:p>
          <a:p>
            <a:pPr marL="1257300" lvl="2" indent="-342900">
              <a:buFont typeface="Wingdings" panose="05000000000000000000" pitchFamily="2" charset="2"/>
              <a:buChar char="ü"/>
            </a:pPr>
            <a:r>
              <a:rPr lang="en-GB" sz="2400" dirty="0">
                <a:solidFill>
                  <a:srgbClr val="FF0000"/>
                </a:solidFill>
              </a:rPr>
              <a:t>Prohibit features </a:t>
            </a:r>
            <a:r>
              <a:rPr lang="en-GB" sz="2400" dirty="0"/>
              <a:t>such as chatting or contact from strangers</a:t>
            </a:r>
          </a:p>
          <a:p>
            <a:pPr marL="1257300" lvl="2" indent="-342900">
              <a:buFont typeface="Wingdings" panose="05000000000000000000" pitchFamily="2" charset="2"/>
              <a:buChar char="ü"/>
            </a:pPr>
            <a:r>
              <a:rPr lang="en-GB" sz="2400" dirty="0">
                <a:solidFill>
                  <a:srgbClr val="FF0000"/>
                </a:solidFill>
              </a:rPr>
              <a:t>Plan what time and how long </a:t>
            </a:r>
            <a:r>
              <a:rPr lang="en-GB" sz="2400" dirty="0"/>
              <a:t>your child can go online for</a:t>
            </a:r>
          </a:p>
          <a:p>
            <a:pPr marL="742950" lvl="1" indent="-285750">
              <a:buFont typeface="Arial" panose="020B0604020202020204" pitchFamily="34" charset="0"/>
              <a:buChar char="•"/>
            </a:pPr>
            <a:endParaRPr lang="en-GB" dirty="0"/>
          </a:p>
        </p:txBody>
      </p:sp>
    </p:spTree>
    <p:extLst>
      <p:ext uri="{BB962C8B-B14F-4D97-AF65-F5344CB8AC3E}">
        <p14:creationId xmlns:p14="http://schemas.microsoft.com/office/powerpoint/2010/main" val="31176729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0BEE03A3-DE62-3CD2-3FE3-89AAC357463C}"/>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B75A9DA-5794-47DE-8EC5-3EC37C0E7912}"/>
              </a:ext>
            </a:extLst>
          </p:cNvPr>
          <p:cNvSpPr txBox="1"/>
          <p:nvPr/>
        </p:nvSpPr>
        <p:spPr>
          <a:xfrm>
            <a:off x="9221208" y="6149008"/>
            <a:ext cx="2860546" cy="477054"/>
          </a:xfrm>
          <a:prstGeom prst="rect">
            <a:avLst/>
          </a:prstGeom>
          <a:noFill/>
        </p:spPr>
        <p:txBody>
          <a:bodyPr wrap="square" rtlCol="0">
            <a:spAutoFit/>
          </a:bodyPr>
          <a:lstStyle/>
          <a:p>
            <a:pPr>
              <a:spcAft>
                <a:spcPts val="600"/>
              </a:spcAft>
            </a:pPr>
            <a:r>
              <a:rPr lang="en-GB" sz="1400" dirty="0"/>
              <a:t>Source: </a:t>
            </a:r>
            <a:r>
              <a:rPr lang="en-GB" sz="1100" b="0" i="0" dirty="0">
                <a:effectLst/>
                <a:latin typeface="Roboto" panose="02000000000000000000" pitchFamily="2" charset="0"/>
              </a:rPr>
              <a:t>Children and parents: media use and attitudes report 2026</a:t>
            </a:r>
            <a:endParaRPr lang="en-GB" sz="1400" dirty="0"/>
          </a:p>
        </p:txBody>
      </p:sp>
      <p:sp>
        <p:nvSpPr>
          <p:cNvPr id="7" name="TextBox 6">
            <a:extLst>
              <a:ext uri="{FF2B5EF4-FFF2-40B4-BE49-F238E27FC236}">
                <a16:creationId xmlns:a16="http://schemas.microsoft.com/office/drawing/2014/main" id="{3B50C1A4-F074-71FC-94E8-B968A458CD8A}"/>
              </a:ext>
            </a:extLst>
          </p:cNvPr>
          <p:cNvSpPr txBox="1"/>
          <p:nvPr/>
        </p:nvSpPr>
        <p:spPr>
          <a:xfrm>
            <a:off x="1466339" y="534684"/>
            <a:ext cx="10725661" cy="1138773"/>
          </a:xfrm>
          <a:prstGeom prst="rect">
            <a:avLst/>
          </a:prstGeom>
          <a:noFill/>
        </p:spPr>
        <p:txBody>
          <a:bodyPr wrap="square">
            <a:spAutoFit/>
          </a:bodyPr>
          <a:lstStyle/>
          <a:p>
            <a:r>
              <a:rPr lang="en-GB" sz="2400" b="1" dirty="0"/>
              <a:t>Are you </a:t>
            </a:r>
            <a:r>
              <a:rPr lang="en-GB" sz="2400" b="1" dirty="0">
                <a:solidFill>
                  <a:srgbClr val="FF0000"/>
                </a:solidFill>
              </a:rPr>
              <a:t>AWARE </a:t>
            </a:r>
            <a:r>
              <a:rPr lang="en-GB" sz="2400" b="1" dirty="0"/>
              <a:t>of these </a:t>
            </a:r>
            <a:r>
              <a:rPr lang="en-GB" sz="2400" b="1" dirty="0">
                <a:solidFill>
                  <a:srgbClr val="FF0000"/>
                </a:solidFill>
              </a:rPr>
              <a:t>PARENTAL CONTROL TOOLS? </a:t>
            </a:r>
          </a:p>
          <a:p>
            <a:r>
              <a:rPr lang="en-GB" sz="2400" b="1" dirty="0"/>
              <a:t>Which ones have </a:t>
            </a:r>
            <a:r>
              <a:rPr lang="en-GB" sz="2400" b="1" dirty="0">
                <a:solidFill>
                  <a:srgbClr val="FF0000"/>
                </a:solidFill>
              </a:rPr>
              <a:t>YOU USED</a:t>
            </a:r>
            <a:r>
              <a:rPr lang="en-GB" sz="2400" b="1" dirty="0"/>
              <a:t>?</a:t>
            </a:r>
          </a:p>
          <a:p>
            <a:endParaRPr lang="en-GB" sz="2000" b="1" dirty="0">
              <a:solidFill>
                <a:srgbClr val="FF0000"/>
              </a:solidFill>
            </a:endParaRPr>
          </a:p>
        </p:txBody>
      </p:sp>
      <p:pic>
        <p:nvPicPr>
          <p:cNvPr id="2" name="Picture 1" descr="Free speech bubble talking chat illustration">
            <a:extLst>
              <a:ext uri="{FF2B5EF4-FFF2-40B4-BE49-F238E27FC236}">
                <a16:creationId xmlns:a16="http://schemas.microsoft.com/office/drawing/2014/main" id="{DD86273E-85D7-97BA-9054-39C6B3ABC8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336" y="595205"/>
            <a:ext cx="1054871" cy="1054871"/>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6B0BA5A-FC6B-15D0-1A33-E6490DC58A78}"/>
              </a:ext>
            </a:extLst>
          </p:cNvPr>
          <p:cNvPicPr>
            <a:picLocks noChangeAspect="1"/>
          </p:cNvPicPr>
          <p:nvPr/>
        </p:nvPicPr>
        <p:blipFill>
          <a:blip r:embed="rId4"/>
          <a:stretch>
            <a:fillRect/>
          </a:stretch>
        </p:blipFill>
        <p:spPr>
          <a:xfrm>
            <a:off x="2282401" y="1461530"/>
            <a:ext cx="8057743" cy="4354884"/>
          </a:xfrm>
          <a:prstGeom prst="rect">
            <a:avLst/>
          </a:prstGeom>
        </p:spPr>
      </p:pic>
    </p:spTree>
    <p:extLst>
      <p:ext uri="{BB962C8B-B14F-4D97-AF65-F5344CB8AC3E}">
        <p14:creationId xmlns:p14="http://schemas.microsoft.com/office/powerpoint/2010/main" val="13270583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A53D9CA2-8A67-B24A-1CC2-B7C579EFD37E}"/>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307DCB46-BF3E-8F96-C83C-AFE94491BBC4}"/>
              </a:ext>
            </a:extLst>
          </p:cNvPr>
          <p:cNvSpPr/>
          <p:nvPr/>
        </p:nvSpPr>
        <p:spPr>
          <a:xfrm>
            <a:off x="10178321" y="224852"/>
            <a:ext cx="1873771" cy="25033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extBox 1">
            <a:extLst>
              <a:ext uri="{FF2B5EF4-FFF2-40B4-BE49-F238E27FC236}">
                <a16:creationId xmlns:a16="http://schemas.microsoft.com/office/drawing/2014/main" id="{C3602D2F-5FB5-44A5-A787-4DEBD7FC7BE6}"/>
              </a:ext>
            </a:extLst>
          </p:cNvPr>
          <p:cNvSpPr txBox="1"/>
          <p:nvPr/>
        </p:nvSpPr>
        <p:spPr>
          <a:xfrm>
            <a:off x="374397" y="611477"/>
            <a:ext cx="11817603" cy="461665"/>
          </a:xfrm>
          <a:prstGeom prst="rect">
            <a:avLst/>
          </a:prstGeom>
          <a:noFill/>
        </p:spPr>
        <p:txBody>
          <a:bodyPr wrap="square" rtlCol="0">
            <a:spAutoFit/>
          </a:bodyPr>
          <a:lstStyle/>
          <a:p>
            <a:r>
              <a:rPr lang="en-GB" sz="2400" dirty="0"/>
              <a:t>Visit </a:t>
            </a:r>
            <a:r>
              <a:rPr lang="en-GB" sz="2400" dirty="0">
                <a:hlinkClick r:id="rId3"/>
              </a:rPr>
              <a:t>internetmatters.org/parental-controls</a:t>
            </a:r>
            <a:r>
              <a:rPr lang="en-GB" sz="2400" dirty="0"/>
              <a:t> to find simple parental control guides:</a:t>
            </a:r>
          </a:p>
        </p:txBody>
      </p:sp>
      <p:pic>
        <p:nvPicPr>
          <p:cNvPr id="8" name="Picture 7">
            <a:extLst>
              <a:ext uri="{FF2B5EF4-FFF2-40B4-BE49-F238E27FC236}">
                <a16:creationId xmlns:a16="http://schemas.microsoft.com/office/drawing/2014/main" id="{4AE52DD0-9084-9A53-3C00-EFF59F902889}"/>
              </a:ext>
            </a:extLst>
          </p:cNvPr>
          <p:cNvPicPr>
            <a:picLocks noChangeAspect="1"/>
          </p:cNvPicPr>
          <p:nvPr/>
        </p:nvPicPr>
        <p:blipFill>
          <a:blip r:embed="rId4"/>
          <a:stretch>
            <a:fillRect/>
          </a:stretch>
        </p:blipFill>
        <p:spPr>
          <a:xfrm>
            <a:off x="6941663" y="1849121"/>
            <a:ext cx="4358385" cy="4046352"/>
          </a:xfrm>
          <a:prstGeom prst="rect">
            <a:avLst/>
          </a:prstGeom>
        </p:spPr>
      </p:pic>
      <p:pic>
        <p:nvPicPr>
          <p:cNvPr id="10" name="Picture 9">
            <a:extLst>
              <a:ext uri="{FF2B5EF4-FFF2-40B4-BE49-F238E27FC236}">
                <a16:creationId xmlns:a16="http://schemas.microsoft.com/office/drawing/2014/main" id="{A0E1DEB5-AE79-3BB0-6D7A-DE8DFBC9C1B6}"/>
              </a:ext>
            </a:extLst>
          </p:cNvPr>
          <p:cNvPicPr>
            <a:picLocks noChangeAspect="1"/>
          </p:cNvPicPr>
          <p:nvPr/>
        </p:nvPicPr>
        <p:blipFill>
          <a:blip r:embed="rId5"/>
          <a:stretch>
            <a:fillRect/>
          </a:stretch>
        </p:blipFill>
        <p:spPr>
          <a:xfrm>
            <a:off x="1318246" y="1993561"/>
            <a:ext cx="5425910" cy="3551228"/>
          </a:xfrm>
          <a:prstGeom prst="rect">
            <a:avLst/>
          </a:prstGeom>
          <a:ln>
            <a:noFill/>
          </a:ln>
          <a:effectLst>
            <a:outerShdw blurRad="292100" dist="139700" dir="2700000" algn="tl" rotWithShape="0">
              <a:srgbClr val="333333">
                <a:alpha val="65000"/>
              </a:srgbClr>
            </a:outerShdw>
          </a:effectLst>
        </p:spPr>
      </p:pic>
      <p:pic>
        <p:nvPicPr>
          <p:cNvPr id="11" name="Picture 10" descr="Free did you know speech balloon message illustration">
            <a:extLst>
              <a:ext uri="{FF2B5EF4-FFF2-40B4-BE49-F238E27FC236}">
                <a16:creationId xmlns:a16="http://schemas.microsoft.com/office/drawing/2014/main" id="{5FB65E2D-0D0E-A45B-829D-F639C169176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418756">
            <a:off x="4218217" y="1514632"/>
            <a:ext cx="1183224" cy="1183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87933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0C3F4A3C-3161-7220-1C1C-62D1CED3280F}"/>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307DCB46-BF3E-8F96-C83C-AFE94491BBC4}"/>
              </a:ext>
            </a:extLst>
          </p:cNvPr>
          <p:cNvSpPr/>
          <p:nvPr/>
        </p:nvSpPr>
        <p:spPr>
          <a:xfrm>
            <a:off x="10178321" y="224852"/>
            <a:ext cx="1873771" cy="25033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7" name="Picture 6">
            <a:extLst>
              <a:ext uri="{FF2B5EF4-FFF2-40B4-BE49-F238E27FC236}">
                <a16:creationId xmlns:a16="http://schemas.microsoft.com/office/drawing/2014/main" id="{22FD473A-CA9C-C497-5DB7-5366932F190B}"/>
              </a:ext>
            </a:extLst>
          </p:cNvPr>
          <p:cNvPicPr>
            <a:picLocks noChangeAspect="1"/>
          </p:cNvPicPr>
          <p:nvPr/>
        </p:nvPicPr>
        <p:blipFill>
          <a:blip r:embed="rId3"/>
          <a:stretch>
            <a:fillRect/>
          </a:stretch>
        </p:blipFill>
        <p:spPr>
          <a:xfrm>
            <a:off x="1496363" y="1157589"/>
            <a:ext cx="8862004" cy="5151895"/>
          </a:xfrm>
          <a:prstGeom prst="rect">
            <a:avLst/>
          </a:prstGeom>
          <a:ln>
            <a:noFill/>
          </a:ln>
          <a:effectLst>
            <a:outerShdw blurRad="292100" dist="139700" dir="2700000" algn="tl" rotWithShape="0">
              <a:srgbClr val="333333">
                <a:alpha val="65000"/>
              </a:srgbClr>
            </a:outerShdw>
          </a:effectLst>
        </p:spPr>
      </p:pic>
      <p:sp>
        <p:nvSpPr>
          <p:cNvPr id="9" name="TextBox 8">
            <a:extLst>
              <a:ext uri="{FF2B5EF4-FFF2-40B4-BE49-F238E27FC236}">
                <a16:creationId xmlns:a16="http://schemas.microsoft.com/office/drawing/2014/main" id="{A3F50305-63F9-14C5-2BCF-DFC8F9CAAFAA}"/>
              </a:ext>
            </a:extLst>
          </p:cNvPr>
          <p:cNvSpPr txBox="1"/>
          <p:nvPr/>
        </p:nvSpPr>
        <p:spPr>
          <a:xfrm>
            <a:off x="1679922" y="6448482"/>
            <a:ext cx="8832156" cy="369332"/>
          </a:xfrm>
          <a:prstGeom prst="rect">
            <a:avLst/>
          </a:prstGeom>
          <a:noFill/>
        </p:spPr>
        <p:txBody>
          <a:bodyPr wrap="square">
            <a:spAutoFit/>
          </a:bodyPr>
          <a:lstStyle/>
          <a:p>
            <a:r>
              <a:rPr lang="en-GB" sz="1800" dirty="0"/>
              <a:t>Visit </a:t>
            </a:r>
            <a:r>
              <a:rPr lang="en-GB" sz="1800" dirty="0">
                <a:hlinkClick r:id="rId4"/>
              </a:rPr>
              <a:t>parentsafe.lgfl.net/</a:t>
            </a:r>
            <a:r>
              <a:rPr lang="en-GB" sz="1800" dirty="0"/>
              <a:t> for additional advice and tips on settings and controls for all devices</a:t>
            </a:r>
            <a:endParaRPr lang="en-GB" dirty="0"/>
          </a:p>
        </p:txBody>
      </p:sp>
      <p:sp>
        <p:nvSpPr>
          <p:cNvPr id="11" name="TextBox 10">
            <a:extLst>
              <a:ext uri="{FF2B5EF4-FFF2-40B4-BE49-F238E27FC236}">
                <a16:creationId xmlns:a16="http://schemas.microsoft.com/office/drawing/2014/main" id="{BC5BE6D5-ADBA-739A-1843-E75FEC4DA518}"/>
              </a:ext>
            </a:extLst>
          </p:cNvPr>
          <p:cNvSpPr txBox="1"/>
          <p:nvPr/>
        </p:nvSpPr>
        <p:spPr>
          <a:xfrm>
            <a:off x="252430" y="224852"/>
            <a:ext cx="9884464" cy="830997"/>
          </a:xfrm>
          <a:prstGeom prst="rect">
            <a:avLst/>
          </a:prstGeom>
          <a:noFill/>
        </p:spPr>
        <p:txBody>
          <a:bodyPr wrap="square">
            <a:spAutoFit/>
          </a:bodyPr>
          <a:lstStyle/>
          <a:p>
            <a:r>
              <a:rPr lang="en-GB" sz="2400" b="1" i="0" dirty="0">
                <a:solidFill>
                  <a:srgbClr val="3B3A39"/>
                </a:solidFill>
                <a:effectLst/>
                <a:highlight>
                  <a:srgbClr val="FFFFFF"/>
                </a:highlight>
              </a:rPr>
              <a:t>Parental control apps like </a:t>
            </a:r>
            <a:r>
              <a:rPr lang="en-GB" sz="2400" b="1" i="0" u="none" strike="noStrike" dirty="0">
                <a:solidFill>
                  <a:srgbClr val="FF3365"/>
                </a:solidFill>
                <a:effectLst/>
                <a:highlight>
                  <a:srgbClr val="FFFFFF"/>
                </a:highlight>
                <a:hlinkClick r:id="rId5"/>
              </a:rPr>
              <a:t>Google Family Link</a:t>
            </a:r>
            <a:r>
              <a:rPr lang="en-GB" sz="2400" b="1" i="0" dirty="0">
                <a:solidFill>
                  <a:srgbClr val="3B3A39"/>
                </a:solidFill>
                <a:effectLst/>
                <a:highlight>
                  <a:srgbClr val="FFFFFF"/>
                </a:highlight>
              </a:rPr>
              <a:t>, </a:t>
            </a:r>
            <a:r>
              <a:rPr lang="en-GB" sz="2400" b="1" i="0" u="none" strike="noStrike" dirty="0">
                <a:solidFill>
                  <a:srgbClr val="FF3365"/>
                </a:solidFill>
                <a:effectLst/>
                <a:highlight>
                  <a:srgbClr val="FFFFFF"/>
                </a:highlight>
                <a:hlinkClick r:id="rId6"/>
              </a:rPr>
              <a:t>Screen Time</a:t>
            </a:r>
            <a:r>
              <a:rPr lang="en-GB" sz="2400" b="1" i="0" dirty="0">
                <a:solidFill>
                  <a:srgbClr val="3B3A39"/>
                </a:solidFill>
                <a:effectLst/>
                <a:highlight>
                  <a:srgbClr val="FFFFFF"/>
                </a:highlight>
              </a:rPr>
              <a:t> and </a:t>
            </a:r>
            <a:r>
              <a:rPr lang="en-GB" sz="2400" b="1" i="0" u="none" strike="noStrike" dirty="0">
                <a:solidFill>
                  <a:srgbClr val="FF3365"/>
                </a:solidFill>
                <a:effectLst/>
                <a:highlight>
                  <a:srgbClr val="FFFFFF"/>
                </a:highlight>
                <a:hlinkClick r:id="rId7"/>
              </a:rPr>
              <a:t>Microsoft Family</a:t>
            </a:r>
            <a:r>
              <a:rPr lang="en-GB" sz="2400" b="1" i="0" dirty="0">
                <a:solidFill>
                  <a:srgbClr val="3B3A39"/>
                </a:solidFill>
                <a:effectLst/>
                <a:highlight>
                  <a:srgbClr val="FFFFFF"/>
                </a:highlight>
              </a:rPr>
              <a:t> can let you set limits across devices, apps and platforms </a:t>
            </a:r>
            <a:endParaRPr lang="en-GB" sz="2400" b="1" dirty="0"/>
          </a:p>
        </p:txBody>
      </p:sp>
      <p:pic>
        <p:nvPicPr>
          <p:cNvPr id="3" name="Picture 2" descr="Free did you know speech balloon message illustration">
            <a:extLst>
              <a:ext uri="{FF2B5EF4-FFF2-40B4-BE49-F238E27FC236}">
                <a16:creationId xmlns:a16="http://schemas.microsoft.com/office/drawing/2014/main" id="{FABF40B9-6740-379D-9E9F-8D7054F199C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995943">
            <a:off x="9838175" y="314348"/>
            <a:ext cx="1872901" cy="1872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70085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43601A05-92C8-BB64-9B0E-74575B84C4D2}"/>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useBgFill="1">
        <p:nvSpPr>
          <p:cNvPr id="6159" name="Rectangle 6158">
            <a:extLst>
              <a:ext uri="{FF2B5EF4-FFF2-40B4-BE49-F238E27FC236}">
                <a16:creationId xmlns:a16="http://schemas.microsoft.com/office/drawing/2014/main" id="{D2B783EE-0239-4717-BBEA-8C9EAC61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3053529C-8E40-C3E1-7112-8F54707FDC00}"/>
              </a:ext>
            </a:extLst>
          </p:cNvPr>
          <p:cNvSpPr>
            <a:spLocks noGrp="1"/>
          </p:cNvSpPr>
          <p:nvPr>
            <p:ph type="title"/>
          </p:nvPr>
        </p:nvSpPr>
        <p:spPr>
          <a:xfrm>
            <a:off x="682818" y="624060"/>
            <a:ext cx="5120561" cy="1325563"/>
          </a:xfrm>
        </p:spPr>
        <p:txBody>
          <a:bodyPr vert="horz" lIns="91440" tIns="45720" rIns="91440" bIns="45720" rtlCol="0" anchor="ctr">
            <a:normAutofit/>
          </a:bodyPr>
          <a:lstStyle/>
          <a:p>
            <a:r>
              <a:rPr lang="en-US" b="1" kern="1200" dirty="0">
                <a:solidFill>
                  <a:schemeClr val="tx1"/>
                </a:solidFill>
                <a:latin typeface="+mn-lt"/>
                <a:ea typeface="+mj-ea"/>
                <a:cs typeface="+mj-cs"/>
              </a:rPr>
              <a:t>REMEMBER</a:t>
            </a:r>
            <a:endParaRPr lang="en-US" kern="1200" dirty="0">
              <a:solidFill>
                <a:schemeClr val="tx1"/>
              </a:solidFill>
              <a:latin typeface="+mn-lt"/>
              <a:ea typeface="+mj-ea"/>
              <a:cs typeface="+mj-cs"/>
            </a:endParaRPr>
          </a:p>
        </p:txBody>
      </p:sp>
      <p:sp>
        <p:nvSpPr>
          <p:cNvPr id="2" name="Content Placeholder 1">
            <a:extLst>
              <a:ext uri="{FF2B5EF4-FFF2-40B4-BE49-F238E27FC236}">
                <a16:creationId xmlns:a16="http://schemas.microsoft.com/office/drawing/2014/main" id="{60918C3E-D360-8E16-D445-F7CB84C85691}"/>
              </a:ext>
            </a:extLst>
          </p:cNvPr>
          <p:cNvSpPr>
            <a:spLocks noGrp="1"/>
          </p:cNvSpPr>
          <p:nvPr>
            <p:ph idx="1"/>
          </p:nvPr>
        </p:nvSpPr>
        <p:spPr>
          <a:xfrm>
            <a:off x="576706" y="1792333"/>
            <a:ext cx="5092194" cy="4351338"/>
          </a:xfrm>
        </p:spPr>
        <p:txBody>
          <a:bodyPr vert="horz" lIns="91440" tIns="45720" rIns="91440" bIns="45720" rtlCol="0">
            <a:normAutofit/>
          </a:bodyPr>
          <a:lstStyle/>
          <a:p>
            <a:r>
              <a:rPr lang="en-US" sz="2400" b="1" i="0" dirty="0">
                <a:solidFill>
                  <a:schemeClr val="tx1"/>
                </a:solidFill>
                <a:effectLst/>
                <a:highlight>
                  <a:srgbClr val="FAFAFA"/>
                </a:highlight>
              </a:rPr>
              <a:t>As children get older, restrictions and controls you use will change</a:t>
            </a:r>
            <a:r>
              <a:rPr lang="en-US" sz="2400" b="0" i="0" dirty="0">
                <a:solidFill>
                  <a:schemeClr val="tx1"/>
                </a:solidFill>
                <a:effectLst/>
                <a:highlight>
                  <a:srgbClr val="FAFAFA"/>
                </a:highlight>
              </a:rPr>
              <a:t>, but only at a pace you feel is appropriate for your child, not pressure from your child </a:t>
            </a:r>
            <a:r>
              <a:rPr lang="en-US" sz="2400" i="1" dirty="0">
                <a:solidFill>
                  <a:schemeClr val="accent2"/>
                </a:solidFill>
                <a:effectLst/>
                <a:highlight>
                  <a:srgbClr val="FAFAFA"/>
                </a:highlight>
              </a:rPr>
              <a:t>“because everyone else is allowed”</a:t>
            </a:r>
          </a:p>
          <a:p>
            <a:endParaRPr lang="en-US" sz="2400" b="0" i="1" dirty="0">
              <a:solidFill>
                <a:schemeClr val="tx1"/>
              </a:solidFill>
              <a:effectLst/>
              <a:highlight>
                <a:srgbClr val="FAFAFA"/>
              </a:highlight>
            </a:endParaRPr>
          </a:p>
          <a:p>
            <a:r>
              <a:rPr lang="en-US" sz="2400" b="1" i="0" dirty="0">
                <a:solidFill>
                  <a:schemeClr val="tx1"/>
                </a:solidFill>
                <a:effectLst/>
                <a:highlight>
                  <a:srgbClr val="FAFAFA"/>
                </a:highlight>
              </a:rPr>
              <a:t>Content filters are never 100% effective, </a:t>
            </a:r>
            <a:r>
              <a:rPr lang="en-US" sz="2400" b="0" i="0" dirty="0">
                <a:solidFill>
                  <a:schemeClr val="tx1"/>
                </a:solidFill>
                <a:effectLst/>
                <a:highlight>
                  <a:srgbClr val="FAFAFA"/>
                </a:highlight>
              </a:rPr>
              <a:t>at some point your child </a:t>
            </a:r>
            <a:r>
              <a:rPr lang="en-US" sz="2400" dirty="0">
                <a:solidFill>
                  <a:schemeClr val="tx1"/>
                </a:solidFill>
                <a:highlight>
                  <a:srgbClr val="FAFAFA"/>
                </a:highlight>
              </a:rPr>
              <a:t>is likely to come across</a:t>
            </a:r>
            <a:r>
              <a:rPr lang="en-US" sz="2400" b="0" i="0" dirty="0">
                <a:solidFill>
                  <a:schemeClr val="tx1"/>
                </a:solidFill>
                <a:effectLst/>
                <a:highlight>
                  <a:srgbClr val="FAFAFA"/>
                </a:highlight>
              </a:rPr>
              <a:t> inappropriate or upsetting content, so </a:t>
            </a:r>
            <a:r>
              <a:rPr lang="en-US" sz="2400" i="0" dirty="0">
                <a:solidFill>
                  <a:schemeClr val="accent2"/>
                </a:solidFill>
                <a:effectLst/>
                <a:highlight>
                  <a:srgbClr val="FAFAFA"/>
                </a:highlight>
              </a:rPr>
              <a:t>make time to talk regularly</a:t>
            </a:r>
            <a:endParaRPr lang="en-US" sz="2400" dirty="0">
              <a:solidFill>
                <a:schemeClr val="accent2"/>
              </a:solidFill>
            </a:endParaRPr>
          </a:p>
        </p:txBody>
      </p:sp>
      <p:sp>
        <p:nvSpPr>
          <p:cNvPr id="6155" name="Oval 6154">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6148" name="Picture 4" descr="5 Must-Knows to Communicate Effectively with Your Child | Tittle for Parents  Blog">
            <a:extLst>
              <a:ext uri="{FF2B5EF4-FFF2-40B4-BE49-F238E27FC236}">
                <a16:creationId xmlns:a16="http://schemas.microsoft.com/office/drawing/2014/main" id="{7F750D03-62AB-187F-A180-99A0DF3CAA2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0656" b="-1"/>
          <a:stretch/>
        </p:blipFill>
        <p:spPr bwMode="auto">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a:noFill/>
          <a:extLst>
            <a:ext uri="{909E8E84-426E-40DD-AFC4-6F175D3DCCD1}">
              <a14:hiddenFill xmlns:a14="http://schemas.microsoft.com/office/drawing/2010/main">
                <a:solidFill>
                  <a:srgbClr val="FFFFFF"/>
                </a:solidFill>
              </a14:hiddenFill>
            </a:ext>
          </a:extLst>
        </p:spPr>
      </p:pic>
      <p:sp>
        <p:nvSpPr>
          <p:cNvPr id="6157" name="Arc 6156">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5" name="Picture 4" descr="Free dialog tip advice illustration">
            <a:extLst>
              <a:ext uri="{FF2B5EF4-FFF2-40B4-BE49-F238E27FC236}">
                <a16:creationId xmlns:a16="http://schemas.microsoft.com/office/drawing/2014/main" id="{6C313E5F-12AF-6246-B7BA-8E8EE1D436D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378" r="10549" b="-2"/>
          <a:stretch/>
        </p:blipFill>
        <p:spPr bwMode="auto">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pic>
        <p:nvPicPr>
          <p:cNvPr id="4" name="Picture 3" descr="A red and black rectangular sign with white text&#10;&#10;Description automatically generated with low confidence">
            <a:extLst>
              <a:ext uri="{FF2B5EF4-FFF2-40B4-BE49-F238E27FC236}">
                <a16:creationId xmlns:a16="http://schemas.microsoft.com/office/drawing/2014/main" id="{95565A9B-7D14-522E-CA84-9C198B0D503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84557" y="281689"/>
            <a:ext cx="1138484" cy="801355"/>
          </a:xfrm>
          <a:prstGeom prst="rect">
            <a:avLst/>
          </a:prstGeom>
        </p:spPr>
      </p:pic>
    </p:spTree>
    <p:extLst>
      <p:ext uri="{BB962C8B-B14F-4D97-AF65-F5344CB8AC3E}">
        <p14:creationId xmlns:p14="http://schemas.microsoft.com/office/powerpoint/2010/main" val="24027419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and child looking at a computer&#10;&#10;Description automatically generated">
            <a:extLst>
              <a:ext uri="{FF2B5EF4-FFF2-40B4-BE49-F238E27FC236}">
                <a16:creationId xmlns:a16="http://schemas.microsoft.com/office/drawing/2014/main" id="{8D0110E2-7A69-259F-E37B-1F3AAB468AD1}"/>
              </a:ext>
            </a:extLst>
          </p:cNvPr>
          <p:cNvPicPr>
            <a:picLocks noChangeAspect="1"/>
          </p:cNvPicPr>
          <p:nvPr/>
        </p:nvPicPr>
        <p:blipFill>
          <a:blip r:embed="rId3">
            <a:extLst>
              <a:ext uri="{28A0092B-C50C-407E-A947-70E740481C1C}">
                <a14:useLocalDpi xmlns:a14="http://schemas.microsoft.com/office/drawing/2010/main" val="0"/>
              </a:ext>
            </a:extLst>
          </a:blip>
          <a:srcRect b="17990"/>
          <a:stretch/>
        </p:blipFill>
        <p:spPr>
          <a:xfrm>
            <a:off x="-215080" y="-31629"/>
            <a:ext cx="12567603" cy="6871159"/>
          </a:xfrm>
          <a:prstGeom prst="rect">
            <a:avLst/>
          </a:prstGeom>
        </p:spPr>
      </p:pic>
      <p:cxnSp>
        <p:nvCxnSpPr>
          <p:cNvPr id="4" name="Straight Connector 3">
            <a:extLst>
              <a:ext uri="{FF2B5EF4-FFF2-40B4-BE49-F238E27FC236}">
                <a16:creationId xmlns:a16="http://schemas.microsoft.com/office/drawing/2014/main" id="{C0955E62-181C-3A32-9835-A78C7AE38E89}"/>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CC42FA0D-0CDA-7566-9651-CF639F6AC65B}"/>
              </a:ext>
            </a:extLst>
          </p:cNvPr>
          <p:cNvSpPr/>
          <p:nvPr/>
        </p:nvSpPr>
        <p:spPr>
          <a:xfrm>
            <a:off x="10238283" y="217357"/>
            <a:ext cx="1843472" cy="256506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TextBox 6">
            <a:extLst>
              <a:ext uri="{FF2B5EF4-FFF2-40B4-BE49-F238E27FC236}">
                <a16:creationId xmlns:a16="http://schemas.microsoft.com/office/drawing/2014/main" id="{BFCA01B6-E455-528E-5324-61FD84C53325}"/>
              </a:ext>
            </a:extLst>
          </p:cNvPr>
          <p:cNvSpPr txBox="1"/>
          <p:nvPr/>
        </p:nvSpPr>
        <p:spPr>
          <a:xfrm>
            <a:off x="1867985" y="817122"/>
            <a:ext cx="6815412" cy="83099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n-GB" sz="4800" b="1" dirty="0"/>
              <a:t>SCREENTIME</a:t>
            </a:r>
            <a:endParaRPr lang="en-GB" sz="4000" dirty="0">
              <a:highlight>
                <a:srgbClr val="FFFF00"/>
              </a:highlight>
            </a:endParaRPr>
          </a:p>
        </p:txBody>
      </p:sp>
      <p:pic>
        <p:nvPicPr>
          <p:cNvPr id="3" name="Picture 2" descr="A red rectangular sign with white text and heart&#10;&#10;Description automatically generated">
            <a:extLst>
              <a:ext uri="{FF2B5EF4-FFF2-40B4-BE49-F238E27FC236}">
                <a16:creationId xmlns:a16="http://schemas.microsoft.com/office/drawing/2014/main" id="{8EFC91DD-29CA-0AD9-8A7A-A151299410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90837" y="5717030"/>
            <a:ext cx="1290918" cy="923613"/>
          </a:xfrm>
          <a:prstGeom prst="rect">
            <a:avLst/>
          </a:prstGeom>
        </p:spPr>
      </p:pic>
    </p:spTree>
    <p:extLst>
      <p:ext uri="{BB962C8B-B14F-4D97-AF65-F5344CB8AC3E}">
        <p14:creationId xmlns:p14="http://schemas.microsoft.com/office/powerpoint/2010/main" val="1209405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B39A6D0C-33F6-2A49-D7BD-B236BF4A92FF}"/>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1F83A97F-0EAF-4AFF-9834-C8684908CD37}"/>
              </a:ext>
            </a:extLst>
          </p:cNvPr>
          <p:cNvSpPr/>
          <p:nvPr/>
        </p:nvSpPr>
        <p:spPr>
          <a:xfrm>
            <a:off x="4051876" y="4817287"/>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dirty="0"/>
          </a:p>
        </p:txBody>
      </p:sp>
      <p:sp>
        <p:nvSpPr>
          <p:cNvPr id="4" name="Rectangle 3">
            <a:extLst>
              <a:ext uri="{FF2B5EF4-FFF2-40B4-BE49-F238E27FC236}">
                <a16:creationId xmlns:a16="http://schemas.microsoft.com/office/drawing/2014/main" id="{12825948-F2D0-8FBF-8D3E-9D5B25FB18C7}"/>
              </a:ext>
            </a:extLst>
          </p:cNvPr>
          <p:cNvSpPr/>
          <p:nvPr/>
        </p:nvSpPr>
        <p:spPr>
          <a:xfrm>
            <a:off x="2223229" y="677993"/>
            <a:ext cx="9755932" cy="1928111"/>
          </a:xfrm>
          <a:prstGeom prst="rect">
            <a:avLst/>
          </a:prstGeom>
        </p:spPr>
        <p:txBody>
          <a:bodyPr vert="horz" lIns="91440" tIns="45720" rIns="91440" bIns="45720" rtlCol="0" anchor="b">
            <a:noAutofit/>
          </a:bodyPr>
          <a:lstStyle/>
          <a:p>
            <a:pPr>
              <a:lnSpc>
                <a:spcPct val="90000"/>
              </a:lnSpc>
              <a:spcBef>
                <a:spcPct val="0"/>
              </a:spcBef>
              <a:spcAft>
                <a:spcPts val="600"/>
              </a:spcAft>
            </a:pPr>
            <a:r>
              <a:rPr lang="en-US" sz="2800" b="1" dirty="0">
                <a:solidFill>
                  <a:srgbClr val="FF0000"/>
                </a:solidFill>
                <a:ea typeface="+mj-ea"/>
                <a:cs typeface="+mj-cs"/>
              </a:rPr>
              <a:t>WORRIED</a:t>
            </a:r>
            <a:r>
              <a:rPr lang="en-US" sz="2800" b="1" dirty="0">
                <a:ea typeface="+mj-ea"/>
                <a:cs typeface="+mj-cs"/>
              </a:rPr>
              <a:t> about their</a:t>
            </a:r>
            <a:r>
              <a:rPr lang="en-US" sz="2800" b="1" dirty="0">
                <a:solidFill>
                  <a:srgbClr val="FF0000"/>
                </a:solidFill>
                <a:ea typeface="+mj-ea"/>
                <a:cs typeface="+mj-cs"/>
              </a:rPr>
              <a:t> SCREENTIME</a:t>
            </a:r>
            <a:r>
              <a:rPr lang="en-US" sz="2800" b="1" dirty="0">
                <a:ea typeface="+mj-ea"/>
                <a:cs typeface="+mj-cs"/>
              </a:rPr>
              <a:t>? </a:t>
            </a:r>
          </a:p>
          <a:p>
            <a:pPr>
              <a:lnSpc>
                <a:spcPct val="90000"/>
              </a:lnSpc>
              <a:spcBef>
                <a:spcPct val="0"/>
              </a:spcBef>
              <a:spcAft>
                <a:spcPts val="600"/>
              </a:spcAft>
            </a:pPr>
            <a:r>
              <a:rPr lang="en-US" sz="2800" b="1" dirty="0">
                <a:ea typeface="+mj-ea"/>
                <a:cs typeface="+mj-cs"/>
              </a:rPr>
              <a:t>	How do you </a:t>
            </a:r>
            <a:r>
              <a:rPr lang="en-US" sz="2800" b="1" dirty="0">
                <a:solidFill>
                  <a:srgbClr val="FF0000"/>
                </a:solidFill>
                <a:ea typeface="+mj-ea"/>
                <a:cs typeface="+mj-cs"/>
              </a:rPr>
              <a:t>MANAGE</a:t>
            </a:r>
            <a:r>
              <a:rPr lang="en-US" sz="2800" b="1" dirty="0">
                <a:ea typeface="+mj-ea"/>
                <a:cs typeface="+mj-cs"/>
              </a:rPr>
              <a:t> this?</a:t>
            </a:r>
          </a:p>
          <a:p>
            <a:pPr>
              <a:lnSpc>
                <a:spcPct val="90000"/>
              </a:lnSpc>
              <a:spcBef>
                <a:spcPct val="0"/>
              </a:spcBef>
              <a:spcAft>
                <a:spcPts val="600"/>
              </a:spcAft>
            </a:pPr>
            <a:r>
              <a:rPr lang="en-US" sz="2800" b="1" dirty="0">
                <a:ea typeface="+mj-ea"/>
                <a:cs typeface="+mj-cs"/>
              </a:rPr>
              <a:t>		Do you know </a:t>
            </a:r>
            <a:r>
              <a:rPr lang="en-US" sz="2800" b="1" dirty="0">
                <a:solidFill>
                  <a:srgbClr val="FF0000"/>
                </a:solidFill>
                <a:ea typeface="+mj-ea"/>
                <a:cs typeface="+mj-cs"/>
              </a:rPr>
              <a:t>HOW LONG </a:t>
            </a:r>
            <a:r>
              <a:rPr lang="en-US" sz="2800" b="1" dirty="0">
                <a:ea typeface="+mj-ea"/>
                <a:cs typeface="+mj-cs"/>
              </a:rPr>
              <a:t>your child spends</a:t>
            </a:r>
            <a:r>
              <a:rPr lang="en-US" sz="2800" dirty="0">
                <a:ea typeface="+mj-ea"/>
                <a:cs typeface="+mj-cs"/>
              </a:rPr>
              <a:t> daily?</a:t>
            </a:r>
          </a:p>
          <a:p>
            <a:pPr>
              <a:lnSpc>
                <a:spcPct val="90000"/>
              </a:lnSpc>
              <a:spcBef>
                <a:spcPct val="0"/>
              </a:spcBef>
              <a:spcAft>
                <a:spcPts val="600"/>
              </a:spcAft>
            </a:pPr>
            <a:r>
              <a:rPr lang="en-US" sz="2800" dirty="0">
                <a:ea typeface="+mj-ea"/>
                <a:cs typeface="+mj-cs"/>
              </a:rPr>
              <a:t>			</a:t>
            </a:r>
            <a:r>
              <a:rPr lang="en-US" sz="2800" b="1" dirty="0">
                <a:ea typeface="+mj-ea"/>
                <a:cs typeface="+mj-cs"/>
              </a:rPr>
              <a:t>Is it about </a:t>
            </a:r>
            <a:r>
              <a:rPr lang="en-US" sz="2800" b="1" dirty="0">
                <a:solidFill>
                  <a:srgbClr val="FF0000"/>
                </a:solidFill>
                <a:ea typeface="+mj-ea"/>
                <a:cs typeface="+mj-cs"/>
              </a:rPr>
              <a:t>QUANTITY </a:t>
            </a:r>
            <a:r>
              <a:rPr lang="en-US" sz="2800" b="1" dirty="0">
                <a:ea typeface="+mj-ea"/>
                <a:cs typeface="+mj-cs"/>
              </a:rPr>
              <a:t>or</a:t>
            </a:r>
            <a:r>
              <a:rPr lang="en-US" sz="2800" b="1" dirty="0">
                <a:solidFill>
                  <a:srgbClr val="FF0000"/>
                </a:solidFill>
                <a:ea typeface="+mj-ea"/>
                <a:cs typeface="+mj-cs"/>
              </a:rPr>
              <a:t> QUALITY</a:t>
            </a:r>
            <a:r>
              <a:rPr lang="en-US" sz="2800" b="1" dirty="0">
                <a:ea typeface="+mj-ea"/>
                <a:cs typeface="+mj-cs"/>
              </a:rPr>
              <a:t>?</a:t>
            </a:r>
          </a:p>
          <a:p>
            <a:pPr>
              <a:lnSpc>
                <a:spcPct val="90000"/>
              </a:lnSpc>
              <a:spcBef>
                <a:spcPct val="0"/>
              </a:spcBef>
              <a:spcAft>
                <a:spcPts val="600"/>
              </a:spcAft>
            </a:pPr>
            <a:r>
              <a:rPr lang="en-US" sz="2800" b="1" dirty="0">
                <a:ea typeface="+mj-ea"/>
                <a:cs typeface="+mj-cs"/>
              </a:rPr>
              <a:t> </a:t>
            </a:r>
          </a:p>
        </p:txBody>
      </p:sp>
      <p:sp>
        <p:nvSpPr>
          <p:cNvPr id="5" name="TextBox 4">
            <a:extLst>
              <a:ext uri="{FF2B5EF4-FFF2-40B4-BE49-F238E27FC236}">
                <a16:creationId xmlns:a16="http://schemas.microsoft.com/office/drawing/2014/main" id="{851D7FE0-04A0-1D41-F902-DC5B3578FC9D}"/>
              </a:ext>
            </a:extLst>
          </p:cNvPr>
          <p:cNvSpPr txBox="1"/>
          <p:nvPr/>
        </p:nvSpPr>
        <p:spPr>
          <a:xfrm>
            <a:off x="1726772" y="5270588"/>
            <a:ext cx="10252389" cy="1323439"/>
          </a:xfrm>
          <a:prstGeom prst="rect">
            <a:avLst/>
          </a:prstGeom>
          <a:noFill/>
        </p:spPr>
        <p:txBody>
          <a:bodyPr wrap="square" rtlCol="0">
            <a:spAutoFit/>
          </a:bodyPr>
          <a:lstStyle/>
          <a:p>
            <a:pPr marL="285750" indent="-285750">
              <a:buFont typeface="Arial" panose="020B0604020202020204" pitchFamily="34" charset="0"/>
              <a:buChar char="•"/>
            </a:pPr>
            <a:r>
              <a:rPr lang="en-GB" sz="2000" dirty="0"/>
              <a:t>Children spent an average </a:t>
            </a:r>
            <a:r>
              <a:rPr lang="en-GB" sz="2000" b="1" dirty="0"/>
              <a:t>3 hours 5 minutes per day</a:t>
            </a:r>
            <a:r>
              <a:rPr lang="en-GB" sz="2000" dirty="0"/>
              <a:t> accessing the internet via smartphones/tablets/computers</a:t>
            </a:r>
          </a:p>
          <a:p>
            <a:pPr marL="285750" indent="-285750">
              <a:buFont typeface="Arial" panose="020B0604020202020204" pitchFamily="34" charset="0"/>
              <a:buChar char="•"/>
            </a:pPr>
            <a:r>
              <a:rPr lang="en-GB" sz="2000" b="1" dirty="0"/>
              <a:t>Around a third (32%) parents </a:t>
            </a:r>
            <a:r>
              <a:rPr lang="en-GB" sz="2000" dirty="0"/>
              <a:t>of children aged 3-17 report finding it</a:t>
            </a:r>
            <a:r>
              <a:rPr lang="en-GB" sz="2000" b="1" dirty="0"/>
              <a:t> hard to control their child’s screentime</a:t>
            </a:r>
            <a:endParaRPr lang="en-GB" sz="3200" b="1" dirty="0"/>
          </a:p>
        </p:txBody>
      </p:sp>
      <p:pic>
        <p:nvPicPr>
          <p:cNvPr id="8" name="Picture 7" descr="Free speech bubble talking chat illustration">
            <a:extLst>
              <a:ext uri="{FF2B5EF4-FFF2-40B4-BE49-F238E27FC236}">
                <a16:creationId xmlns:a16="http://schemas.microsoft.com/office/drawing/2014/main" id="{80EDCB9B-F738-F885-896E-E4E733A011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235" y="172325"/>
            <a:ext cx="1648018" cy="1648018"/>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12" name="Speech Bubble: Rectangle with Corners Rounded 11">
            <a:extLst>
              <a:ext uri="{FF2B5EF4-FFF2-40B4-BE49-F238E27FC236}">
                <a16:creationId xmlns:a16="http://schemas.microsoft.com/office/drawing/2014/main" id="{DDCD331B-AAD0-E9D2-EE41-E46DE75C66A2}"/>
              </a:ext>
            </a:extLst>
          </p:cNvPr>
          <p:cNvSpPr/>
          <p:nvPr/>
        </p:nvSpPr>
        <p:spPr>
          <a:xfrm>
            <a:off x="366855" y="2225023"/>
            <a:ext cx="2871694" cy="2571022"/>
          </a:xfrm>
          <a:prstGeom prst="wedgeRoundRectCallout">
            <a:avLst>
              <a:gd name="adj1" fmla="val 61548"/>
              <a:gd name="adj2" fmla="val 63877"/>
              <a:gd name="adj3" fmla="val 16667"/>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2000" i="1" dirty="0"/>
              <a:t>“I’ve been told… that when I get off my screen, I’m less fun to be around.</a:t>
            </a:r>
          </a:p>
          <a:p>
            <a:pPr algn="ctr"/>
            <a:r>
              <a:rPr lang="en-GB" sz="2000" i="1" dirty="0"/>
              <a:t>..And like I can also feel angrier for like no reason.”</a:t>
            </a:r>
          </a:p>
        </p:txBody>
      </p:sp>
      <p:pic>
        <p:nvPicPr>
          <p:cNvPr id="9" name="Picture 8">
            <a:extLst>
              <a:ext uri="{FF2B5EF4-FFF2-40B4-BE49-F238E27FC236}">
                <a16:creationId xmlns:a16="http://schemas.microsoft.com/office/drawing/2014/main" id="{216F89B0-20D2-2596-309B-03686C8E7B99}"/>
              </a:ext>
            </a:extLst>
          </p:cNvPr>
          <p:cNvPicPr>
            <a:picLocks noChangeAspect="1"/>
          </p:cNvPicPr>
          <p:nvPr/>
        </p:nvPicPr>
        <p:blipFill>
          <a:blip r:embed="rId4"/>
          <a:stretch>
            <a:fillRect/>
          </a:stretch>
        </p:blipFill>
        <p:spPr>
          <a:xfrm>
            <a:off x="3637147" y="2456502"/>
            <a:ext cx="7300593" cy="2339543"/>
          </a:xfrm>
          <a:prstGeom prst="rect">
            <a:avLst/>
          </a:prstGeom>
        </p:spPr>
      </p:pic>
      <p:pic>
        <p:nvPicPr>
          <p:cNvPr id="3" name="Picture 2" descr="Free did you know speech balloon message illustration">
            <a:extLst>
              <a:ext uri="{FF2B5EF4-FFF2-40B4-BE49-F238E27FC236}">
                <a16:creationId xmlns:a16="http://schemas.microsoft.com/office/drawing/2014/main" id="{25578F08-710D-E550-E2D2-1858B351C0E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57878" y="1587412"/>
            <a:ext cx="1278460" cy="127846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C9F14642-B3A4-6982-61FC-D1333192B5A0}"/>
              </a:ext>
            </a:extLst>
          </p:cNvPr>
          <p:cNvSpPr txBox="1"/>
          <p:nvPr/>
        </p:nvSpPr>
        <p:spPr>
          <a:xfrm>
            <a:off x="9118615" y="6286138"/>
            <a:ext cx="2860546" cy="477054"/>
          </a:xfrm>
          <a:prstGeom prst="rect">
            <a:avLst/>
          </a:prstGeom>
          <a:noFill/>
        </p:spPr>
        <p:txBody>
          <a:bodyPr wrap="square" rtlCol="0">
            <a:spAutoFit/>
          </a:bodyPr>
          <a:lstStyle/>
          <a:p>
            <a:pPr>
              <a:spcAft>
                <a:spcPts val="600"/>
              </a:spcAft>
            </a:pPr>
            <a:r>
              <a:rPr lang="en-GB" sz="1400" dirty="0"/>
              <a:t>Source: </a:t>
            </a:r>
            <a:r>
              <a:rPr lang="en-GB" sz="1100" b="0" i="0" dirty="0">
                <a:effectLst/>
                <a:latin typeface="Roboto" panose="02000000000000000000" pitchFamily="2" charset="0"/>
              </a:rPr>
              <a:t>Children and parents: media use and attitudes report 2026</a:t>
            </a:r>
            <a:endParaRPr lang="en-GB" sz="1400" dirty="0"/>
          </a:p>
        </p:txBody>
      </p:sp>
    </p:spTree>
    <p:extLst>
      <p:ext uri="{BB962C8B-B14F-4D97-AF65-F5344CB8AC3E}">
        <p14:creationId xmlns:p14="http://schemas.microsoft.com/office/powerpoint/2010/main" val="4429463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CCE32-17E1-945C-1CD0-E25FD2EF41D7}"/>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AF11214A-9668-188A-0A7B-C5EC79568360}"/>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9BFF0786-FA33-DB9D-1AD1-D47F9C942858}"/>
              </a:ext>
            </a:extLst>
          </p:cNvPr>
          <p:cNvSpPr/>
          <p:nvPr/>
        </p:nvSpPr>
        <p:spPr>
          <a:xfrm>
            <a:off x="4051876" y="4817287"/>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dirty="0"/>
          </a:p>
        </p:txBody>
      </p:sp>
      <p:sp>
        <p:nvSpPr>
          <p:cNvPr id="4" name="Rectangle 3">
            <a:extLst>
              <a:ext uri="{FF2B5EF4-FFF2-40B4-BE49-F238E27FC236}">
                <a16:creationId xmlns:a16="http://schemas.microsoft.com/office/drawing/2014/main" id="{899DBC98-8182-C348-AA41-CC574B2D7EE4}"/>
              </a:ext>
            </a:extLst>
          </p:cNvPr>
          <p:cNvSpPr/>
          <p:nvPr/>
        </p:nvSpPr>
        <p:spPr>
          <a:xfrm>
            <a:off x="3528041" y="5418147"/>
            <a:ext cx="7944706" cy="1106518"/>
          </a:xfrm>
          <a:prstGeom prst="rect">
            <a:avLst/>
          </a:prstGeom>
        </p:spPr>
        <p:txBody>
          <a:bodyPr vert="horz" lIns="91440" tIns="45720" rIns="91440" bIns="45720" rtlCol="0" anchor="b">
            <a:normAutofit fontScale="92500" lnSpcReduction="20000"/>
          </a:bodyPr>
          <a:lstStyle/>
          <a:p>
            <a:pPr>
              <a:lnSpc>
                <a:spcPct val="90000"/>
              </a:lnSpc>
              <a:spcBef>
                <a:spcPct val="0"/>
              </a:spcBef>
              <a:spcAft>
                <a:spcPts val="600"/>
              </a:spcAft>
            </a:pPr>
            <a:r>
              <a:rPr lang="en-US" sz="3000" b="1" dirty="0">
                <a:solidFill>
                  <a:srgbClr val="FF0000"/>
                </a:solidFill>
                <a:ea typeface="+mj-ea"/>
                <a:cs typeface="+mj-cs"/>
              </a:rPr>
              <a:t>WHY </a:t>
            </a:r>
            <a:r>
              <a:rPr lang="en-US" sz="3000" b="1" dirty="0">
                <a:ea typeface="+mj-ea"/>
                <a:cs typeface="+mj-cs"/>
              </a:rPr>
              <a:t>do you think they find it hard to switch off?</a:t>
            </a:r>
          </a:p>
          <a:p>
            <a:pPr>
              <a:lnSpc>
                <a:spcPct val="90000"/>
              </a:lnSpc>
              <a:spcBef>
                <a:spcPct val="0"/>
              </a:spcBef>
              <a:spcAft>
                <a:spcPts val="600"/>
              </a:spcAft>
            </a:pPr>
            <a:r>
              <a:rPr lang="en-US" sz="3000" b="1" dirty="0">
                <a:solidFill>
                  <a:srgbClr val="FF0000"/>
                </a:solidFill>
                <a:ea typeface="+mj-ea"/>
                <a:cs typeface="+mj-cs"/>
              </a:rPr>
              <a:t>WHAT</a:t>
            </a:r>
            <a:r>
              <a:rPr lang="en-US" sz="3000" dirty="0">
                <a:ea typeface="+mj-ea"/>
                <a:cs typeface="+mj-cs"/>
              </a:rPr>
              <a:t> can they do to manage this?</a:t>
            </a:r>
          </a:p>
          <a:p>
            <a:pPr>
              <a:lnSpc>
                <a:spcPct val="90000"/>
              </a:lnSpc>
              <a:spcBef>
                <a:spcPct val="0"/>
              </a:spcBef>
              <a:spcAft>
                <a:spcPts val="600"/>
              </a:spcAft>
            </a:pPr>
            <a:r>
              <a:rPr lang="en-US" sz="2400" b="1" dirty="0">
                <a:ea typeface="+mj-ea"/>
                <a:cs typeface="+mj-cs"/>
              </a:rPr>
              <a:t> </a:t>
            </a:r>
          </a:p>
        </p:txBody>
      </p:sp>
      <p:sp>
        <p:nvSpPr>
          <p:cNvPr id="5" name="TextBox 4">
            <a:extLst>
              <a:ext uri="{FF2B5EF4-FFF2-40B4-BE49-F238E27FC236}">
                <a16:creationId xmlns:a16="http://schemas.microsoft.com/office/drawing/2014/main" id="{BE6F1DC1-8A83-E914-F6B9-CBCDA7FA4856}"/>
              </a:ext>
            </a:extLst>
          </p:cNvPr>
          <p:cNvSpPr txBox="1"/>
          <p:nvPr/>
        </p:nvSpPr>
        <p:spPr>
          <a:xfrm>
            <a:off x="435080" y="774589"/>
            <a:ext cx="10252389" cy="830997"/>
          </a:xfrm>
          <a:prstGeom prst="rect">
            <a:avLst/>
          </a:prstGeom>
          <a:noFill/>
        </p:spPr>
        <p:txBody>
          <a:bodyPr wrap="square" rtlCol="0">
            <a:spAutoFit/>
          </a:bodyPr>
          <a:lstStyle/>
          <a:p>
            <a:r>
              <a:rPr lang="en-GB" sz="2400" dirty="0"/>
              <a:t>Several children said they </a:t>
            </a:r>
            <a:r>
              <a:rPr lang="en-GB" sz="2400" b="1" dirty="0"/>
              <a:t>spent too much time</a:t>
            </a:r>
            <a:r>
              <a:rPr lang="en-GB" sz="2400" dirty="0"/>
              <a:t> online, particularly on social media. Some called themselves “</a:t>
            </a:r>
            <a:r>
              <a:rPr lang="en-GB" sz="2400" b="1" dirty="0"/>
              <a:t>addicted</a:t>
            </a:r>
            <a:r>
              <a:rPr lang="en-GB" sz="2400" dirty="0"/>
              <a:t>” to certain social media </a:t>
            </a:r>
            <a:endParaRPr lang="en-GB" sz="2400" b="1" dirty="0"/>
          </a:p>
        </p:txBody>
      </p:sp>
      <p:pic>
        <p:nvPicPr>
          <p:cNvPr id="8" name="Picture 7" descr="Free speech bubble talking chat illustration">
            <a:extLst>
              <a:ext uri="{FF2B5EF4-FFF2-40B4-BE49-F238E27FC236}">
                <a16:creationId xmlns:a16="http://schemas.microsoft.com/office/drawing/2014/main" id="{C83F5255-44D3-3DB3-1B32-4B0AFB68B1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2000" y="5145192"/>
            <a:ext cx="1379473" cy="1379473"/>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12" name="Speech Bubble: Rectangle with Corners Rounded 11">
            <a:extLst>
              <a:ext uri="{FF2B5EF4-FFF2-40B4-BE49-F238E27FC236}">
                <a16:creationId xmlns:a16="http://schemas.microsoft.com/office/drawing/2014/main" id="{C9CB2E92-4499-C093-D783-A496F9F14D1E}"/>
              </a:ext>
            </a:extLst>
          </p:cNvPr>
          <p:cNvSpPr/>
          <p:nvPr/>
        </p:nvSpPr>
        <p:spPr>
          <a:xfrm>
            <a:off x="2595594" y="2149374"/>
            <a:ext cx="7204303" cy="2834777"/>
          </a:xfrm>
          <a:prstGeom prst="wedgeRoundRectCallout">
            <a:avLst>
              <a:gd name="adj1" fmla="val 50025"/>
              <a:gd name="adj2" fmla="val 60057"/>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sz="2000" i="1" dirty="0"/>
          </a:p>
        </p:txBody>
      </p:sp>
      <p:pic>
        <p:nvPicPr>
          <p:cNvPr id="3" name="Picture 2" descr="Free did you know speech balloon message illustration">
            <a:extLst>
              <a:ext uri="{FF2B5EF4-FFF2-40B4-BE49-F238E27FC236}">
                <a16:creationId xmlns:a16="http://schemas.microsoft.com/office/drawing/2014/main" id="{FA203A61-C017-F0F5-46E4-02BEDB7A40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651770">
            <a:off x="9847376" y="441952"/>
            <a:ext cx="2095715" cy="2095715"/>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5C62F4C6-67D9-1E03-BD2E-DD9732DCB55C}"/>
              </a:ext>
            </a:extLst>
          </p:cNvPr>
          <p:cNvSpPr txBox="1"/>
          <p:nvPr/>
        </p:nvSpPr>
        <p:spPr>
          <a:xfrm>
            <a:off x="9118615" y="6286138"/>
            <a:ext cx="2860546" cy="477054"/>
          </a:xfrm>
          <a:prstGeom prst="rect">
            <a:avLst/>
          </a:prstGeom>
          <a:noFill/>
        </p:spPr>
        <p:txBody>
          <a:bodyPr wrap="square" rtlCol="0">
            <a:spAutoFit/>
          </a:bodyPr>
          <a:lstStyle/>
          <a:p>
            <a:pPr>
              <a:spcAft>
                <a:spcPts val="600"/>
              </a:spcAft>
            </a:pPr>
            <a:r>
              <a:rPr lang="en-GB" sz="1400" dirty="0"/>
              <a:t>Source: </a:t>
            </a:r>
            <a:r>
              <a:rPr lang="en-GB" sz="1100" b="0" i="0" dirty="0">
                <a:effectLst/>
                <a:latin typeface="Roboto" panose="02000000000000000000" pitchFamily="2" charset="0"/>
              </a:rPr>
              <a:t>Children and parents: media use and attitudes report 2026</a:t>
            </a:r>
            <a:endParaRPr lang="en-GB" sz="1400" dirty="0"/>
          </a:p>
        </p:txBody>
      </p:sp>
      <p:pic>
        <p:nvPicPr>
          <p:cNvPr id="7" name="Picture 6">
            <a:extLst>
              <a:ext uri="{FF2B5EF4-FFF2-40B4-BE49-F238E27FC236}">
                <a16:creationId xmlns:a16="http://schemas.microsoft.com/office/drawing/2014/main" id="{502E7CD0-C3F9-7A13-FD15-88E48BE0AC4E}"/>
              </a:ext>
            </a:extLst>
          </p:cNvPr>
          <p:cNvPicPr>
            <a:picLocks noChangeAspect="1"/>
          </p:cNvPicPr>
          <p:nvPr/>
        </p:nvPicPr>
        <p:blipFill>
          <a:blip r:embed="rId5"/>
          <a:srcRect t="-1" b="318"/>
          <a:stretch/>
        </p:blipFill>
        <p:spPr>
          <a:xfrm>
            <a:off x="2803358" y="2321874"/>
            <a:ext cx="6109614" cy="2422154"/>
          </a:xfrm>
          <a:prstGeom prst="rect">
            <a:avLst/>
          </a:prstGeom>
        </p:spPr>
      </p:pic>
    </p:spTree>
    <p:extLst>
      <p:ext uri="{BB962C8B-B14F-4D97-AF65-F5344CB8AC3E}">
        <p14:creationId xmlns:p14="http://schemas.microsoft.com/office/powerpoint/2010/main" val="31820836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78F67090-41C8-0347-52C5-204AE1BC7E60}"/>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4B8D4DC7-73B7-4BA4-8DE4-3AB10B65D7AE}"/>
              </a:ext>
            </a:extLst>
          </p:cNvPr>
          <p:cNvSpPr/>
          <p:nvPr/>
        </p:nvSpPr>
        <p:spPr>
          <a:xfrm>
            <a:off x="8208355" y="294326"/>
            <a:ext cx="3899498" cy="2371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25" name="Rectangle 24">
            <a:extLst>
              <a:ext uri="{FF2B5EF4-FFF2-40B4-BE49-F238E27FC236}">
                <a16:creationId xmlns:a16="http://schemas.microsoft.com/office/drawing/2014/main" id="{1F83A97F-0EAF-4AFF-9834-C8684908CD37}"/>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dirty="0"/>
          </a:p>
        </p:txBody>
      </p:sp>
      <p:sp>
        <p:nvSpPr>
          <p:cNvPr id="11" name="TextBox 10">
            <a:extLst>
              <a:ext uri="{FF2B5EF4-FFF2-40B4-BE49-F238E27FC236}">
                <a16:creationId xmlns:a16="http://schemas.microsoft.com/office/drawing/2014/main" id="{97682588-52CF-996E-D01B-1A14A665AB06}"/>
              </a:ext>
            </a:extLst>
          </p:cNvPr>
          <p:cNvSpPr txBox="1"/>
          <p:nvPr/>
        </p:nvSpPr>
        <p:spPr>
          <a:xfrm>
            <a:off x="3116056" y="6396335"/>
            <a:ext cx="9075944" cy="461665"/>
          </a:xfrm>
          <a:prstGeom prst="rect">
            <a:avLst/>
          </a:prstGeom>
          <a:noFill/>
        </p:spPr>
        <p:txBody>
          <a:bodyPr wrap="square">
            <a:spAutoFit/>
          </a:bodyPr>
          <a:lstStyle/>
          <a:p>
            <a:r>
              <a:rPr lang="en-GB" sz="2400" dirty="0"/>
              <a:t> Visit </a:t>
            </a:r>
            <a:r>
              <a:rPr lang="en-GB" sz="2400" dirty="0">
                <a:hlinkClick r:id="rId3"/>
              </a:rPr>
              <a:t>parentsafe.lgfl.net/</a:t>
            </a:r>
            <a:r>
              <a:rPr lang="en-GB" sz="2400" dirty="0"/>
              <a:t> for advice and tips to manage screentime</a:t>
            </a:r>
          </a:p>
        </p:txBody>
      </p:sp>
      <p:pic>
        <p:nvPicPr>
          <p:cNvPr id="9" name="Picture 8">
            <a:extLst>
              <a:ext uri="{FF2B5EF4-FFF2-40B4-BE49-F238E27FC236}">
                <a16:creationId xmlns:a16="http://schemas.microsoft.com/office/drawing/2014/main" id="{94E47A1E-9F17-B40E-B2C5-F34E8C522FB5}"/>
              </a:ext>
            </a:extLst>
          </p:cNvPr>
          <p:cNvPicPr>
            <a:picLocks noChangeAspect="1"/>
          </p:cNvPicPr>
          <p:nvPr/>
        </p:nvPicPr>
        <p:blipFill>
          <a:blip r:embed="rId4"/>
          <a:srcRect t="34237"/>
          <a:stretch/>
        </p:blipFill>
        <p:spPr>
          <a:xfrm>
            <a:off x="2485861" y="2141483"/>
            <a:ext cx="8124207" cy="3345453"/>
          </a:xfrm>
          <a:prstGeom prst="rect">
            <a:avLst/>
          </a:prstGeom>
          <a:ln>
            <a:noFill/>
          </a:ln>
          <a:effectLst>
            <a:outerShdw blurRad="292100" dist="139700" dir="2700000" algn="tl" rotWithShape="0">
              <a:srgbClr val="333333">
                <a:alpha val="65000"/>
              </a:srgbClr>
            </a:outerShdw>
          </a:effectLst>
        </p:spPr>
      </p:pic>
      <p:pic>
        <p:nvPicPr>
          <p:cNvPr id="4" name="Picture 3" descr="Free dialog tip advice illustration">
            <a:extLst>
              <a:ext uri="{FF2B5EF4-FFF2-40B4-BE49-F238E27FC236}">
                <a16:creationId xmlns:a16="http://schemas.microsoft.com/office/drawing/2014/main" id="{97F132BB-9395-282A-5B19-842A53F78C2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00144" y="1414572"/>
            <a:ext cx="2101305" cy="149389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Free speech bubble talking chat illustration">
            <a:extLst>
              <a:ext uri="{FF2B5EF4-FFF2-40B4-BE49-F238E27FC236}">
                <a16:creationId xmlns:a16="http://schemas.microsoft.com/office/drawing/2014/main" id="{36C1D518-4E72-D1C6-95B9-DFA952B58A2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9235" y="172325"/>
            <a:ext cx="1648018" cy="1648018"/>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4363F0C-EAB5-F830-9D85-754357761590}"/>
              </a:ext>
            </a:extLst>
          </p:cNvPr>
          <p:cNvSpPr txBox="1"/>
          <p:nvPr/>
        </p:nvSpPr>
        <p:spPr>
          <a:xfrm>
            <a:off x="2276974" y="548977"/>
            <a:ext cx="9915026" cy="944874"/>
          </a:xfrm>
          <a:prstGeom prst="rect">
            <a:avLst/>
          </a:prstGeom>
          <a:noFill/>
        </p:spPr>
        <p:txBody>
          <a:bodyPr wrap="square">
            <a:spAutoFit/>
          </a:bodyPr>
          <a:lstStyle/>
          <a:p>
            <a:pPr>
              <a:lnSpc>
                <a:spcPct val="90000"/>
              </a:lnSpc>
              <a:spcBef>
                <a:spcPct val="0"/>
              </a:spcBef>
              <a:spcAft>
                <a:spcPts val="600"/>
              </a:spcAft>
            </a:pPr>
            <a:r>
              <a:rPr lang="en-US" sz="2800" b="1" dirty="0">
                <a:ea typeface="+mj-ea"/>
                <a:cs typeface="+mj-cs"/>
              </a:rPr>
              <a:t>Do </a:t>
            </a:r>
            <a:r>
              <a:rPr lang="en-US" sz="2800" b="1" dirty="0">
                <a:solidFill>
                  <a:srgbClr val="FF0000"/>
                </a:solidFill>
                <a:ea typeface="+mj-ea"/>
                <a:cs typeface="+mj-cs"/>
              </a:rPr>
              <a:t>YOU</a:t>
            </a:r>
            <a:r>
              <a:rPr lang="en-US" sz="2800" b="1" dirty="0">
                <a:ea typeface="+mj-ea"/>
                <a:cs typeface="+mj-cs"/>
              </a:rPr>
              <a:t> think lots of screen time is a </a:t>
            </a:r>
            <a:r>
              <a:rPr lang="en-US" sz="2800" b="1" dirty="0">
                <a:solidFill>
                  <a:srgbClr val="FF0000"/>
                </a:solidFill>
                <a:ea typeface="+mj-ea"/>
                <a:cs typeface="+mj-cs"/>
              </a:rPr>
              <a:t>BAD</a:t>
            </a:r>
            <a:r>
              <a:rPr lang="en-US" sz="2800" b="1" dirty="0">
                <a:ea typeface="+mj-ea"/>
                <a:cs typeface="+mj-cs"/>
              </a:rPr>
              <a:t> thing generally? </a:t>
            </a:r>
            <a:r>
              <a:rPr lang="en-US" sz="2800" b="1" dirty="0">
                <a:solidFill>
                  <a:srgbClr val="FF0000"/>
                </a:solidFill>
                <a:ea typeface="+mj-ea"/>
                <a:cs typeface="+mj-cs"/>
              </a:rPr>
              <a:t>WHY</a:t>
            </a:r>
            <a:r>
              <a:rPr lang="en-US" sz="2800" b="1" dirty="0">
                <a:ea typeface="+mj-ea"/>
                <a:cs typeface="+mj-cs"/>
              </a:rPr>
              <a:t>? </a:t>
            </a:r>
          </a:p>
          <a:p>
            <a:pPr>
              <a:lnSpc>
                <a:spcPct val="90000"/>
              </a:lnSpc>
              <a:spcBef>
                <a:spcPct val="0"/>
              </a:spcBef>
              <a:spcAft>
                <a:spcPts val="600"/>
              </a:spcAft>
            </a:pPr>
            <a:r>
              <a:rPr lang="en-US" sz="2800" b="1" dirty="0">
                <a:ea typeface="+mj-ea"/>
                <a:cs typeface="+mj-cs"/>
              </a:rPr>
              <a:t>How long is </a:t>
            </a:r>
            <a:r>
              <a:rPr lang="en-US" sz="2800" b="1" dirty="0">
                <a:solidFill>
                  <a:srgbClr val="FF0000"/>
                </a:solidFill>
                <a:ea typeface="+mj-ea"/>
                <a:cs typeface="+mj-cs"/>
              </a:rPr>
              <a:t>OK</a:t>
            </a:r>
            <a:r>
              <a:rPr lang="en-US" sz="2800" b="1" dirty="0">
                <a:ea typeface="+mj-ea"/>
                <a:cs typeface="+mj-cs"/>
              </a:rPr>
              <a:t>? </a:t>
            </a:r>
          </a:p>
        </p:txBody>
      </p:sp>
    </p:spTree>
    <p:extLst>
      <p:ext uri="{BB962C8B-B14F-4D97-AF65-F5344CB8AC3E}">
        <p14:creationId xmlns:p14="http://schemas.microsoft.com/office/powerpoint/2010/main" val="33363429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1573F-925F-4F16-59E3-D5035D8694C2}"/>
            </a:ext>
          </a:extLst>
        </p:cNvPr>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294971F9-6DDF-6668-AA92-1DC1AEC8527A}"/>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2956D98F-BE73-1867-B137-3C6F3A10C3A1}"/>
              </a:ext>
            </a:extLst>
          </p:cNvPr>
          <p:cNvSpPr/>
          <p:nvPr/>
        </p:nvSpPr>
        <p:spPr>
          <a:xfrm>
            <a:off x="8208355" y="294326"/>
            <a:ext cx="3899498" cy="2371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25" name="Rectangle 24">
            <a:extLst>
              <a:ext uri="{FF2B5EF4-FFF2-40B4-BE49-F238E27FC236}">
                <a16:creationId xmlns:a16="http://schemas.microsoft.com/office/drawing/2014/main" id="{726D2598-3387-B954-8F96-FDDB888C6770}"/>
              </a:ext>
            </a:extLst>
          </p:cNvPr>
          <p:cNvSpPr/>
          <p:nvPr/>
        </p:nvSpPr>
        <p:spPr>
          <a:xfrm>
            <a:off x="4421210" y="471749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dirty="0"/>
          </a:p>
        </p:txBody>
      </p:sp>
      <p:sp>
        <p:nvSpPr>
          <p:cNvPr id="11" name="TextBox 10">
            <a:extLst>
              <a:ext uri="{FF2B5EF4-FFF2-40B4-BE49-F238E27FC236}">
                <a16:creationId xmlns:a16="http://schemas.microsoft.com/office/drawing/2014/main" id="{F7C0DE42-DA92-22D3-6241-42CB07D22DA3}"/>
              </a:ext>
            </a:extLst>
          </p:cNvPr>
          <p:cNvSpPr txBox="1"/>
          <p:nvPr/>
        </p:nvSpPr>
        <p:spPr>
          <a:xfrm>
            <a:off x="2886686" y="6187079"/>
            <a:ext cx="9075944" cy="461665"/>
          </a:xfrm>
          <a:prstGeom prst="rect">
            <a:avLst/>
          </a:prstGeom>
          <a:noFill/>
        </p:spPr>
        <p:txBody>
          <a:bodyPr wrap="square">
            <a:spAutoFit/>
          </a:bodyPr>
          <a:lstStyle/>
          <a:p>
            <a:r>
              <a:rPr lang="en-GB" sz="2400" dirty="0"/>
              <a:t> Visit </a:t>
            </a:r>
            <a:r>
              <a:rPr lang="en-GB" sz="2400" dirty="0">
                <a:hlinkClick r:id="rId3"/>
              </a:rPr>
              <a:t>parentsafe.lgfl.net/</a:t>
            </a:r>
            <a:r>
              <a:rPr lang="en-GB" sz="2400" dirty="0"/>
              <a:t> for advice and tips to manage screentime</a:t>
            </a:r>
          </a:p>
        </p:txBody>
      </p:sp>
      <p:pic>
        <p:nvPicPr>
          <p:cNvPr id="4" name="Picture 3" descr="Free dialog tip advice illustration">
            <a:extLst>
              <a:ext uri="{FF2B5EF4-FFF2-40B4-BE49-F238E27FC236}">
                <a16:creationId xmlns:a16="http://schemas.microsoft.com/office/drawing/2014/main" id="{A2C61DAD-292B-2B17-8132-345454ABB5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0258" y="410068"/>
            <a:ext cx="1618687" cy="115078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754F369D-6C2B-8298-F198-E4E6A2BD8809}"/>
              </a:ext>
            </a:extLst>
          </p:cNvPr>
          <p:cNvPicPr>
            <a:picLocks noChangeAspect="1"/>
          </p:cNvPicPr>
          <p:nvPr/>
        </p:nvPicPr>
        <p:blipFill>
          <a:blip r:embed="rId5"/>
          <a:stretch>
            <a:fillRect/>
          </a:stretch>
        </p:blipFill>
        <p:spPr>
          <a:xfrm>
            <a:off x="1652544" y="1866171"/>
            <a:ext cx="4480948" cy="3482642"/>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FAC282B3-C553-2A33-3430-171496AC7FAD}"/>
              </a:ext>
            </a:extLst>
          </p:cNvPr>
          <p:cNvPicPr>
            <a:picLocks noChangeAspect="1"/>
          </p:cNvPicPr>
          <p:nvPr/>
        </p:nvPicPr>
        <p:blipFill>
          <a:blip r:embed="rId6"/>
          <a:stretch>
            <a:fillRect/>
          </a:stretch>
        </p:blipFill>
        <p:spPr>
          <a:xfrm>
            <a:off x="6850926" y="902234"/>
            <a:ext cx="4320914" cy="3139712"/>
          </a:xfrm>
          <a:prstGeom prst="rect">
            <a:avLst/>
          </a:prstGeom>
          <a:ln>
            <a:noFill/>
          </a:ln>
          <a:effectLst>
            <a:outerShdw blurRad="292100" dist="139700" dir="2700000" algn="tl" rotWithShape="0">
              <a:srgbClr val="333333">
                <a:alpha val="65000"/>
              </a:srgbClr>
            </a:outerShdw>
          </a:effectLst>
        </p:spPr>
      </p:pic>
      <p:sp>
        <p:nvSpPr>
          <p:cNvPr id="14" name="TextBox 13">
            <a:extLst>
              <a:ext uri="{FF2B5EF4-FFF2-40B4-BE49-F238E27FC236}">
                <a16:creationId xmlns:a16="http://schemas.microsoft.com/office/drawing/2014/main" id="{60B743AA-94CA-FE1A-C549-AF74DCBD9E9E}"/>
              </a:ext>
            </a:extLst>
          </p:cNvPr>
          <p:cNvSpPr txBox="1"/>
          <p:nvPr/>
        </p:nvSpPr>
        <p:spPr>
          <a:xfrm>
            <a:off x="7266697" y="4195052"/>
            <a:ext cx="3954971" cy="369332"/>
          </a:xfrm>
          <a:prstGeom prst="rect">
            <a:avLst/>
          </a:prstGeom>
          <a:noFill/>
        </p:spPr>
        <p:txBody>
          <a:bodyPr wrap="square">
            <a:spAutoFit/>
          </a:bodyPr>
          <a:lstStyle/>
          <a:p>
            <a:r>
              <a:rPr lang="en-GB" sz="1800" b="1" dirty="0"/>
              <a:t>Screen use in the Early Years guidance</a:t>
            </a:r>
            <a:r>
              <a:rPr lang="en-GB" sz="1800" dirty="0"/>
              <a:t>                                                                                                                                                                                                                                                           </a:t>
            </a:r>
          </a:p>
        </p:txBody>
      </p:sp>
      <p:sp>
        <p:nvSpPr>
          <p:cNvPr id="15" name="TextBox 14">
            <a:extLst>
              <a:ext uri="{FF2B5EF4-FFF2-40B4-BE49-F238E27FC236}">
                <a16:creationId xmlns:a16="http://schemas.microsoft.com/office/drawing/2014/main" id="{0F8FC601-3D18-6B0B-6511-76A8AB3A0F7E}"/>
              </a:ext>
            </a:extLst>
          </p:cNvPr>
          <p:cNvSpPr txBox="1"/>
          <p:nvPr/>
        </p:nvSpPr>
        <p:spPr>
          <a:xfrm>
            <a:off x="2015961" y="5505124"/>
            <a:ext cx="3954971" cy="369332"/>
          </a:xfrm>
          <a:prstGeom prst="rect">
            <a:avLst/>
          </a:prstGeom>
          <a:noFill/>
        </p:spPr>
        <p:txBody>
          <a:bodyPr wrap="square">
            <a:spAutoFit/>
          </a:bodyPr>
          <a:lstStyle/>
          <a:p>
            <a:r>
              <a:rPr lang="en-GB" sz="1800" b="1" dirty="0"/>
              <a:t>Parenting tip Sheets for Adolescence</a:t>
            </a:r>
            <a:r>
              <a:rPr lang="en-GB" sz="1800" dirty="0"/>
              <a:t>                                                                                                                                                                                                                                                           </a:t>
            </a:r>
          </a:p>
        </p:txBody>
      </p:sp>
    </p:spTree>
    <p:extLst>
      <p:ext uri="{BB962C8B-B14F-4D97-AF65-F5344CB8AC3E}">
        <p14:creationId xmlns:p14="http://schemas.microsoft.com/office/powerpoint/2010/main" val="24238928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02D50F60-6537-6108-6E4B-F3466DD16390}"/>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1F83A97F-0EAF-4AFF-9834-C8684908CD37}"/>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dirty="0"/>
          </a:p>
        </p:txBody>
      </p:sp>
      <p:sp>
        <p:nvSpPr>
          <p:cNvPr id="7" name="TextBox 6">
            <a:extLst>
              <a:ext uri="{FF2B5EF4-FFF2-40B4-BE49-F238E27FC236}">
                <a16:creationId xmlns:a16="http://schemas.microsoft.com/office/drawing/2014/main" id="{2131E8D3-708B-2890-C39E-F01A91AB0E31}"/>
              </a:ext>
            </a:extLst>
          </p:cNvPr>
          <p:cNvSpPr txBox="1"/>
          <p:nvPr/>
        </p:nvSpPr>
        <p:spPr>
          <a:xfrm>
            <a:off x="8905674" y="6289284"/>
            <a:ext cx="3176080" cy="492443"/>
          </a:xfrm>
          <a:prstGeom prst="rect">
            <a:avLst/>
          </a:prstGeom>
          <a:noFill/>
        </p:spPr>
        <p:txBody>
          <a:bodyPr wrap="square" rtlCol="0">
            <a:spAutoFit/>
          </a:bodyPr>
          <a:lstStyle/>
          <a:p>
            <a:pPr>
              <a:spcAft>
                <a:spcPts val="600"/>
              </a:spcAft>
            </a:pPr>
            <a:r>
              <a:rPr lang="en-GB" sz="1400" dirty="0"/>
              <a:t>Source: </a:t>
            </a:r>
            <a:r>
              <a:rPr lang="en-GB" sz="1100" b="0" i="0" dirty="0">
                <a:effectLst/>
                <a:latin typeface="Roboto" panose="02000000000000000000" pitchFamily="2" charset="0"/>
              </a:rPr>
              <a:t>Children and parents: media use and attitudes report 2026</a:t>
            </a:r>
            <a:endParaRPr lang="en-GB" sz="1400" dirty="0"/>
          </a:p>
        </p:txBody>
      </p:sp>
      <p:sp>
        <p:nvSpPr>
          <p:cNvPr id="4" name="Rectangle 3">
            <a:extLst>
              <a:ext uri="{FF2B5EF4-FFF2-40B4-BE49-F238E27FC236}">
                <a16:creationId xmlns:a16="http://schemas.microsoft.com/office/drawing/2014/main" id="{12825948-F2D0-8FBF-8D3E-9D5B25FB18C7}"/>
              </a:ext>
            </a:extLst>
          </p:cNvPr>
          <p:cNvSpPr/>
          <p:nvPr/>
        </p:nvSpPr>
        <p:spPr>
          <a:xfrm>
            <a:off x="1699375" y="369997"/>
            <a:ext cx="9247824" cy="667512"/>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2800" b="1" dirty="0">
                <a:ea typeface="+mj-ea"/>
                <a:cs typeface="+mj-cs"/>
              </a:rPr>
              <a:t>How does your child feel about </a:t>
            </a:r>
            <a:r>
              <a:rPr lang="en-US" sz="2800" b="1" u="sng" dirty="0">
                <a:solidFill>
                  <a:srgbClr val="FF0000"/>
                </a:solidFill>
                <a:ea typeface="+mj-ea"/>
                <a:cs typeface="+mj-cs"/>
              </a:rPr>
              <a:t>YOUR</a:t>
            </a:r>
            <a:r>
              <a:rPr lang="en-US" sz="2800" b="1" dirty="0">
                <a:solidFill>
                  <a:srgbClr val="FF0000"/>
                </a:solidFill>
                <a:ea typeface="+mj-ea"/>
                <a:cs typeface="+mj-cs"/>
              </a:rPr>
              <a:t> SCREENTIME</a:t>
            </a:r>
            <a:r>
              <a:rPr lang="en-US" sz="2800" b="1" dirty="0">
                <a:ea typeface="+mj-ea"/>
                <a:cs typeface="+mj-cs"/>
              </a:rPr>
              <a:t>?</a:t>
            </a:r>
          </a:p>
        </p:txBody>
      </p:sp>
      <p:sp>
        <p:nvSpPr>
          <p:cNvPr id="6" name="Speech Bubble: Rectangle with Corners Rounded 5">
            <a:extLst>
              <a:ext uri="{FF2B5EF4-FFF2-40B4-BE49-F238E27FC236}">
                <a16:creationId xmlns:a16="http://schemas.microsoft.com/office/drawing/2014/main" id="{302E4663-CB27-E28C-E90F-6B26DC4A2C91}"/>
              </a:ext>
            </a:extLst>
          </p:cNvPr>
          <p:cNvSpPr/>
          <p:nvPr/>
        </p:nvSpPr>
        <p:spPr>
          <a:xfrm>
            <a:off x="8636998" y="2407633"/>
            <a:ext cx="2964452" cy="1402397"/>
          </a:xfrm>
          <a:prstGeom prst="wedgeRoundRectCallout">
            <a:avLst>
              <a:gd name="adj1" fmla="val 35344"/>
              <a:gd name="adj2" fmla="val 66935"/>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GB" sz="2000" b="1" dirty="0"/>
              <a:t>52% of 8-11s  feel that </a:t>
            </a:r>
            <a:r>
              <a:rPr lang="en-GB" sz="2000" b="1" dirty="0">
                <a:highlight>
                  <a:srgbClr val="FFFF00"/>
                </a:highlight>
              </a:rPr>
              <a:t>their parents’ screentime is too high</a:t>
            </a:r>
          </a:p>
        </p:txBody>
      </p:sp>
      <p:pic>
        <p:nvPicPr>
          <p:cNvPr id="9" name="Picture 8">
            <a:extLst>
              <a:ext uri="{FF2B5EF4-FFF2-40B4-BE49-F238E27FC236}">
                <a16:creationId xmlns:a16="http://schemas.microsoft.com/office/drawing/2014/main" id="{5F2FC075-AC12-68E5-F938-8DE4A54F2F5A}"/>
              </a:ext>
            </a:extLst>
          </p:cNvPr>
          <p:cNvPicPr>
            <a:picLocks noChangeAspect="1"/>
          </p:cNvPicPr>
          <p:nvPr/>
        </p:nvPicPr>
        <p:blipFill>
          <a:blip r:embed="rId3"/>
          <a:stretch>
            <a:fillRect/>
          </a:stretch>
        </p:blipFill>
        <p:spPr>
          <a:xfrm>
            <a:off x="1923129" y="1601832"/>
            <a:ext cx="6214185" cy="4628696"/>
          </a:xfrm>
          <a:prstGeom prst="rect">
            <a:avLst/>
          </a:prstGeom>
          <a:ln>
            <a:noFill/>
          </a:ln>
          <a:effectLst>
            <a:outerShdw blurRad="292100" dist="139700" dir="2700000" algn="tl" rotWithShape="0">
              <a:srgbClr val="333333">
                <a:alpha val="65000"/>
              </a:srgbClr>
            </a:outerShdw>
          </a:effectLst>
        </p:spPr>
      </p:pic>
      <p:sp>
        <p:nvSpPr>
          <p:cNvPr id="3" name="Speech Bubble: Rectangle with Corners Rounded 2">
            <a:extLst>
              <a:ext uri="{FF2B5EF4-FFF2-40B4-BE49-F238E27FC236}">
                <a16:creationId xmlns:a16="http://schemas.microsoft.com/office/drawing/2014/main" id="{711F8487-70F3-C1C5-4275-BBB44A3FCDD8}"/>
              </a:ext>
            </a:extLst>
          </p:cNvPr>
          <p:cNvSpPr/>
          <p:nvPr/>
        </p:nvSpPr>
        <p:spPr>
          <a:xfrm>
            <a:off x="8636998" y="4376932"/>
            <a:ext cx="2967571" cy="1309102"/>
          </a:xfrm>
          <a:prstGeom prst="wedgeRoundRectCallout">
            <a:avLst>
              <a:gd name="adj1" fmla="val -39759"/>
              <a:gd name="adj2" fmla="val 61620"/>
              <a:gd name="adj3" fmla="val 16667"/>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2000" b="1" dirty="0"/>
              <a:t>33% of 8-17s feel that their own screentime is too high</a:t>
            </a:r>
          </a:p>
        </p:txBody>
      </p:sp>
      <p:pic>
        <p:nvPicPr>
          <p:cNvPr id="10" name="Picture 9" descr="Free speech bubble talking chat illustration">
            <a:extLst>
              <a:ext uri="{FF2B5EF4-FFF2-40B4-BE49-F238E27FC236}">
                <a16:creationId xmlns:a16="http://schemas.microsoft.com/office/drawing/2014/main" id="{99C01CE8-7427-5AE9-B9CC-98777F937C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5652" y="164336"/>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11" name="Picture 10" descr="Free did you know speech balloon message illustration">
            <a:extLst>
              <a:ext uri="{FF2B5EF4-FFF2-40B4-BE49-F238E27FC236}">
                <a16:creationId xmlns:a16="http://schemas.microsoft.com/office/drawing/2014/main" id="{84F3E62B-0C7B-159C-FC9B-64496E96516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495580">
            <a:off x="10247873" y="987390"/>
            <a:ext cx="1930407" cy="19304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09973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8FCC6777-6E4B-46F2-37A8-2B38D997E8A1}"/>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4B8D4DC7-73B7-4BA4-8DE4-3AB10B65D7AE}"/>
              </a:ext>
            </a:extLst>
          </p:cNvPr>
          <p:cNvSpPr/>
          <p:nvPr/>
        </p:nvSpPr>
        <p:spPr>
          <a:xfrm>
            <a:off x="8208355" y="294326"/>
            <a:ext cx="3899498" cy="2371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25" name="Rectangle 24">
            <a:extLst>
              <a:ext uri="{FF2B5EF4-FFF2-40B4-BE49-F238E27FC236}">
                <a16:creationId xmlns:a16="http://schemas.microsoft.com/office/drawing/2014/main" id="{1F83A97F-0EAF-4AFF-9834-C8684908CD37}"/>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dirty="0"/>
          </a:p>
        </p:txBody>
      </p:sp>
      <p:pic>
        <p:nvPicPr>
          <p:cNvPr id="3" name="Online Media 2" title="Life Online - What Grownups Just Don't Get!">
            <a:hlinkClick r:id="" action="ppaction://media"/>
            <a:extLst>
              <a:ext uri="{FF2B5EF4-FFF2-40B4-BE49-F238E27FC236}">
                <a16:creationId xmlns:a16="http://schemas.microsoft.com/office/drawing/2014/main" id="{BEEB5685-75D4-2A60-BC48-821A5F5D54D7}"/>
              </a:ext>
            </a:extLst>
          </p:cNvPr>
          <p:cNvPicPr>
            <a:picLocks noRot="1" noChangeAspect="1"/>
          </p:cNvPicPr>
          <p:nvPr>
            <a:videoFile r:link="rId1"/>
          </p:nvPr>
        </p:nvPicPr>
        <p:blipFill>
          <a:blip r:embed="rId4"/>
          <a:stretch>
            <a:fillRect/>
          </a:stretch>
        </p:blipFill>
        <p:spPr>
          <a:xfrm>
            <a:off x="0" y="0"/>
            <a:ext cx="12192000" cy="6888480"/>
          </a:xfrm>
          <a:prstGeom prst="rect">
            <a:avLst/>
          </a:prstGeom>
        </p:spPr>
      </p:pic>
    </p:spTree>
    <p:extLst>
      <p:ext uri="{BB962C8B-B14F-4D97-AF65-F5344CB8AC3E}">
        <p14:creationId xmlns:p14="http://schemas.microsoft.com/office/powerpoint/2010/main" val="1358991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7391F4-A25A-3AFA-47DA-813FE3D159A5}"/>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4E5C7901-AEF5-31F3-BEC9-BBADBFCB713C}"/>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8ED83E18-9883-E1A3-C97D-12921D8C9995}"/>
              </a:ext>
            </a:extLst>
          </p:cNvPr>
          <p:cNvSpPr/>
          <p:nvPr/>
        </p:nvSpPr>
        <p:spPr>
          <a:xfrm>
            <a:off x="-2" y="-13159"/>
            <a:ext cx="12172581" cy="1298392"/>
          </a:xfrm>
          <a:prstGeom prst="rect">
            <a:avLst/>
          </a:prstGeom>
        </p:spPr>
        <p:style>
          <a:lnRef idx="2">
            <a:schemeClr val="dk1">
              <a:shade val="15000"/>
            </a:schemeClr>
          </a:lnRef>
          <a:fillRef idx="1">
            <a:schemeClr val="dk1"/>
          </a:fillRef>
          <a:effectRef idx="0">
            <a:schemeClr val="dk1"/>
          </a:effectRef>
          <a:fontRef idx="minor">
            <a:schemeClr val="lt1"/>
          </a:fontRef>
        </p:style>
        <p:txBody>
          <a:bodyPr vert="horz" lIns="91440" tIns="45720" rIns="91440" bIns="45720" rtlCol="0" anchor="b">
            <a:normAutofit/>
          </a:bodyPr>
          <a:lstStyle/>
          <a:p>
            <a:pPr algn="ctr">
              <a:lnSpc>
                <a:spcPct val="90000"/>
              </a:lnSpc>
              <a:spcBef>
                <a:spcPct val="0"/>
              </a:spcBef>
              <a:spcAft>
                <a:spcPts val="600"/>
              </a:spcAft>
            </a:pPr>
            <a:r>
              <a:rPr lang="en-US" sz="6600" b="1" dirty="0">
                <a:solidFill>
                  <a:schemeClr val="bg1"/>
                </a:solidFill>
                <a:ea typeface="+mj-ea"/>
                <a:cs typeface="+mj-cs"/>
              </a:rPr>
              <a:t>         </a:t>
            </a:r>
            <a:endParaRPr lang="en-US" sz="4400" dirty="0">
              <a:solidFill>
                <a:schemeClr val="bg1"/>
              </a:solidFill>
              <a:ea typeface="+mj-ea"/>
              <a:cs typeface="+mj-cs"/>
            </a:endParaRPr>
          </a:p>
        </p:txBody>
      </p:sp>
      <p:pic>
        <p:nvPicPr>
          <p:cNvPr id="14" name="Picture 4" descr="Free dialog tip advice illustration">
            <a:extLst>
              <a:ext uri="{FF2B5EF4-FFF2-40B4-BE49-F238E27FC236}">
                <a16:creationId xmlns:a16="http://schemas.microsoft.com/office/drawing/2014/main" id="{E4C71C62-E092-8CFD-A0FA-11F148C109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654689">
            <a:off x="10418806" y="2272838"/>
            <a:ext cx="1415381" cy="1006248"/>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D5F71F8E-46F7-9071-A6CF-2453EE05CC5B}"/>
              </a:ext>
            </a:extLst>
          </p:cNvPr>
          <p:cNvSpPr txBox="1"/>
          <p:nvPr/>
        </p:nvSpPr>
        <p:spPr>
          <a:xfrm>
            <a:off x="1555094" y="183463"/>
            <a:ext cx="6936204" cy="707886"/>
          </a:xfrm>
          <a:prstGeom prst="rect">
            <a:avLst/>
          </a:prstGeom>
          <a:noFill/>
        </p:spPr>
        <p:txBody>
          <a:bodyPr wrap="square">
            <a:spAutoFit/>
          </a:bodyPr>
          <a:lstStyle/>
          <a:p>
            <a:r>
              <a:rPr lang="en-US" sz="4000" b="1" dirty="0">
                <a:solidFill>
                  <a:schemeClr val="bg1"/>
                </a:solidFill>
                <a:ea typeface="+mj-ea"/>
                <a:cs typeface="+mj-cs"/>
              </a:rPr>
              <a:t>PARENT ONLINE SAFETY</a:t>
            </a:r>
            <a:r>
              <a:rPr lang="en-US" sz="4000" dirty="0">
                <a:solidFill>
                  <a:schemeClr val="bg1"/>
                </a:solidFill>
                <a:ea typeface="+mj-ea"/>
                <a:cs typeface="+mj-cs"/>
              </a:rPr>
              <a:t> </a:t>
            </a:r>
            <a:endParaRPr lang="en-GB" sz="4000" dirty="0"/>
          </a:p>
        </p:txBody>
      </p:sp>
      <p:sp>
        <p:nvSpPr>
          <p:cNvPr id="33" name="Rectangle 32">
            <a:extLst>
              <a:ext uri="{FF2B5EF4-FFF2-40B4-BE49-F238E27FC236}">
                <a16:creationId xmlns:a16="http://schemas.microsoft.com/office/drawing/2014/main" id="{6DAD771E-906C-B52F-01FC-F23C1D6B0995}"/>
              </a:ext>
            </a:extLst>
          </p:cNvPr>
          <p:cNvSpPr/>
          <p:nvPr/>
        </p:nvSpPr>
        <p:spPr>
          <a:xfrm>
            <a:off x="8938801" y="1036358"/>
            <a:ext cx="1493568" cy="55056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5" name="Picture 34">
            <a:extLst>
              <a:ext uri="{FF2B5EF4-FFF2-40B4-BE49-F238E27FC236}">
                <a16:creationId xmlns:a16="http://schemas.microsoft.com/office/drawing/2014/main" id="{2CD52E46-B8D0-1185-C852-A368A52909CF}"/>
              </a:ext>
            </a:extLst>
          </p:cNvPr>
          <p:cNvPicPr>
            <a:picLocks noChangeAspect="1"/>
          </p:cNvPicPr>
          <p:nvPr/>
        </p:nvPicPr>
        <p:blipFill>
          <a:blip r:embed="rId4"/>
          <a:stretch>
            <a:fillRect/>
          </a:stretch>
        </p:blipFill>
        <p:spPr>
          <a:xfrm>
            <a:off x="11287364" y="659502"/>
            <a:ext cx="823031" cy="3436918"/>
          </a:xfrm>
          <a:prstGeom prst="rect">
            <a:avLst/>
          </a:prstGeom>
        </p:spPr>
      </p:pic>
      <p:pic>
        <p:nvPicPr>
          <p:cNvPr id="32" name="Picture 31" descr="A red rectangular sign with white text and heart&#10;&#10;Description automatically generated">
            <a:extLst>
              <a:ext uri="{FF2B5EF4-FFF2-40B4-BE49-F238E27FC236}">
                <a16:creationId xmlns:a16="http://schemas.microsoft.com/office/drawing/2014/main" id="{3F9D58FB-F5F1-0765-FCF9-1782AA0713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79482" y="5250804"/>
            <a:ext cx="1637148" cy="1171329"/>
          </a:xfrm>
          <a:prstGeom prst="rect">
            <a:avLst/>
          </a:prstGeom>
        </p:spPr>
      </p:pic>
      <p:pic>
        <p:nvPicPr>
          <p:cNvPr id="21" name="Picture 20" descr="A person and child looking at a computer&#10;&#10;Description automatically generated">
            <a:extLst>
              <a:ext uri="{FF2B5EF4-FFF2-40B4-BE49-F238E27FC236}">
                <a16:creationId xmlns:a16="http://schemas.microsoft.com/office/drawing/2014/main" id="{5378F4C4-CB51-0EA9-F1EC-82ACCEAC14EC}"/>
              </a:ext>
            </a:extLst>
          </p:cNvPr>
          <p:cNvPicPr>
            <a:picLocks noChangeAspect="1"/>
          </p:cNvPicPr>
          <p:nvPr/>
        </p:nvPicPr>
        <p:blipFill>
          <a:blip r:embed="rId6">
            <a:extLst>
              <a:ext uri="{28A0092B-C50C-407E-A947-70E740481C1C}">
                <a14:useLocalDpi xmlns:a14="http://schemas.microsoft.com/office/drawing/2010/main" val="0"/>
              </a:ext>
            </a:extLst>
          </a:blip>
          <a:srcRect b="17990"/>
          <a:stretch/>
        </p:blipFill>
        <p:spPr>
          <a:xfrm>
            <a:off x="-215080" y="-86221"/>
            <a:ext cx="12567603" cy="6871159"/>
          </a:xfrm>
          <a:prstGeom prst="rect">
            <a:avLst/>
          </a:prstGeom>
        </p:spPr>
      </p:pic>
      <p:pic>
        <p:nvPicPr>
          <p:cNvPr id="4" name="Picture 3" descr="A red rectangular sign with white text and heart&#10;&#10;Description automatically generated">
            <a:extLst>
              <a:ext uri="{FF2B5EF4-FFF2-40B4-BE49-F238E27FC236}">
                <a16:creationId xmlns:a16="http://schemas.microsoft.com/office/drawing/2014/main" id="{37E7BD6C-06FD-452E-2527-A54F0DBD0A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74497" y="5662809"/>
            <a:ext cx="1290918" cy="923613"/>
          </a:xfrm>
          <a:prstGeom prst="rect">
            <a:avLst/>
          </a:prstGeom>
        </p:spPr>
      </p:pic>
      <p:sp>
        <p:nvSpPr>
          <p:cNvPr id="7" name="Rectangle 6">
            <a:extLst>
              <a:ext uri="{FF2B5EF4-FFF2-40B4-BE49-F238E27FC236}">
                <a16:creationId xmlns:a16="http://schemas.microsoft.com/office/drawing/2014/main" id="{77B745CC-BA70-789D-7FAB-D034233D7187}"/>
              </a:ext>
            </a:extLst>
          </p:cNvPr>
          <p:cNvSpPr/>
          <p:nvPr/>
        </p:nvSpPr>
        <p:spPr>
          <a:xfrm>
            <a:off x="8938801" y="891349"/>
            <a:ext cx="1433760" cy="144340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extBox 1">
            <a:extLst>
              <a:ext uri="{FF2B5EF4-FFF2-40B4-BE49-F238E27FC236}">
                <a16:creationId xmlns:a16="http://schemas.microsoft.com/office/drawing/2014/main" id="{B2900071-08D8-08EC-C039-E40C8DBD96DC}"/>
              </a:ext>
            </a:extLst>
          </p:cNvPr>
          <p:cNvSpPr txBox="1"/>
          <p:nvPr/>
        </p:nvSpPr>
        <p:spPr>
          <a:xfrm>
            <a:off x="2106519" y="753674"/>
            <a:ext cx="8938717" cy="830997"/>
          </a:xfrm>
          <a:prstGeom prst="rect">
            <a:avLst/>
          </a:prstGeom>
          <a:effectLst/>
          <a:scene3d>
            <a:camera prst="orthographicFront"/>
            <a:lightRig rig="threePt" dir="t"/>
          </a:scene3d>
          <a:sp3d>
            <a:bevelT w="101600" prst="riblet"/>
          </a:sp3d>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n-GB" sz="4800" b="1" dirty="0"/>
              <a:t>SOCIAL MEDIA AND GAMING</a:t>
            </a:r>
            <a:endParaRPr lang="en-GB" sz="4000" dirty="0"/>
          </a:p>
        </p:txBody>
      </p:sp>
      <p:pic>
        <p:nvPicPr>
          <p:cNvPr id="6" name="Picture 5">
            <a:extLst>
              <a:ext uri="{FF2B5EF4-FFF2-40B4-BE49-F238E27FC236}">
                <a16:creationId xmlns:a16="http://schemas.microsoft.com/office/drawing/2014/main" id="{94EF12D9-CE57-1AF5-EC97-DFF22E94C9BA}"/>
              </a:ext>
            </a:extLst>
          </p:cNvPr>
          <p:cNvPicPr>
            <a:picLocks noChangeAspect="1"/>
          </p:cNvPicPr>
          <p:nvPr/>
        </p:nvPicPr>
        <p:blipFill>
          <a:blip r:embed="rId7"/>
          <a:stretch>
            <a:fillRect/>
          </a:stretch>
        </p:blipFill>
        <p:spPr>
          <a:xfrm>
            <a:off x="197396" y="3305266"/>
            <a:ext cx="1562235" cy="967824"/>
          </a:xfrm>
          <a:prstGeom prst="rect">
            <a:avLst/>
          </a:prstGeom>
        </p:spPr>
      </p:pic>
    </p:spTree>
    <p:extLst>
      <p:ext uri="{BB962C8B-B14F-4D97-AF65-F5344CB8AC3E}">
        <p14:creationId xmlns:p14="http://schemas.microsoft.com/office/powerpoint/2010/main" val="355480648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E3CA0-5F84-64DE-6744-A4F1715C7997}"/>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68D694FA-7CD2-148E-423F-4B91B11AD00E}"/>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59CF78FA-7A28-9450-C0B1-CC5B970D076E}"/>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dirty="0"/>
          </a:p>
        </p:txBody>
      </p:sp>
      <p:sp>
        <p:nvSpPr>
          <p:cNvPr id="7" name="TextBox 6">
            <a:extLst>
              <a:ext uri="{FF2B5EF4-FFF2-40B4-BE49-F238E27FC236}">
                <a16:creationId xmlns:a16="http://schemas.microsoft.com/office/drawing/2014/main" id="{13BDC081-D6BE-5533-17B9-B7CA7077EFC2}"/>
              </a:ext>
            </a:extLst>
          </p:cNvPr>
          <p:cNvSpPr txBox="1"/>
          <p:nvPr/>
        </p:nvSpPr>
        <p:spPr>
          <a:xfrm>
            <a:off x="8905674" y="6289284"/>
            <a:ext cx="3176080" cy="492443"/>
          </a:xfrm>
          <a:prstGeom prst="rect">
            <a:avLst/>
          </a:prstGeom>
          <a:noFill/>
        </p:spPr>
        <p:txBody>
          <a:bodyPr wrap="square" rtlCol="0">
            <a:spAutoFit/>
          </a:bodyPr>
          <a:lstStyle/>
          <a:p>
            <a:pPr>
              <a:spcAft>
                <a:spcPts val="600"/>
              </a:spcAft>
            </a:pPr>
            <a:r>
              <a:rPr lang="en-GB" sz="1400" dirty="0"/>
              <a:t>Source: </a:t>
            </a:r>
            <a:r>
              <a:rPr lang="en-GB" sz="1100" b="0" i="0" dirty="0">
                <a:effectLst/>
                <a:latin typeface="Roboto" panose="02000000000000000000" pitchFamily="2" charset="0"/>
              </a:rPr>
              <a:t>Children and parents: media use and attitudes report 2026</a:t>
            </a:r>
            <a:endParaRPr lang="en-GB" sz="1400" dirty="0"/>
          </a:p>
        </p:txBody>
      </p:sp>
      <p:sp>
        <p:nvSpPr>
          <p:cNvPr id="9" name="TextBox 8">
            <a:extLst>
              <a:ext uri="{FF2B5EF4-FFF2-40B4-BE49-F238E27FC236}">
                <a16:creationId xmlns:a16="http://schemas.microsoft.com/office/drawing/2014/main" id="{73415971-83EE-4152-FBE4-1D58F780FAD8}"/>
              </a:ext>
            </a:extLst>
          </p:cNvPr>
          <p:cNvSpPr txBox="1"/>
          <p:nvPr/>
        </p:nvSpPr>
        <p:spPr>
          <a:xfrm>
            <a:off x="584394" y="5461983"/>
            <a:ext cx="9397805" cy="400110"/>
          </a:xfrm>
          <a:prstGeom prst="rect">
            <a:avLst/>
          </a:prstGeom>
          <a:ln>
            <a:noFill/>
          </a:ln>
        </p:spPr>
        <p:style>
          <a:lnRef idx="2">
            <a:schemeClr val="dk1"/>
          </a:lnRef>
          <a:fillRef idx="1">
            <a:schemeClr val="lt1"/>
          </a:fillRef>
          <a:effectRef idx="0">
            <a:schemeClr val="dk1"/>
          </a:effectRef>
          <a:fontRef idx="minor">
            <a:schemeClr val="dk1"/>
          </a:fontRef>
        </p:style>
        <p:txBody>
          <a:bodyPr wrap="square">
            <a:spAutoFit/>
          </a:bodyPr>
          <a:lstStyle/>
          <a:p>
            <a:r>
              <a:rPr lang="en-GB" sz="2000" b="1" dirty="0"/>
              <a:t>YouTube is the most popular - </a:t>
            </a:r>
            <a:r>
              <a:rPr lang="en-GB" sz="2000" dirty="0"/>
              <a:t>the appeal of many social media platforms varies by age</a:t>
            </a:r>
          </a:p>
        </p:txBody>
      </p:sp>
      <p:sp>
        <p:nvSpPr>
          <p:cNvPr id="3" name="TextBox 2">
            <a:extLst>
              <a:ext uri="{FF2B5EF4-FFF2-40B4-BE49-F238E27FC236}">
                <a16:creationId xmlns:a16="http://schemas.microsoft.com/office/drawing/2014/main" id="{591C4EA7-F995-549A-24B0-C83DE869B117}"/>
              </a:ext>
            </a:extLst>
          </p:cNvPr>
          <p:cNvSpPr txBox="1"/>
          <p:nvPr/>
        </p:nvSpPr>
        <p:spPr>
          <a:xfrm>
            <a:off x="1782165" y="412878"/>
            <a:ext cx="10409835" cy="523220"/>
          </a:xfrm>
          <a:prstGeom prst="rect">
            <a:avLst/>
          </a:prstGeom>
          <a:noFill/>
        </p:spPr>
        <p:txBody>
          <a:bodyPr wrap="square" rtlCol="0">
            <a:spAutoFit/>
          </a:bodyPr>
          <a:lstStyle/>
          <a:p>
            <a:r>
              <a:rPr lang="en-GB" sz="2800" b="1" dirty="0"/>
              <a:t>Are you </a:t>
            </a:r>
            <a:r>
              <a:rPr lang="en-GB" sz="2800" b="1" dirty="0">
                <a:solidFill>
                  <a:srgbClr val="FF0000"/>
                </a:solidFill>
              </a:rPr>
              <a:t>FAMILIAR WITH THE APPS </a:t>
            </a:r>
            <a:r>
              <a:rPr lang="en-GB" sz="2800" b="1" dirty="0"/>
              <a:t>and</a:t>
            </a:r>
            <a:r>
              <a:rPr lang="en-GB" sz="2800" b="1" dirty="0">
                <a:solidFill>
                  <a:srgbClr val="FF0000"/>
                </a:solidFill>
              </a:rPr>
              <a:t> GAMES </a:t>
            </a:r>
            <a:r>
              <a:rPr lang="en-GB" sz="2800" b="1" dirty="0"/>
              <a:t>your child is on? </a:t>
            </a:r>
          </a:p>
        </p:txBody>
      </p:sp>
      <p:sp>
        <p:nvSpPr>
          <p:cNvPr id="12" name="TextBox 11">
            <a:extLst>
              <a:ext uri="{FF2B5EF4-FFF2-40B4-BE49-F238E27FC236}">
                <a16:creationId xmlns:a16="http://schemas.microsoft.com/office/drawing/2014/main" id="{6A158F2F-FBCA-1FDC-8833-D48FA9A3CBAB}"/>
              </a:ext>
            </a:extLst>
          </p:cNvPr>
          <p:cNvSpPr txBox="1"/>
          <p:nvPr/>
        </p:nvSpPr>
        <p:spPr>
          <a:xfrm>
            <a:off x="1796893" y="6303322"/>
            <a:ext cx="6098874" cy="369332"/>
          </a:xfrm>
          <a:prstGeom prst="rect">
            <a:avLst/>
          </a:prstGeom>
          <a:noFill/>
        </p:spPr>
        <p:txBody>
          <a:bodyPr wrap="square">
            <a:spAutoFit/>
          </a:bodyPr>
          <a:lstStyle/>
          <a:p>
            <a:r>
              <a:rPr lang="en-GB" sz="1800" dirty="0"/>
              <a:t>Go to </a:t>
            </a:r>
            <a:r>
              <a:rPr lang="en-GB" sz="1800" dirty="0">
                <a:hlinkClick r:id="rId3"/>
              </a:rPr>
              <a:t>apps.lgfl.net </a:t>
            </a:r>
            <a:r>
              <a:rPr lang="en-GB" sz="1800" dirty="0"/>
              <a:t>for guidance on apps and social media sites </a:t>
            </a:r>
          </a:p>
        </p:txBody>
      </p:sp>
      <p:pic>
        <p:nvPicPr>
          <p:cNvPr id="11" name="Picture 10" descr="Free speech bubble talking chat illustration">
            <a:extLst>
              <a:ext uri="{FF2B5EF4-FFF2-40B4-BE49-F238E27FC236}">
                <a16:creationId xmlns:a16="http://schemas.microsoft.com/office/drawing/2014/main" id="{76EDA29E-9B5A-E5CF-43C3-4881AFD867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4423" y="190959"/>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63C176BA-4475-C9EE-1615-5AAC47B5AD86}"/>
              </a:ext>
            </a:extLst>
          </p:cNvPr>
          <p:cNvPicPr>
            <a:picLocks noChangeAspect="1"/>
          </p:cNvPicPr>
          <p:nvPr/>
        </p:nvPicPr>
        <p:blipFill>
          <a:blip r:embed="rId5"/>
          <a:stretch>
            <a:fillRect/>
          </a:stretch>
        </p:blipFill>
        <p:spPr>
          <a:xfrm>
            <a:off x="584395" y="1815401"/>
            <a:ext cx="7414903" cy="3467400"/>
          </a:xfrm>
          <a:prstGeom prst="rect">
            <a:avLst/>
          </a:prstGeom>
          <a:ln>
            <a:noFill/>
          </a:ln>
          <a:effectLst>
            <a:outerShdw blurRad="292100" dist="139700" dir="2700000" algn="tl" rotWithShape="0">
              <a:srgbClr val="333333">
                <a:alpha val="65000"/>
              </a:srgbClr>
            </a:outerShdw>
          </a:effectLst>
        </p:spPr>
      </p:pic>
      <p:pic>
        <p:nvPicPr>
          <p:cNvPr id="6" name="Picture 5" descr="Free did you know speech balloon message illustration">
            <a:extLst>
              <a:ext uri="{FF2B5EF4-FFF2-40B4-BE49-F238E27FC236}">
                <a16:creationId xmlns:a16="http://schemas.microsoft.com/office/drawing/2014/main" id="{71E99335-F78D-9D12-6E5F-037220C3B70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089551">
            <a:off x="6693932" y="1127287"/>
            <a:ext cx="1661371" cy="1661371"/>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90BF4EAE-9757-5636-0EA2-15C20D7B86C4}"/>
              </a:ext>
            </a:extLst>
          </p:cNvPr>
          <p:cNvSpPr txBox="1"/>
          <p:nvPr/>
        </p:nvSpPr>
        <p:spPr>
          <a:xfrm>
            <a:off x="8408978" y="3299589"/>
            <a:ext cx="3403072" cy="707886"/>
          </a:xfrm>
          <a:prstGeom prst="rect">
            <a:avLst/>
          </a:prstGeom>
          <a:ln/>
        </p:spPr>
        <p:style>
          <a:lnRef idx="2">
            <a:schemeClr val="accent2"/>
          </a:lnRef>
          <a:fillRef idx="1">
            <a:schemeClr val="lt1"/>
          </a:fillRef>
          <a:effectRef idx="0">
            <a:schemeClr val="accent2"/>
          </a:effectRef>
          <a:fontRef idx="minor">
            <a:schemeClr val="dk1"/>
          </a:fontRef>
        </p:style>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n-GB" sz="2000" b="0" i="0" u="none" strike="noStrike" kern="1200" cap="none" spc="0" normalizeH="0" baseline="0" noProof="0" dirty="0">
                <a:ln w="0"/>
                <a:solidFill>
                  <a:sysClr val="windowText" lastClr="000000"/>
                </a:solidFill>
                <a:effectLst/>
                <a:uLnTx/>
                <a:uFillTx/>
                <a:latin typeface="Calibri" panose="020F0502020204030204"/>
                <a:ea typeface="+mn-ea"/>
                <a:cs typeface="+mn-cs"/>
              </a:rPr>
              <a:t>56% of </a:t>
            </a:r>
            <a:r>
              <a:rPr kumimoji="0" lang="en-GB" sz="2000" b="1" i="0" u="none" strike="noStrike" kern="1200" cap="none" spc="0" normalizeH="0" baseline="0" noProof="0" dirty="0">
                <a:ln w="0"/>
                <a:solidFill>
                  <a:sysClr val="windowText" lastClr="000000"/>
                </a:solidFill>
                <a:effectLst/>
                <a:uLnTx/>
                <a:uFillTx/>
                <a:latin typeface="Calibri" panose="020F0502020204030204"/>
                <a:ea typeface="+mn-ea"/>
                <a:cs typeface="+mn-cs"/>
              </a:rPr>
              <a:t>10 yr-olds </a:t>
            </a:r>
            <a:r>
              <a:rPr kumimoji="0" lang="en-GB" sz="2000" b="0" i="0" u="none" strike="noStrike" kern="1200" cap="none" spc="0" normalizeH="0" baseline="0" noProof="0" dirty="0">
                <a:ln w="0"/>
                <a:solidFill>
                  <a:sysClr val="windowText" lastClr="000000"/>
                </a:solidFill>
                <a:effectLst/>
                <a:uLnTx/>
                <a:uFillTx/>
                <a:latin typeface="Calibri" panose="020F0502020204030204"/>
                <a:ea typeface="+mn-ea"/>
                <a:cs typeface="+mn-cs"/>
              </a:rPr>
              <a:t>vs 83% of 11 yr-olds have a </a:t>
            </a:r>
            <a:r>
              <a:rPr kumimoji="0" lang="en-GB" sz="2000" b="1" i="0" u="none" strike="noStrike" kern="1200" cap="none" spc="0" normalizeH="0" baseline="0" noProof="0" dirty="0">
                <a:ln w="0"/>
                <a:solidFill>
                  <a:sysClr val="windowText" lastClr="000000"/>
                </a:solidFill>
                <a:effectLst/>
                <a:uLnTx/>
                <a:uFillTx/>
                <a:latin typeface="Calibri" panose="020F0502020204030204"/>
                <a:ea typeface="+mn-ea"/>
                <a:cs typeface="+mn-cs"/>
              </a:rPr>
              <a:t>mobile phone</a:t>
            </a:r>
          </a:p>
        </p:txBody>
      </p:sp>
      <p:sp>
        <p:nvSpPr>
          <p:cNvPr id="15" name="TextBox 14">
            <a:extLst>
              <a:ext uri="{FF2B5EF4-FFF2-40B4-BE49-F238E27FC236}">
                <a16:creationId xmlns:a16="http://schemas.microsoft.com/office/drawing/2014/main" id="{E6D5C256-9613-081C-5628-1BE52AEEC656}"/>
              </a:ext>
            </a:extLst>
          </p:cNvPr>
          <p:cNvSpPr txBox="1"/>
          <p:nvPr/>
        </p:nvSpPr>
        <p:spPr>
          <a:xfrm>
            <a:off x="8408978" y="4259277"/>
            <a:ext cx="3377990" cy="1015663"/>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lang="en-GB" sz="2000" dirty="0">
                <a:solidFill>
                  <a:prstClr val="black"/>
                </a:solidFill>
                <a:latin typeface="Calibri" panose="020F0502020204030204"/>
              </a:rPr>
              <a:t>8</a:t>
            </a: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-14s are most likely to have profiles on </a:t>
            </a: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WhatsApp </a:t>
            </a: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a:t>
            </a:r>
            <a:r>
              <a:rPr lang="en-GB" sz="2000" dirty="0">
                <a:solidFill>
                  <a:prstClr val="black"/>
                </a:solidFill>
                <a:latin typeface="Calibri" panose="020F0502020204030204"/>
              </a:rPr>
              <a:t>57</a:t>
            </a: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TikTok</a:t>
            </a: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 (%) or </a:t>
            </a: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Snapchat</a:t>
            </a: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 (43%)</a:t>
            </a:r>
            <a:endPar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C9E58EA4-AC51-7C52-400A-64B6F07A4671}"/>
              </a:ext>
            </a:extLst>
          </p:cNvPr>
          <p:cNvSpPr txBox="1"/>
          <p:nvPr/>
        </p:nvSpPr>
        <p:spPr>
          <a:xfrm>
            <a:off x="8408978" y="1158535"/>
            <a:ext cx="3377990" cy="707886"/>
          </a:xfrm>
          <a:prstGeom prst="rect">
            <a:avLst/>
          </a:prstGeom>
          <a:ln/>
        </p:spPr>
        <p:style>
          <a:lnRef idx="2">
            <a:schemeClr val="accent6"/>
          </a:lnRef>
          <a:fillRef idx="1">
            <a:schemeClr val="lt1"/>
          </a:fillRef>
          <a:effectRef idx="0">
            <a:schemeClr val="accent6"/>
          </a:effectRef>
          <a:fontRef idx="minor">
            <a:schemeClr val="dk1"/>
          </a:fontRef>
        </p:style>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n-GB" sz="2000" b="0" i="0" u="none" strike="noStrike" kern="1200" cap="none" spc="0" normalizeH="0" baseline="0" noProof="0" dirty="0">
                <a:ln w="0"/>
                <a:solidFill>
                  <a:sysClr val="windowText" lastClr="000000"/>
                </a:solidFill>
                <a:effectLst/>
                <a:uLnTx/>
                <a:uFillTx/>
                <a:latin typeface="Calibri" panose="020F0502020204030204"/>
                <a:ea typeface="+mn-ea"/>
                <a:cs typeface="+mn-cs"/>
              </a:rPr>
              <a:t>85% of </a:t>
            </a:r>
            <a:r>
              <a:rPr kumimoji="0" lang="en-GB" sz="2000" b="1" i="0" u="none" strike="noStrike" kern="1200" cap="none" spc="0" normalizeH="0" baseline="0" noProof="0" dirty="0">
                <a:ln w="0"/>
                <a:solidFill>
                  <a:sysClr val="windowText" lastClr="000000"/>
                </a:solidFill>
                <a:effectLst/>
                <a:uLnTx/>
                <a:uFillTx/>
                <a:latin typeface="Calibri" panose="020F0502020204030204"/>
                <a:ea typeface="+mn-ea"/>
                <a:cs typeface="+mn-cs"/>
              </a:rPr>
              <a:t>under 2’s </a:t>
            </a:r>
            <a:r>
              <a:rPr kumimoji="0" lang="en-GB" sz="2000" b="0" i="0" u="none" strike="noStrike" kern="1200" cap="none" spc="0" normalizeH="0" baseline="0" noProof="0" dirty="0">
                <a:ln w="0"/>
                <a:solidFill>
                  <a:sysClr val="windowText" lastClr="000000"/>
                </a:solidFill>
                <a:effectLst/>
                <a:uLnTx/>
                <a:uFillTx/>
                <a:latin typeface="Calibri" panose="020F0502020204030204"/>
                <a:ea typeface="+mn-ea"/>
                <a:cs typeface="+mn-cs"/>
              </a:rPr>
              <a:t>look at a screen</a:t>
            </a:r>
          </a:p>
        </p:txBody>
      </p:sp>
      <p:sp>
        <p:nvSpPr>
          <p:cNvPr id="17" name="TextBox 16">
            <a:extLst>
              <a:ext uri="{FF2B5EF4-FFF2-40B4-BE49-F238E27FC236}">
                <a16:creationId xmlns:a16="http://schemas.microsoft.com/office/drawing/2014/main" id="{F6768FDF-CFF3-1636-2FBD-10BA75A9EB6D}"/>
              </a:ext>
            </a:extLst>
          </p:cNvPr>
          <p:cNvSpPr txBox="1"/>
          <p:nvPr/>
        </p:nvSpPr>
        <p:spPr>
          <a:xfrm>
            <a:off x="8408978" y="2075137"/>
            <a:ext cx="3431123" cy="1015663"/>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GB" sz="2000" dirty="0"/>
              <a:t>Seven in ten who use social media and messaging apps say there is </a:t>
            </a:r>
            <a:r>
              <a:rPr lang="en-GB" sz="2000" b="1" dirty="0"/>
              <a:t>pressure to be popular</a:t>
            </a:r>
          </a:p>
        </p:txBody>
      </p:sp>
    </p:spTree>
    <p:extLst>
      <p:ext uri="{BB962C8B-B14F-4D97-AF65-F5344CB8AC3E}">
        <p14:creationId xmlns:p14="http://schemas.microsoft.com/office/powerpoint/2010/main" val="5596607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AB927EE2-882D-519C-E681-37822FE1AAB8}"/>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1F83A97F-0EAF-4AFF-9834-C8684908CD37}"/>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dirty="0"/>
          </a:p>
        </p:txBody>
      </p:sp>
      <p:sp>
        <p:nvSpPr>
          <p:cNvPr id="7" name="TextBox 6">
            <a:extLst>
              <a:ext uri="{FF2B5EF4-FFF2-40B4-BE49-F238E27FC236}">
                <a16:creationId xmlns:a16="http://schemas.microsoft.com/office/drawing/2014/main" id="{2131E8D3-708B-2890-C39E-F01A91AB0E31}"/>
              </a:ext>
            </a:extLst>
          </p:cNvPr>
          <p:cNvSpPr txBox="1"/>
          <p:nvPr/>
        </p:nvSpPr>
        <p:spPr>
          <a:xfrm>
            <a:off x="8905674" y="6289284"/>
            <a:ext cx="3176080" cy="492443"/>
          </a:xfrm>
          <a:prstGeom prst="rect">
            <a:avLst/>
          </a:prstGeom>
          <a:noFill/>
        </p:spPr>
        <p:txBody>
          <a:bodyPr wrap="square" rtlCol="0">
            <a:spAutoFit/>
          </a:bodyPr>
          <a:lstStyle/>
          <a:p>
            <a:pPr>
              <a:spcAft>
                <a:spcPts val="600"/>
              </a:spcAft>
            </a:pPr>
            <a:r>
              <a:rPr lang="en-GB" sz="1400" dirty="0"/>
              <a:t>Source: </a:t>
            </a:r>
            <a:r>
              <a:rPr lang="en-GB" sz="1100" b="0" i="0" dirty="0">
                <a:effectLst/>
                <a:latin typeface="Roboto" panose="02000000000000000000" pitchFamily="2" charset="0"/>
              </a:rPr>
              <a:t>Children and parents: media use and attitudes report 2026</a:t>
            </a:r>
            <a:endParaRPr lang="en-GB" sz="1400" dirty="0"/>
          </a:p>
        </p:txBody>
      </p:sp>
      <p:sp>
        <p:nvSpPr>
          <p:cNvPr id="3" name="TextBox 2">
            <a:extLst>
              <a:ext uri="{FF2B5EF4-FFF2-40B4-BE49-F238E27FC236}">
                <a16:creationId xmlns:a16="http://schemas.microsoft.com/office/drawing/2014/main" id="{15A05104-042F-58D6-5C32-B7B7DB58329F}"/>
              </a:ext>
            </a:extLst>
          </p:cNvPr>
          <p:cNvSpPr txBox="1"/>
          <p:nvPr/>
        </p:nvSpPr>
        <p:spPr>
          <a:xfrm>
            <a:off x="1873709" y="452104"/>
            <a:ext cx="6699438" cy="523220"/>
          </a:xfrm>
          <a:prstGeom prst="rect">
            <a:avLst/>
          </a:prstGeom>
          <a:noFill/>
        </p:spPr>
        <p:txBody>
          <a:bodyPr wrap="square" rtlCol="0">
            <a:spAutoFit/>
          </a:bodyPr>
          <a:lstStyle/>
          <a:p>
            <a:r>
              <a:rPr lang="en-GB" sz="2800" b="1" dirty="0">
                <a:solidFill>
                  <a:srgbClr val="FF0000"/>
                </a:solidFill>
              </a:rPr>
              <a:t>KNOW WHAT THEY DO </a:t>
            </a:r>
            <a:r>
              <a:rPr lang="en-GB" sz="2800" b="1" dirty="0"/>
              <a:t>in their free time? </a:t>
            </a:r>
          </a:p>
        </p:txBody>
      </p:sp>
      <p:pic>
        <p:nvPicPr>
          <p:cNvPr id="8" name="Picture 7" descr="Free speech bubble talking chat illustration">
            <a:extLst>
              <a:ext uri="{FF2B5EF4-FFF2-40B4-BE49-F238E27FC236}">
                <a16:creationId xmlns:a16="http://schemas.microsoft.com/office/drawing/2014/main" id="{4C64845E-BDA5-1E4F-E824-2605E2FF5E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314" y="227549"/>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B5F25AD5-75C4-3185-0F9C-8FBF0440C0DA}"/>
              </a:ext>
            </a:extLst>
          </p:cNvPr>
          <p:cNvSpPr txBox="1"/>
          <p:nvPr/>
        </p:nvSpPr>
        <p:spPr>
          <a:xfrm>
            <a:off x="3916843" y="4868935"/>
            <a:ext cx="6842597" cy="1200329"/>
          </a:xfrm>
          <a:prstGeom prst="rect">
            <a:avLst/>
          </a:prstGeom>
          <a:ln>
            <a:noFill/>
          </a:ln>
        </p:spPr>
        <p:style>
          <a:lnRef idx="2">
            <a:schemeClr val="dk1"/>
          </a:lnRef>
          <a:fillRef idx="1">
            <a:schemeClr val="lt1"/>
          </a:fillRef>
          <a:effectRef idx="0">
            <a:schemeClr val="dk1"/>
          </a:effectRef>
          <a:fontRef idx="minor">
            <a:schemeClr val="dk1"/>
          </a:fontRef>
        </p:style>
        <p:txBody>
          <a:bodyPr wrap="square">
            <a:spAutoFit/>
          </a:bodyPr>
          <a:lstStyle/>
          <a:p>
            <a:r>
              <a:rPr lang="en-GB" sz="2400" dirty="0"/>
              <a:t>While the top ten free time activities selected by children include a mix of online and offline activities, the </a:t>
            </a:r>
            <a:r>
              <a:rPr lang="en-GB" sz="2400" b="1" dirty="0"/>
              <a:t>top two activities involve </a:t>
            </a:r>
            <a:r>
              <a:rPr lang="en-GB" sz="2400" b="1" u="sng" dirty="0"/>
              <a:t>devices</a:t>
            </a:r>
            <a:endParaRPr lang="en-GB" sz="2400" dirty="0"/>
          </a:p>
        </p:txBody>
      </p:sp>
      <p:pic>
        <p:nvPicPr>
          <p:cNvPr id="5" name="Picture 4">
            <a:extLst>
              <a:ext uri="{FF2B5EF4-FFF2-40B4-BE49-F238E27FC236}">
                <a16:creationId xmlns:a16="http://schemas.microsoft.com/office/drawing/2014/main" id="{ABFD2997-24C8-B569-EBDC-EBABCD6557DD}"/>
              </a:ext>
            </a:extLst>
          </p:cNvPr>
          <p:cNvPicPr>
            <a:picLocks noChangeAspect="1"/>
          </p:cNvPicPr>
          <p:nvPr/>
        </p:nvPicPr>
        <p:blipFill>
          <a:blip r:embed="rId4"/>
          <a:stretch>
            <a:fillRect/>
          </a:stretch>
        </p:blipFill>
        <p:spPr>
          <a:xfrm>
            <a:off x="2890140" y="1366847"/>
            <a:ext cx="7719729" cy="2301439"/>
          </a:xfrm>
          <a:prstGeom prst="rect">
            <a:avLst/>
          </a:prstGeom>
          <a:ln>
            <a:noFill/>
          </a:ln>
          <a:effectLst>
            <a:outerShdw blurRad="292100" dist="139700" dir="2700000" algn="tl" rotWithShape="0">
              <a:srgbClr val="333333">
                <a:alpha val="65000"/>
              </a:srgbClr>
            </a:outerShdw>
          </a:effectLst>
        </p:spPr>
      </p:pic>
      <p:pic>
        <p:nvPicPr>
          <p:cNvPr id="15" name="Picture 14">
            <a:extLst>
              <a:ext uri="{FF2B5EF4-FFF2-40B4-BE49-F238E27FC236}">
                <a16:creationId xmlns:a16="http://schemas.microsoft.com/office/drawing/2014/main" id="{3EB56411-EFAB-1837-CBC9-7428B626316B}"/>
              </a:ext>
            </a:extLst>
          </p:cNvPr>
          <p:cNvPicPr>
            <a:picLocks noChangeAspect="1"/>
          </p:cNvPicPr>
          <p:nvPr/>
        </p:nvPicPr>
        <p:blipFill>
          <a:blip r:embed="rId5"/>
          <a:stretch>
            <a:fillRect/>
          </a:stretch>
        </p:blipFill>
        <p:spPr>
          <a:xfrm>
            <a:off x="0" y="4078704"/>
            <a:ext cx="3631022" cy="2746755"/>
          </a:xfrm>
          <a:prstGeom prst="rect">
            <a:avLst/>
          </a:prstGeom>
        </p:spPr>
      </p:pic>
      <p:pic>
        <p:nvPicPr>
          <p:cNvPr id="17" name="Picture 16" descr="Free did you know speech balloon message illustration">
            <a:extLst>
              <a:ext uri="{FF2B5EF4-FFF2-40B4-BE49-F238E27FC236}">
                <a16:creationId xmlns:a16="http://schemas.microsoft.com/office/drawing/2014/main" id="{3CDFE0FC-1994-D9FD-7946-6762FAB24DD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725734">
            <a:off x="10349760" y="3818230"/>
            <a:ext cx="1661371" cy="166137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red rectangular sign with white text and heart&#10;&#10;Description automatically generated">
            <a:extLst>
              <a:ext uri="{FF2B5EF4-FFF2-40B4-BE49-F238E27FC236}">
                <a16:creationId xmlns:a16="http://schemas.microsoft.com/office/drawing/2014/main" id="{67943B0C-354D-2A34-AFC0-81BE5DD37B5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744997" y="109291"/>
            <a:ext cx="1210442" cy="866034"/>
          </a:xfrm>
          <a:prstGeom prst="rect">
            <a:avLst/>
          </a:prstGeom>
        </p:spPr>
      </p:pic>
    </p:spTree>
    <p:extLst>
      <p:ext uri="{BB962C8B-B14F-4D97-AF65-F5344CB8AC3E}">
        <p14:creationId xmlns:p14="http://schemas.microsoft.com/office/powerpoint/2010/main" val="23275911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CAAEAB-64BF-542D-8CFC-A1DDAA2C2360}"/>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FA17E812-904B-27AF-9590-B5016552E3AD}"/>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8C6491BF-D0B2-74AC-6A07-3656FA889820}"/>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dirty="0"/>
          </a:p>
        </p:txBody>
      </p:sp>
      <p:sp>
        <p:nvSpPr>
          <p:cNvPr id="7" name="TextBox 6">
            <a:extLst>
              <a:ext uri="{FF2B5EF4-FFF2-40B4-BE49-F238E27FC236}">
                <a16:creationId xmlns:a16="http://schemas.microsoft.com/office/drawing/2014/main" id="{75AD1E6D-F7BC-4535-66F9-4DEB73D04B93}"/>
              </a:ext>
            </a:extLst>
          </p:cNvPr>
          <p:cNvSpPr txBox="1"/>
          <p:nvPr/>
        </p:nvSpPr>
        <p:spPr>
          <a:xfrm>
            <a:off x="8905674" y="6289284"/>
            <a:ext cx="3176080" cy="492443"/>
          </a:xfrm>
          <a:prstGeom prst="rect">
            <a:avLst/>
          </a:prstGeom>
          <a:noFill/>
        </p:spPr>
        <p:txBody>
          <a:bodyPr wrap="square" rtlCol="0">
            <a:spAutoFit/>
          </a:bodyPr>
          <a:lstStyle/>
          <a:p>
            <a:pPr>
              <a:spcAft>
                <a:spcPts val="600"/>
              </a:spcAft>
            </a:pPr>
            <a:r>
              <a:rPr lang="en-GB" sz="1400" dirty="0"/>
              <a:t>Source: </a:t>
            </a:r>
            <a:r>
              <a:rPr lang="en-GB" sz="1100" b="0" i="0" dirty="0">
                <a:effectLst/>
                <a:latin typeface="Roboto" panose="02000000000000000000" pitchFamily="2" charset="0"/>
              </a:rPr>
              <a:t>Children and parents: media use and attitudes report 2026</a:t>
            </a:r>
            <a:endParaRPr lang="en-GB" sz="1400" dirty="0"/>
          </a:p>
        </p:txBody>
      </p:sp>
      <p:sp>
        <p:nvSpPr>
          <p:cNvPr id="3" name="TextBox 2">
            <a:extLst>
              <a:ext uri="{FF2B5EF4-FFF2-40B4-BE49-F238E27FC236}">
                <a16:creationId xmlns:a16="http://schemas.microsoft.com/office/drawing/2014/main" id="{7701EAAC-6DB6-CDB1-4908-54EC8DE60A2E}"/>
              </a:ext>
            </a:extLst>
          </p:cNvPr>
          <p:cNvSpPr txBox="1"/>
          <p:nvPr/>
        </p:nvSpPr>
        <p:spPr>
          <a:xfrm>
            <a:off x="1873709" y="452104"/>
            <a:ext cx="6699438" cy="523220"/>
          </a:xfrm>
          <a:prstGeom prst="rect">
            <a:avLst/>
          </a:prstGeom>
          <a:noFill/>
        </p:spPr>
        <p:txBody>
          <a:bodyPr wrap="square" rtlCol="0">
            <a:spAutoFit/>
          </a:bodyPr>
          <a:lstStyle/>
          <a:p>
            <a:r>
              <a:rPr lang="en-GB" sz="2800" b="1" dirty="0">
                <a:solidFill>
                  <a:srgbClr val="FF0000"/>
                </a:solidFill>
              </a:rPr>
              <a:t>KNOW WHAT THEY DO </a:t>
            </a:r>
            <a:r>
              <a:rPr lang="en-GB" sz="2800" b="1" dirty="0"/>
              <a:t>on social media? </a:t>
            </a:r>
          </a:p>
        </p:txBody>
      </p:sp>
      <p:pic>
        <p:nvPicPr>
          <p:cNvPr id="8" name="Picture 7" descr="Free speech bubble talking chat illustration">
            <a:extLst>
              <a:ext uri="{FF2B5EF4-FFF2-40B4-BE49-F238E27FC236}">
                <a16:creationId xmlns:a16="http://schemas.microsoft.com/office/drawing/2014/main" id="{C2B0BAF8-247F-96FA-81F1-EEDB4AB0B2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314" y="227549"/>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A470B159-65A2-9698-642C-D038F3827EAF}"/>
              </a:ext>
            </a:extLst>
          </p:cNvPr>
          <p:cNvSpPr txBox="1"/>
          <p:nvPr/>
        </p:nvSpPr>
        <p:spPr>
          <a:xfrm>
            <a:off x="590550" y="1864138"/>
            <a:ext cx="6699438" cy="3970318"/>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a:spAutoFit/>
          </a:bodyPr>
          <a:lstStyle/>
          <a:p>
            <a:pPr marL="285750" indent="-285750">
              <a:buFont typeface="Arial" panose="020B0604020202020204" pitchFamily="34" charset="0"/>
              <a:buChar char="•"/>
            </a:pPr>
            <a:r>
              <a:rPr lang="en-GB" sz="2100" dirty="0"/>
              <a:t>Eight in ten (81%) children use at least one social media app/site for </a:t>
            </a:r>
            <a:r>
              <a:rPr lang="en-GB" sz="2100" b="1" dirty="0"/>
              <a:t>following friends</a:t>
            </a:r>
            <a:r>
              <a:rPr lang="en-GB" sz="2100" dirty="0"/>
              <a:t>, </a:t>
            </a:r>
            <a:r>
              <a:rPr lang="en-GB" sz="2100" b="1" dirty="0"/>
              <a:t>people and organisations, reading, liking or sharing content</a:t>
            </a:r>
          </a:p>
          <a:p>
            <a:endParaRPr lang="en-GB" sz="2100" dirty="0"/>
          </a:p>
          <a:p>
            <a:pPr marL="285750" indent="-285750">
              <a:buFont typeface="Arial" panose="020B0604020202020204" pitchFamily="34" charset="0"/>
              <a:buChar char="•"/>
            </a:pPr>
            <a:r>
              <a:rPr lang="en-GB" sz="2100" dirty="0"/>
              <a:t>A third (34%) are ‘</a:t>
            </a:r>
            <a:r>
              <a:rPr lang="en-GB" sz="2100" b="1" dirty="0"/>
              <a:t>active</a:t>
            </a:r>
            <a:r>
              <a:rPr lang="en-GB" sz="2100" dirty="0"/>
              <a:t>’ – they typically </a:t>
            </a:r>
            <a:r>
              <a:rPr lang="en-GB" sz="2100" b="1" dirty="0"/>
              <a:t>share, comment or post</a:t>
            </a:r>
            <a:endParaRPr lang="en-GB" sz="2100" dirty="0"/>
          </a:p>
          <a:p>
            <a:endParaRPr lang="en-GB" sz="2100" dirty="0"/>
          </a:p>
          <a:p>
            <a:endParaRPr lang="en-GB" sz="2100" dirty="0"/>
          </a:p>
          <a:p>
            <a:pPr marL="285750" indent="-285750">
              <a:buFont typeface="Arial" panose="020B0604020202020204" pitchFamily="34" charset="0"/>
              <a:buChar char="•"/>
            </a:pPr>
            <a:r>
              <a:rPr lang="en-GB" sz="2100" dirty="0"/>
              <a:t>Most children used it to </a:t>
            </a:r>
            <a:r>
              <a:rPr lang="en-GB" sz="2100" b="1" dirty="0"/>
              <a:t>passively consume content</a:t>
            </a:r>
            <a:r>
              <a:rPr lang="en-GB" sz="2100" dirty="0"/>
              <a:t>, typically scrolling and watching short-form content. When they did share content, they were </a:t>
            </a:r>
            <a:r>
              <a:rPr lang="en-GB" sz="2100" b="1" dirty="0"/>
              <a:t>more likely to repost </a:t>
            </a:r>
          </a:p>
        </p:txBody>
      </p:sp>
      <p:pic>
        <p:nvPicPr>
          <p:cNvPr id="1026" name="Picture 2" descr="How Social Media Can Shape Public Opinion">
            <a:extLst>
              <a:ext uri="{FF2B5EF4-FFF2-40B4-BE49-F238E27FC236}">
                <a16:creationId xmlns:a16="http://schemas.microsoft.com/office/drawing/2014/main" id="{D11ADA7B-EE6F-2226-25F1-49D3731A7A85}"/>
              </a:ext>
            </a:extLst>
          </p:cNvPr>
          <p:cNvPicPr>
            <a:picLocks noChangeAspect="1" noChangeArrowheads="1"/>
          </p:cNvPicPr>
          <p:nvPr/>
        </p:nvPicPr>
        <p:blipFill rotWithShape="1">
          <a:blip r:embed="rId4">
            <a:alphaModFix amt="20000"/>
            <a:extLst>
              <a:ext uri="{28A0092B-C50C-407E-A947-70E740481C1C}">
                <a14:useLocalDpi xmlns:a14="http://schemas.microsoft.com/office/drawing/2010/main" val="0"/>
              </a:ext>
            </a:extLst>
          </a:blip>
          <a:srcRect l="20980" r="21340"/>
          <a:stretch/>
        </p:blipFill>
        <p:spPr bwMode="auto">
          <a:xfrm>
            <a:off x="7032981" y="1208210"/>
            <a:ext cx="4935804" cy="480032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356054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1C1249-5B46-2F75-08A3-8A1735039A41}"/>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CD7EBE8-DD04-A7D3-0150-1E1DAD22845C}"/>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735B4374-92FB-C1AC-6F3B-6CA5E301EF0F}"/>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dirty="0"/>
          </a:p>
        </p:txBody>
      </p:sp>
      <p:sp>
        <p:nvSpPr>
          <p:cNvPr id="9" name="TextBox 8">
            <a:extLst>
              <a:ext uri="{FF2B5EF4-FFF2-40B4-BE49-F238E27FC236}">
                <a16:creationId xmlns:a16="http://schemas.microsoft.com/office/drawing/2014/main" id="{7913C016-5874-0CB7-FEB1-E276BD4CFAA0}"/>
              </a:ext>
            </a:extLst>
          </p:cNvPr>
          <p:cNvSpPr txBox="1"/>
          <p:nvPr/>
        </p:nvSpPr>
        <p:spPr>
          <a:xfrm>
            <a:off x="498357" y="938172"/>
            <a:ext cx="6967155" cy="393934"/>
          </a:xfrm>
          <a:prstGeom prst="rect">
            <a:avLst/>
          </a:prstGeom>
          <a:solidFill>
            <a:schemeClr val="bg1"/>
          </a:solidFill>
          <a:ln>
            <a:noFill/>
          </a:ln>
        </p:spPr>
        <p:style>
          <a:lnRef idx="2">
            <a:schemeClr val="accent4"/>
          </a:lnRef>
          <a:fillRef idx="1">
            <a:schemeClr val="lt1"/>
          </a:fillRef>
          <a:effectRef idx="0">
            <a:schemeClr val="accent4"/>
          </a:effectRef>
          <a:fontRef idx="minor">
            <a:schemeClr val="dk1"/>
          </a:fontRef>
        </p:style>
        <p:txBody>
          <a:bodyPr wrap="square">
            <a:spAutoFit/>
          </a:bodyPr>
          <a:lstStyle/>
          <a:p>
            <a:endParaRPr lang="en-GB" sz="2000" dirty="0"/>
          </a:p>
        </p:txBody>
      </p:sp>
      <p:sp>
        <p:nvSpPr>
          <p:cNvPr id="3" name="TextBox 2">
            <a:extLst>
              <a:ext uri="{FF2B5EF4-FFF2-40B4-BE49-F238E27FC236}">
                <a16:creationId xmlns:a16="http://schemas.microsoft.com/office/drawing/2014/main" id="{30B3B5CF-DE02-8532-C9A4-74233967D71A}"/>
              </a:ext>
            </a:extLst>
          </p:cNvPr>
          <p:cNvSpPr txBox="1"/>
          <p:nvPr/>
        </p:nvSpPr>
        <p:spPr>
          <a:xfrm>
            <a:off x="2271841" y="550292"/>
            <a:ext cx="8087347" cy="954107"/>
          </a:xfrm>
          <a:prstGeom prst="rect">
            <a:avLst/>
          </a:prstGeom>
          <a:noFill/>
        </p:spPr>
        <p:txBody>
          <a:bodyPr wrap="square" rtlCol="0">
            <a:spAutoFit/>
          </a:bodyPr>
          <a:lstStyle/>
          <a:p>
            <a:r>
              <a:rPr lang="en-GB" sz="2800" b="1" dirty="0"/>
              <a:t>What kinds of </a:t>
            </a:r>
            <a:r>
              <a:rPr lang="en-GB" sz="2800" b="1" dirty="0">
                <a:solidFill>
                  <a:srgbClr val="FF0000"/>
                </a:solidFill>
              </a:rPr>
              <a:t>RISKS</a:t>
            </a:r>
            <a:r>
              <a:rPr lang="en-GB" sz="2800" b="1" dirty="0"/>
              <a:t> do you think children could be exposed to ? </a:t>
            </a:r>
          </a:p>
        </p:txBody>
      </p:sp>
      <p:pic>
        <p:nvPicPr>
          <p:cNvPr id="6" name="Picture 5" descr="Free speech bubble talking chat illustration">
            <a:extLst>
              <a:ext uri="{FF2B5EF4-FFF2-40B4-BE49-F238E27FC236}">
                <a16:creationId xmlns:a16="http://schemas.microsoft.com/office/drawing/2014/main" id="{BDF0DB03-AA6B-708E-E166-CD5390BB99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778" y="419479"/>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CE9469C-8847-09BC-95C5-336D72C4D513}"/>
              </a:ext>
            </a:extLst>
          </p:cNvPr>
          <p:cNvSpPr txBox="1"/>
          <p:nvPr/>
        </p:nvSpPr>
        <p:spPr>
          <a:xfrm>
            <a:off x="1514973" y="5242844"/>
            <a:ext cx="9636463" cy="1123384"/>
          </a:xfrm>
          <a:prstGeom prst="rect">
            <a:avLst/>
          </a:prstGeom>
          <a:noFill/>
        </p:spPr>
        <p:txBody>
          <a:bodyPr wrap="square">
            <a:spAutoFit/>
          </a:bodyPr>
          <a:lstStyle/>
          <a:p>
            <a:r>
              <a:rPr lang="en-GB" sz="2100" b="1" dirty="0"/>
              <a:t>Seven in ten say there is pressure to be popular on social media and messaging apps</a:t>
            </a:r>
          </a:p>
          <a:p>
            <a:r>
              <a:rPr lang="en-GB" dirty="0"/>
              <a:t>	</a:t>
            </a:r>
          </a:p>
          <a:p>
            <a:r>
              <a:rPr lang="en-GB" b="1" dirty="0">
                <a:solidFill>
                  <a:srgbClr val="FF0000"/>
                </a:solidFill>
              </a:rPr>
              <a:t>	              </a:t>
            </a:r>
            <a:r>
              <a:rPr lang="en-GB" sz="2800" b="1" dirty="0">
                <a:solidFill>
                  <a:srgbClr val="FF0000"/>
                </a:solidFill>
              </a:rPr>
              <a:t>WHY </a:t>
            </a:r>
            <a:r>
              <a:rPr lang="en-GB" sz="2800" dirty="0"/>
              <a:t>is this </a:t>
            </a:r>
            <a:r>
              <a:rPr lang="en-GB" sz="2800" b="1" dirty="0">
                <a:solidFill>
                  <a:srgbClr val="FF0000"/>
                </a:solidFill>
              </a:rPr>
              <a:t>RISKY</a:t>
            </a:r>
            <a:r>
              <a:rPr lang="en-GB" sz="2800" dirty="0"/>
              <a:t>?</a:t>
            </a:r>
            <a:endParaRPr lang="en-GB" dirty="0"/>
          </a:p>
        </p:txBody>
      </p:sp>
      <p:pic>
        <p:nvPicPr>
          <p:cNvPr id="12" name="Picture 11">
            <a:extLst>
              <a:ext uri="{FF2B5EF4-FFF2-40B4-BE49-F238E27FC236}">
                <a16:creationId xmlns:a16="http://schemas.microsoft.com/office/drawing/2014/main" id="{1A1D0C26-2B00-1EB9-A9B0-4998FC1E16EF}"/>
              </a:ext>
            </a:extLst>
          </p:cNvPr>
          <p:cNvPicPr>
            <a:picLocks noChangeAspect="1"/>
          </p:cNvPicPr>
          <p:nvPr/>
        </p:nvPicPr>
        <p:blipFill>
          <a:blip r:embed="rId4"/>
          <a:stretch>
            <a:fillRect/>
          </a:stretch>
        </p:blipFill>
        <p:spPr>
          <a:xfrm>
            <a:off x="2447892" y="1692825"/>
            <a:ext cx="7735244" cy="31032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descr="Free did you know speech balloon message illustration">
            <a:extLst>
              <a:ext uri="{FF2B5EF4-FFF2-40B4-BE49-F238E27FC236}">
                <a16:creationId xmlns:a16="http://schemas.microsoft.com/office/drawing/2014/main" id="{EB6E5846-8640-B6DF-3843-38CA21FC06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87546" y="4113297"/>
            <a:ext cx="1358752" cy="1358752"/>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94826054-9AAA-FB74-E7AA-BF0523A6CE0A}"/>
              </a:ext>
            </a:extLst>
          </p:cNvPr>
          <p:cNvSpPr txBox="1"/>
          <p:nvPr/>
        </p:nvSpPr>
        <p:spPr>
          <a:xfrm>
            <a:off x="8905674" y="6289284"/>
            <a:ext cx="3176080" cy="492443"/>
          </a:xfrm>
          <a:prstGeom prst="rect">
            <a:avLst/>
          </a:prstGeom>
          <a:noFill/>
        </p:spPr>
        <p:txBody>
          <a:bodyPr wrap="square" rtlCol="0">
            <a:spAutoFit/>
          </a:bodyPr>
          <a:lstStyle/>
          <a:p>
            <a:pPr>
              <a:spcAft>
                <a:spcPts val="600"/>
              </a:spcAft>
            </a:pPr>
            <a:r>
              <a:rPr lang="en-GB" sz="1400" dirty="0"/>
              <a:t>Source: </a:t>
            </a:r>
            <a:r>
              <a:rPr lang="en-GB" sz="1100" b="0" i="0" dirty="0">
                <a:effectLst/>
                <a:latin typeface="Roboto" panose="02000000000000000000" pitchFamily="2" charset="0"/>
              </a:rPr>
              <a:t>Children and parents: media use and attitudes report 2026</a:t>
            </a:r>
            <a:endParaRPr lang="en-GB" sz="1400" dirty="0"/>
          </a:p>
        </p:txBody>
      </p:sp>
      <p:pic>
        <p:nvPicPr>
          <p:cNvPr id="2" name="Picture 1" descr="Free speech bubble talking chat illustration">
            <a:extLst>
              <a:ext uri="{FF2B5EF4-FFF2-40B4-BE49-F238E27FC236}">
                <a16:creationId xmlns:a16="http://schemas.microsoft.com/office/drawing/2014/main" id="{151074C4-0B2C-BB2F-1FCC-F3F4D4ACB9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0732" y="5635411"/>
            <a:ext cx="1032750" cy="1032750"/>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79406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401F0E20-350B-35E4-F4FD-44C5E099B5CB}"/>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1F83A97F-0EAF-4AFF-9834-C8684908CD37}"/>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dirty="0"/>
          </a:p>
        </p:txBody>
      </p:sp>
      <p:sp>
        <p:nvSpPr>
          <p:cNvPr id="7" name="TextBox 6">
            <a:extLst>
              <a:ext uri="{FF2B5EF4-FFF2-40B4-BE49-F238E27FC236}">
                <a16:creationId xmlns:a16="http://schemas.microsoft.com/office/drawing/2014/main" id="{2131E8D3-708B-2890-C39E-F01A91AB0E31}"/>
              </a:ext>
            </a:extLst>
          </p:cNvPr>
          <p:cNvSpPr txBox="1"/>
          <p:nvPr/>
        </p:nvSpPr>
        <p:spPr>
          <a:xfrm>
            <a:off x="8905674" y="6289284"/>
            <a:ext cx="3176080" cy="492443"/>
          </a:xfrm>
          <a:prstGeom prst="rect">
            <a:avLst/>
          </a:prstGeom>
          <a:noFill/>
        </p:spPr>
        <p:txBody>
          <a:bodyPr wrap="square" rtlCol="0">
            <a:spAutoFit/>
          </a:bodyPr>
          <a:lstStyle/>
          <a:p>
            <a:pPr>
              <a:spcAft>
                <a:spcPts val="600"/>
              </a:spcAft>
            </a:pPr>
            <a:r>
              <a:rPr lang="en-GB" sz="1400" dirty="0"/>
              <a:t>Source: </a:t>
            </a:r>
            <a:r>
              <a:rPr lang="en-GB" sz="1100" b="0" i="0" dirty="0">
                <a:effectLst/>
                <a:latin typeface="Roboto" panose="02000000000000000000" pitchFamily="2" charset="0"/>
              </a:rPr>
              <a:t>Children and parents: media use and attitudes report 2025</a:t>
            </a:r>
            <a:endParaRPr lang="en-GB" sz="1400" dirty="0"/>
          </a:p>
        </p:txBody>
      </p:sp>
      <p:sp>
        <p:nvSpPr>
          <p:cNvPr id="3" name="TextBox 2">
            <a:extLst>
              <a:ext uri="{FF2B5EF4-FFF2-40B4-BE49-F238E27FC236}">
                <a16:creationId xmlns:a16="http://schemas.microsoft.com/office/drawing/2014/main" id="{15A05104-042F-58D6-5C32-B7B7DB58329F}"/>
              </a:ext>
            </a:extLst>
          </p:cNvPr>
          <p:cNvSpPr txBox="1"/>
          <p:nvPr/>
        </p:nvSpPr>
        <p:spPr>
          <a:xfrm>
            <a:off x="631803" y="573332"/>
            <a:ext cx="7264165" cy="584775"/>
          </a:xfrm>
          <a:prstGeom prst="rect">
            <a:avLst/>
          </a:prstGeom>
        </p:spPr>
        <p:style>
          <a:lnRef idx="2">
            <a:schemeClr val="dk1">
              <a:shade val="15000"/>
            </a:schemeClr>
          </a:lnRef>
          <a:fillRef idx="1">
            <a:schemeClr val="dk1"/>
          </a:fillRef>
          <a:effectRef idx="0">
            <a:schemeClr val="dk1"/>
          </a:effectRef>
          <a:fontRef idx="minor">
            <a:schemeClr val="lt1"/>
          </a:fontRef>
        </p:style>
        <p:txBody>
          <a:bodyPr wrap="square" rtlCol="0">
            <a:spAutoFit/>
          </a:bodyPr>
          <a:lstStyle/>
          <a:p>
            <a:r>
              <a:rPr lang="en-GB" sz="3200" b="1" dirty="0"/>
              <a:t>What might they NOT BE TELLING YOU???</a:t>
            </a:r>
          </a:p>
        </p:txBody>
      </p:sp>
      <p:sp>
        <p:nvSpPr>
          <p:cNvPr id="11" name="Speech Bubble: Rectangle with Corners Rounded 10">
            <a:extLst>
              <a:ext uri="{FF2B5EF4-FFF2-40B4-BE49-F238E27FC236}">
                <a16:creationId xmlns:a16="http://schemas.microsoft.com/office/drawing/2014/main" id="{F0174EF8-3A72-1D4E-2EE3-EA704980334C}"/>
              </a:ext>
            </a:extLst>
          </p:cNvPr>
          <p:cNvSpPr/>
          <p:nvPr/>
        </p:nvSpPr>
        <p:spPr>
          <a:xfrm>
            <a:off x="1087395" y="3774664"/>
            <a:ext cx="3511387" cy="1964440"/>
          </a:xfrm>
          <a:prstGeom prst="wedgeRoundRectCallout">
            <a:avLst>
              <a:gd name="adj1" fmla="val 48659"/>
              <a:gd name="adj2" fmla="val 77123"/>
              <a:gd name="adj3" fmla="val 16667"/>
            </a:avLst>
          </a:prstGeom>
          <a:ln>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GB" sz="2400" dirty="0"/>
              <a:t>(23%) said it was because one account was </a:t>
            </a:r>
            <a:r>
              <a:rPr lang="en-GB" sz="2400" b="1" dirty="0">
                <a:solidFill>
                  <a:srgbClr val="FF0000"/>
                </a:solidFill>
              </a:rPr>
              <a:t>just for parents/family </a:t>
            </a:r>
            <a:r>
              <a:rPr lang="en-GB" sz="2400" dirty="0"/>
              <a:t>to see</a:t>
            </a:r>
          </a:p>
        </p:txBody>
      </p:sp>
      <p:sp>
        <p:nvSpPr>
          <p:cNvPr id="4" name="Speech Bubble: Rectangle with Corners Rounded 3">
            <a:extLst>
              <a:ext uri="{FF2B5EF4-FFF2-40B4-BE49-F238E27FC236}">
                <a16:creationId xmlns:a16="http://schemas.microsoft.com/office/drawing/2014/main" id="{78A40CE8-18B5-E232-BAAF-D2C566E1E770}"/>
              </a:ext>
            </a:extLst>
          </p:cNvPr>
          <p:cNvSpPr/>
          <p:nvPr/>
        </p:nvSpPr>
        <p:spPr>
          <a:xfrm>
            <a:off x="6792915" y="3961573"/>
            <a:ext cx="3700799" cy="2155275"/>
          </a:xfrm>
          <a:prstGeom prst="wedgeRoundRectCallout">
            <a:avLst>
              <a:gd name="adj1" fmla="val -38498"/>
              <a:gd name="adj2" fmla="val 72538"/>
              <a:gd name="adj3" fmla="val 16667"/>
            </a:avLst>
          </a:prstGeom>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GB" sz="2400" dirty="0"/>
              <a:t>15% said one account was </a:t>
            </a:r>
            <a:r>
              <a:rPr lang="en-GB" sz="2400" dirty="0">
                <a:solidFill>
                  <a:schemeClr val="tx1"/>
                </a:solidFill>
              </a:rPr>
              <a:t>for the</a:t>
            </a:r>
            <a:r>
              <a:rPr lang="en-GB" sz="2400" b="1" dirty="0">
                <a:solidFill>
                  <a:srgbClr val="FF0000"/>
                </a:solidFill>
              </a:rPr>
              <a:t> ‘real me’ </a:t>
            </a:r>
            <a:r>
              <a:rPr lang="en-GB" sz="2400" dirty="0">
                <a:solidFill>
                  <a:schemeClr val="tx1"/>
                </a:solidFill>
              </a:rPr>
              <a:t>and another contained </a:t>
            </a:r>
            <a:r>
              <a:rPr lang="en-GB" sz="2400" b="1" dirty="0">
                <a:solidFill>
                  <a:srgbClr val="FF0000"/>
                </a:solidFill>
              </a:rPr>
              <a:t>edited/filtered </a:t>
            </a:r>
            <a:r>
              <a:rPr lang="en-GB" sz="2400" dirty="0">
                <a:solidFill>
                  <a:schemeClr val="tx1"/>
                </a:solidFill>
              </a:rPr>
              <a:t>posts</a:t>
            </a:r>
            <a:r>
              <a:rPr lang="en-GB" sz="2400" b="1" dirty="0">
                <a:solidFill>
                  <a:srgbClr val="FF0000"/>
                </a:solidFill>
              </a:rPr>
              <a:t> </a:t>
            </a:r>
            <a:r>
              <a:rPr lang="en-GB" sz="2400" dirty="0"/>
              <a:t>or photos</a:t>
            </a:r>
          </a:p>
        </p:txBody>
      </p:sp>
      <p:sp>
        <p:nvSpPr>
          <p:cNvPr id="6" name="Speech Bubble: Rectangle with Corners Rounded 5">
            <a:extLst>
              <a:ext uri="{FF2B5EF4-FFF2-40B4-BE49-F238E27FC236}">
                <a16:creationId xmlns:a16="http://schemas.microsoft.com/office/drawing/2014/main" id="{AA44B4D5-E425-6AEA-A02C-FEA096F6529B}"/>
              </a:ext>
            </a:extLst>
          </p:cNvPr>
          <p:cNvSpPr/>
          <p:nvPr/>
        </p:nvSpPr>
        <p:spPr>
          <a:xfrm>
            <a:off x="3676694" y="1660407"/>
            <a:ext cx="3380699" cy="1840258"/>
          </a:xfrm>
          <a:prstGeom prst="wedgeRoundRectCallout">
            <a:avLst>
              <a:gd name="adj1" fmla="val 3155"/>
              <a:gd name="adj2" fmla="val 96278"/>
              <a:gd name="adj3" fmla="val 16667"/>
            </a:avLst>
          </a:prstGeom>
          <a:ln>
            <a:solidFill>
              <a:srgbClr val="C0000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GB" sz="2400" dirty="0"/>
              <a:t>Nearly six in ten (56%) 8-17s use </a:t>
            </a:r>
            <a:r>
              <a:rPr lang="en-GB" sz="2400" b="1" dirty="0">
                <a:solidFill>
                  <a:srgbClr val="FF0000"/>
                </a:solidFill>
              </a:rPr>
              <a:t>multiple profiles </a:t>
            </a:r>
            <a:r>
              <a:rPr lang="en-GB" sz="2400" dirty="0"/>
              <a:t>on at least one social media platform</a:t>
            </a:r>
          </a:p>
        </p:txBody>
      </p:sp>
      <p:pic>
        <p:nvPicPr>
          <p:cNvPr id="2050" name="Picture 2" descr="Warning - Free icons">
            <a:extLst>
              <a:ext uri="{FF2B5EF4-FFF2-40B4-BE49-F238E27FC236}">
                <a16:creationId xmlns:a16="http://schemas.microsoft.com/office/drawing/2014/main" id="{66E28680-10E3-6380-7735-0F20BB745F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16378" y="396247"/>
            <a:ext cx="2786784" cy="27867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02124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0A4289-ECA9-BE91-6E1F-F22ABD504BCA}"/>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82747E7-B174-1B02-7187-2C4A98011D08}"/>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6AA95CAF-2337-5B30-C6F5-392B489E85A5}"/>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dirty="0"/>
          </a:p>
        </p:txBody>
      </p:sp>
      <p:sp>
        <p:nvSpPr>
          <p:cNvPr id="7" name="TextBox 6">
            <a:extLst>
              <a:ext uri="{FF2B5EF4-FFF2-40B4-BE49-F238E27FC236}">
                <a16:creationId xmlns:a16="http://schemas.microsoft.com/office/drawing/2014/main" id="{85C85EB5-A964-BC13-7E1C-84698E021581}"/>
              </a:ext>
            </a:extLst>
          </p:cNvPr>
          <p:cNvSpPr txBox="1"/>
          <p:nvPr/>
        </p:nvSpPr>
        <p:spPr>
          <a:xfrm>
            <a:off x="8905674" y="6289284"/>
            <a:ext cx="3176080" cy="492443"/>
          </a:xfrm>
          <a:prstGeom prst="rect">
            <a:avLst/>
          </a:prstGeom>
          <a:noFill/>
        </p:spPr>
        <p:txBody>
          <a:bodyPr wrap="square" rtlCol="0">
            <a:spAutoFit/>
          </a:bodyPr>
          <a:lstStyle/>
          <a:p>
            <a:pPr>
              <a:spcAft>
                <a:spcPts val="600"/>
              </a:spcAft>
            </a:pPr>
            <a:r>
              <a:rPr lang="en-GB" sz="1400" dirty="0"/>
              <a:t>Source: </a:t>
            </a:r>
            <a:r>
              <a:rPr lang="en-GB" sz="1100" b="0" i="0" dirty="0">
                <a:effectLst/>
                <a:latin typeface="Roboto" panose="02000000000000000000" pitchFamily="2" charset="0"/>
              </a:rPr>
              <a:t>Children and parents: media use and attitudes report 2026</a:t>
            </a:r>
            <a:endParaRPr lang="en-GB" sz="1400" dirty="0"/>
          </a:p>
        </p:txBody>
      </p:sp>
      <p:sp>
        <p:nvSpPr>
          <p:cNvPr id="3" name="TextBox 2">
            <a:extLst>
              <a:ext uri="{FF2B5EF4-FFF2-40B4-BE49-F238E27FC236}">
                <a16:creationId xmlns:a16="http://schemas.microsoft.com/office/drawing/2014/main" id="{2D390320-6A05-0568-595A-C758BEBE9837}"/>
              </a:ext>
            </a:extLst>
          </p:cNvPr>
          <p:cNvSpPr txBox="1"/>
          <p:nvPr/>
        </p:nvSpPr>
        <p:spPr>
          <a:xfrm>
            <a:off x="4070527" y="5231272"/>
            <a:ext cx="7788982" cy="523220"/>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r>
              <a:rPr lang="en-GB" sz="2800" b="1" dirty="0">
                <a:solidFill>
                  <a:srgbClr val="FF0000"/>
                </a:solidFill>
              </a:rPr>
              <a:t>WHY </a:t>
            </a:r>
            <a:r>
              <a:rPr lang="en-GB" sz="2800" b="1" dirty="0">
                <a:solidFill>
                  <a:schemeClr val="tx1"/>
                </a:solidFill>
              </a:rPr>
              <a:t>do you think this behaviour is ‘</a:t>
            </a:r>
            <a:r>
              <a:rPr lang="en-GB" sz="2800" b="1" dirty="0">
                <a:solidFill>
                  <a:srgbClr val="FF0000"/>
                </a:solidFill>
              </a:rPr>
              <a:t>RISKY</a:t>
            </a:r>
            <a:r>
              <a:rPr lang="en-GB" sz="2800" b="1" dirty="0">
                <a:solidFill>
                  <a:schemeClr val="tx1"/>
                </a:solidFill>
              </a:rPr>
              <a:t>’? </a:t>
            </a:r>
          </a:p>
        </p:txBody>
      </p:sp>
      <p:pic>
        <p:nvPicPr>
          <p:cNvPr id="6" name="Picture 5">
            <a:extLst>
              <a:ext uri="{FF2B5EF4-FFF2-40B4-BE49-F238E27FC236}">
                <a16:creationId xmlns:a16="http://schemas.microsoft.com/office/drawing/2014/main" id="{21471020-91D9-B8EC-4E8E-5B38B3D6ED35}"/>
              </a:ext>
            </a:extLst>
          </p:cNvPr>
          <p:cNvPicPr>
            <a:picLocks noChangeAspect="1"/>
          </p:cNvPicPr>
          <p:nvPr/>
        </p:nvPicPr>
        <p:blipFill>
          <a:blip r:embed="rId3"/>
          <a:srcRect t="1934"/>
          <a:stretch>
            <a:fillRect/>
          </a:stretch>
        </p:blipFill>
        <p:spPr>
          <a:xfrm>
            <a:off x="457200" y="1642612"/>
            <a:ext cx="11402309" cy="3010499"/>
          </a:xfrm>
          <a:prstGeom prst="rect">
            <a:avLst/>
          </a:prstGeom>
        </p:spPr>
      </p:pic>
      <p:pic>
        <p:nvPicPr>
          <p:cNvPr id="8" name="Picture 7" descr="Free did you know speech balloon message illustration">
            <a:extLst>
              <a:ext uri="{FF2B5EF4-FFF2-40B4-BE49-F238E27FC236}">
                <a16:creationId xmlns:a16="http://schemas.microsoft.com/office/drawing/2014/main" id="{7B4C5FB5-0A46-1792-5709-6BEA72F19E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17782" y="76273"/>
            <a:ext cx="2574218" cy="257421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5C8CF98-B513-F0BA-CE07-B436F882AC4F}"/>
              </a:ext>
            </a:extLst>
          </p:cNvPr>
          <p:cNvSpPr txBox="1"/>
          <p:nvPr/>
        </p:nvSpPr>
        <p:spPr>
          <a:xfrm>
            <a:off x="1950077" y="755301"/>
            <a:ext cx="7538480" cy="646331"/>
          </a:xfrm>
          <a:prstGeom prst="rect">
            <a:avLst/>
          </a:prstGeom>
        </p:spPr>
        <p:style>
          <a:lnRef idx="2">
            <a:schemeClr val="dk1">
              <a:shade val="15000"/>
            </a:schemeClr>
          </a:lnRef>
          <a:fillRef idx="1">
            <a:schemeClr val="dk1"/>
          </a:fillRef>
          <a:effectRef idx="0">
            <a:schemeClr val="dk1"/>
          </a:effectRef>
          <a:fontRef idx="minor">
            <a:schemeClr val="lt1"/>
          </a:fontRef>
        </p:style>
        <p:txBody>
          <a:bodyPr wrap="square">
            <a:spAutoFit/>
          </a:bodyPr>
          <a:lstStyle/>
          <a:p>
            <a:r>
              <a:rPr lang="en-GB" sz="3600" b="1" dirty="0">
                <a:solidFill>
                  <a:schemeClr val="bg1"/>
                </a:solidFill>
              </a:rPr>
              <a:t>40% had engaged in ‘risky’ behaviour!</a:t>
            </a:r>
          </a:p>
        </p:txBody>
      </p:sp>
      <p:pic>
        <p:nvPicPr>
          <p:cNvPr id="13" name="Picture 12" descr="Free speech bubble talking chat illustration">
            <a:extLst>
              <a:ext uri="{FF2B5EF4-FFF2-40B4-BE49-F238E27FC236}">
                <a16:creationId xmlns:a16="http://schemas.microsoft.com/office/drawing/2014/main" id="{F7912B96-9215-E1B0-6F6D-40E90E09E3A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9436" y="4749996"/>
            <a:ext cx="1857407" cy="1857407"/>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79051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3E566C-52D7-8FBE-276E-89CDF7FC8725}"/>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CD6367C2-C4D3-4B6B-9F4B-5F5D4F1DB9C4}"/>
              </a:ext>
            </a:extLst>
          </p:cNvPr>
          <p:cNvPicPr>
            <a:picLocks noChangeAspect="1"/>
          </p:cNvPicPr>
          <p:nvPr/>
        </p:nvPicPr>
        <p:blipFill>
          <a:blip r:embed="rId3">
            <a:alphaModFix/>
          </a:blip>
          <a:stretch>
            <a:fillRect/>
          </a:stretch>
        </p:blipFill>
        <p:spPr>
          <a:xfrm>
            <a:off x="10677059" y="39024"/>
            <a:ext cx="1191976" cy="830988"/>
          </a:xfrm>
          <a:prstGeom prst="rect">
            <a:avLst/>
          </a:prstGeom>
        </p:spPr>
      </p:pic>
      <p:cxnSp>
        <p:nvCxnSpPr>
          <p:cNvPr id="4" name="Straight Connector 3">
            <a:extLst>
              <a:ext uri="{FF2B5EF4-FFF2-40B4-BE49-F238E27FC236}">
                <a16:creationId xmlns:a16="http://schemas.microsoft.com/office/drawing/2014/main" id="{B85392FC-DC04-D450-BB1C-BEE33C4D82EF}"/>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2E9DAF4F-C2F9-C0A3-68FB-919A955FFCA7}"/>
              </a:ext>
            </a:extLst>
          </p:cNvPr>
          <p:cNvSpPr txBox="1"/>
          <p:nvPr/>
        </p:nvSpPr>
        <p:spPr>
          <a:xfrm>
            <a:off x="5727246" y="6150894"/>
            <a:ext cx="6287091" cy="461665"/>
          </a:xfrm>
          <a:prstGeom prst="rect">
            <a:avLst/>
          </a:prstGeom>
          <a:noFill/>
        </p:spPr>
        <p:txBody>
          <a:bodyPr wrap="square" rtlCol="0">
            <a:spAutoFit/>
          </a:bodyPr>
          <a:lstStyle/>
          <a:p>
            <a:r>
              <a:rPr lang="en-GB" sz="2400" dirty="0"/>
              <a:t>Do you know the </a:t>
            </a:r>
            <a:r>
              <a:rPr lang="en-GB" sz="2400" b="1" dirty="0">
                <a:solidFill>
                  <a:srgbClr val="FF0000"/>
                </a:solidFill>
              </a:rPr>
              <a:t>minimum</a:t>
            </a:r>
            <a:r>
              <a:rPr lang="en-GB" sz="2400" b="1" dirty="0"/>
              <a:t> </a:t>
            </a:r>
            <a:r>
              <a:rPr lang="en-GB" sz="2400" b="1" dirty="0">
                <a:solidFill>
                  <a:srgbClr val="FF0000"/>
                </a:solidFill>
              </a:rPr>
              <a:t>age</a:t>
            </a:r>
            <a:r>
              <a:rPr lang="en-GB" sz="2400" b="1" dirty="0"/>
              <a:t> </a:t>
            </a:r>
            <a:r>
              <a:rPr lang="en-GB" sz="2400" dirty="0"/>
              <a:t>to use this? </a:t>
            </a:r>
          </a:p>
        </p:txBody>
      </p:sp>
      <p:sp>
        <p:nvSpPr>
          <p:cNvPr id="5" name="TextBox 4">
            <a:extLst>
              <a:ext uri="{FF2B5EF4-FFF2-40B4-BE49-F238E27FC236}">
                <a16:creationId xmlns:a16="http://schemas.microsoft.com/office/drawing/2014/main" id="{5AFA75A6-843C-2051-3912-0092806AE15D}"/>
              </a:ext>
            </a:extLst>
          </p:cNvPr>
          <p:cNvSpPr txBox="1"/>
          <p:nvPr/>
        </p:nvSpPr>
        <p:spPr>
          <a:xfrm>
            <a:off x="1190554" y="304800"/>
            <a:ext cx="7805351" cy="523220"/>
          </a:xfrm>
          <a:prstGeom prst="rect">
            <a:avLst/>
          </a:prstGeom>
          <a:noFill/>
        </p:spPr>
        <p:txBody>
          <a:bodyPr wrap="square">
            <a:spAutoFit/>
          </a:bodyPr>
          <a:lstStyle/>
          <a:p>
            <a:r>
              <a:rPr lang="en-GB" sz="2800" b="1" dirty="0"/>
              <a:t>What about </a:t>
            </a:r>
            <a:r>
              <a:rPr lang="en-GB" sz="2800" b="1" dirty="0">
                <a:solidFill>
                  <a:srgbClr val="FF0000"/>
                </a:solidFill>
              </a:rPr>
              <a:t>WHATSAPP</a:t>
            </a:r>
            <a:r>
              <a:rPr lang="en-GB" sz="2800" dirty="0"/>
              <a:t>? What are the </a:t>
            </a:r>
            <a:r>
              <a:rPr lang="en-GB" sz="2800" b="1" dirty="0">
                <a:solidFill>
                  <a:srgbClr val="FF0000"/>
                </a:solidFill>
              </a:rPr>
              <a:t>RISKS</a:t>
            </a:r>
            <a:r>
              <a:rPr lang="en-GB" sz="2800" dirty="0"/>
              <a:t>?</a:t>
            </a:r>
            <a:endParaRPr lang="en-GB" dirty="0"/>
          </a:p>
        </p:txBody>
      </p:sp>
      <p:graphicFrame>
        <p:nvGraphicFramePr>
          <p:cNvPr id="2" name="Table 1">
            <a:extLst>
              <a:ext uri="{FF2B5EF4-FFF2-40B4-BE49-F238E27FC236}">
                <a16:creationId xmlns:a16="http://schemas.microsoft.com/office/drawing/2014/main" id="{92B77D8F-2605-6926-7469-938741CE922D}"/>
              </a:ext>
            </a:extLst>
          </p:cNvPr>
          <p:cNvGraphicFramePr>
            <a:graphicFrameLocks noGrp="1"/>
          </p:cNvGraphicFramePr>
          <p:nvPr>
            <p:extLst>
              <p:ext uri="{D42A27DB-BD31-4B8C-83A1-F6EECF244321}">
                <p14:modId xmlns:p14="http://schemas.microsoft.com/office/powerpoint/2010/main" val="982433895"/>
              </p:ext>
            </p:extLst>
          </p:nvPr>
        </p:nvGraphicFramePr>
        <p:xfrm>
          <a:off x="548640" y="1005840"/>
          <a:ext cx="11175094" cy="5547360"/>
        </p:xfrm>
        <a:graphic>
          <a:graphicData uri="http://schemas.openxmlformats.org/drawingml/2006/table">
            <a:tbl>
              <a:tblPr firstRow="1" bandRow="1">
                <a:tableStyleId>{5940675A-B579-460E-94D1-54222C63F5DA}</a:tableStyleId>
              </a:tblPr>
              <a:tblGrid>
                <a:gridCol w="2270760">
                  <a:extLst>
                    <a:ext uri="{9D8B030D-6E8A-4147-A177-3AD203B41FA5}">
                      <a16:colId xmlns:a16="http://schemas.microsoft.com/office/drawing/2014/main" val="1409731868"/>
                    </a:ext>
                  </a:extLst>
                </a:gridCol>
                <a:gridCol w="8904334">
                  <a:extLst>
                    <a:ext uri="{9D8B030D-6E8A-4147-A177-3AD203B41FA5}">
                      <a16:colId xmlns:a16="http://schemas.microsoft.com/office/drawing/2014/main" val="260028958"/>
                    </a:ext>
                  </a:extLst>
                </a:gridCol>
              </a:tblGrid>
              <a:tr h="597151">
                <a:tc>
                  <a:txBody>
                    <a:bodyPr/>
                    <a:lstStyle/>
                    <a:p>
                      <a:r>
                        <a:rPr lang="en-GB" sz="2400" b="1" dirty="0"/>
                        <a:t>Unwanted </a:t>
                      </a:r>
                      <a:r>
                        <a:rPr lang="en-GB" sz="2400" b="1" dirty="0">
                          <a:solidFill>
                            <a:srgbClr val="FF0000"/>
                          </a:solidFill>
                        </a:rPr>
                        <a:t>contact</a:t>
                      </a:r>
                      <a:r>
                        <a:rPr lang="en-GB" sz="2400" b="1" dirty="0"/>
                        <a:t> </a:t>
                      </a:r>
                      <a:endParaRPr lang="en-GB" sz="2400" dirty="0"/>
                    </a:p>
                  </a:txBody>
                  <a:tcPr/>
                </a:tc>
                <a:tc>
                  <a:txBody>
                    <a:bodyPr/>
                    <a:lstStyle/>
                    <a:p>
                      <a:r>
                        <a:rPr lang="en-GB" sz="2000" b="0" dirty="0"/>
                        <a:t>All you need is a phone number or user name which could expose you to unwanted messages or calls</a:t>
                      </a:r>
                    </a:p>
                    <a:p>
                      <a:endParaRPr lang="en-GB" b="0" dirty="0"/>
                    </a:p>
                  </a:txBody>
                  <a:tcPr/>
                </a:tc>
                <a:extLst>
                  <a:ext uri="{0D108BD9-81ED-4DB2-BD59-A6C34878D82A}">
                    <a16:rowId xmlns:a16="http://schemas.microsoft.com/office/drawing/2014/main" val="880699579"/>
                  </a:ext>
                </a:extLst>
              </a:tr>
              <a:tr h="853074">
                <a:tc>
                  <a:txBody>
                    <a:bodyPr/>
                    <a:lstStyle/>
                    <a:p>
                      <a:r>
                        <a:rPr lang="en-GB" sz="2400" b="1" dirty="0"/>
                        <a:t>Inappropriate </a:t>
                      </a:r>
                      <a:r>
                        <a:rPr lang="en-GB" sz="2400" b="1" dirty="0">
                          <a:solidFill>
                            <a:srgbClr val="FF0000"/>
                          </a:solidFill>
                        </a:rPr>
                        <a:t>content</a:t>
                      </a:r>
                      <a:endParaRPr lang="en-GB" sz="2400" dirty="0">
                        <a:solidFill>
                          <a:srgbClr val="FF0000"/>
                        </a:solidFill>
                      </a:endParaRPr>
                    </a:p>
                  </a:txBody>
                  <a:tcPr/>
                </a:tc>
                <a:tc>
                  <a:txBody>
                    <a:bodyPr/>
                    <a:lstStyle/>
                    <a:p>
                      <a:pPr marL="0" indent="0">
                        <a:buFont typeface="Arial" panose="020B0604020202020204" pitchFamily="34" charset="0"/>
                        <a:buNone/>
                      </a:pPr>
                      <a:r>
                        <a:rPr lang="en-GB" sz="2000" dirty="0"/>
                        <a:t>Messages are end-to-end encrypted which means  content cannot be monitored. This means that your child could see or hear harmful or upsetting content e.g. pornography or violence</a:t>
                      </a:r>
                    </a:p>
                    <a:p>
                      <a:pPr marL="0" indent="0">
                        <a:buFont typeface="Arial" panose="020B0604020202020204" pitchFamily="34" charset="0"/>
                        <a:buNone/>
                      </a:pPr>
                      <a:endParaRPr lang="en-GB" sz="1800" dirty="0"/>
                    </a:p>
                  </a:txBody>
                  <a:tcPr/>
                </a:tc>
                <a:extLst>
                  <a:ext uri="{0D108BD9-81ED-4DB2-BD59-A6C34878D82A}">
                    <a16:rowId xmlns:a16="http://schemas.microsoft.com/office/drawing/2014/main" val="1153979328"/>
                  </a:ext>
                </a:extLst>
              </a:tr>
              <a:tr h="418516">
                <a:tc>
                  <a:txBody>
                    <a:bodyPr/>
                    <a:lstStyle/>
                    <a:p>
                      <a:r>
                        <a:rPr lang="en-GB" sz="2400" b="1" dirty="0"/>
                        <a:t>Location sharing </a:t>
                      </a:r>
                      <a:endParaRPr lang="en-GB" sz="2400" dirty="0"/>
                    </a:p>
                  </a:txBody>
                  <a:tcPr/>
                </a:tc>
                <a:tc>
                  <a:txBody>
                    <a:bodyPr/>
                    <a:lstStyle/>
                    <a:p>
                      <a:pPr marL="0" indent="0">
                        <a:buFont typeface="Arial" panose="020B0604020202020204" pitchFamily="34" charset="0"/>
                        <a:buNone/>
                      </a:pPr>
                      <a:r>
                        <a:rPr lang="en-GB" sz="2000" dirty="0"/>
                        <a:t>Live location feature means that your child could reveal their current location to others</a:t>
                      </a:r>
                    </a:p>
                    <a:p>
                      <a:pPr marL="0" indent="0">
                        <a:buFont typeface="Arial" panose="020B0604020202020204" pitchFamily="34" charset="0"/>
                        <a:buNone/>
                      </a:pPr>
                      <a:endParaRPr lang="en-GB" sz="1800" dirty="0"/>
                    </a:p>
                  </a:txBody>
                  <a:tcPr/>
                </a:tc>
                <a:extLst>
                  <a:ext uri="{0D108BD9-81ED-4DB2-BD59-A6C34878D82A}">
                    <a16:rowId xmlns:a16="http://schemas.microsoft.com/office/drawing/2014/main" val="1875568427"/>
                  </a:ext>
                </a:extLst>
              </a:tr>
              <a:tr h="386849">
                <a:tc>
                  <a:txBody>
                    <a:bodyPr/>
                    <a:lstStyle/>
                    <a:p>
                      <a:r>
                        <a:rPr lang="en-GB" sz="2400" b="1" dirty="0">
                          <a:solidFill>
                            <a:schemeClr val="tx1"/>
                          </a:solidFill>
                        </a:rPr>
                        <a:t>Cyber</a:t>
                      </a:r>
                      <a:r>
                        <a:rPr lang="en-GB" sz="2400" b="1" dirty="0">
                          <a:solidFill>
                            <a:srgbClr val="FF0000"/>
                          </a:solidFill>
                        </a:rPr>
                        <a:t>bullying</a:t>
                      </a:r>
                      <a:r>
                        <a:rPr lang="en-GB" sz="2400" dirty="0">
                          <a:solidFill>
                            <a:srgbClr val="FF0000"/>
                          </a:solidFill>
                        </a:rPr>
                        <a:t> </a:t>
                      </a:r>
                    </a:p>
                  </a:txBody>
                  <a:tcPr/>
                </a:tc>
                <a:tc>
                  <a:txBody>
                    <a:bodyPr/>
                    <a:lstStyle/>
                    <a:p>
                      <a:r>
                        <a:rPr lang="en-GB" sz="2000" dirty="0"/>
                        <a:t>Children could be bullied, feel left out or deliberately excluded from groups </a:t>
                      </a:r>
                    </a:p>
                    <a:p>
                      <a:endParaRPr lang="en-GB" sz="2000" dirty="0"/>
                    </a:p>
                  </a:txBody>
                  <a:tcPr/>
                </a:tc>
                <a:extLst>
                  <a:ext uri="{0D108BD9-81ED-4DB2-BD59-A6C34878D82A}">
                    <a16:rowId xmlns:a16="http://schemas.microsoft.com/office/drawing/2014/main" val="2870511947"/>
                  </a:ext>
                </a:extLst>
              </a:tr>
              <a:tr h="940700">
                <a:tc>
                  <a:txBody>
                    <a:bodyPr/>
                    <a:lstStyle/>
                    <a:p>
                      <a:r>
                        <a:rPr lang="en-GB" sz="2400" b="1" dirty="0"/>
                        <a:t>Over</a:t>
                      </a:r>
                      <a:r>
                        <a:rPr lang="en-GB" sz="2400" b="1" dirty="0">
                          <a:solidFill>
                            <a:srgbClr val="FF0000"/>
                          </a:solidFill>
                        </a:rPr>
                        <a:t>sharing</a:t>
                      </a:r>
                      <a:r>
                        <a:rPr lang="en-GB" sz="2400" dirty="0"/>
                        <a:t> </a:t>
                      </a:r>
                    </a:p>
                  </a:txBody>
                  <a:tcPr/>
                </a:tc>
                <a:tc>
                  <a:txBody>
                    <a:bodyPr/>
                    <a:lstStyle/>
                    <a:p>
                      <a:pPr marL="285750" indent="-285750">
                        <a:buFont typeface="Arial" panose="020B0604020202020204" pitchFamily="34" charset="0"/>
                        <a:buChar char="•"/>
                      </a:pPr>
                      <a:r>
                        <a:rPr lang="en-GB" sz="2000" dirty="0"/>
                        <a:t>Privacy features e.g. disappearing  messages might mean your child feels safe to reveal private or risky information or images, which could be copied and shared</a:t>
                      </a:r>
                    </a:p>
                    <a:p>
                      <a:pPr marL="285750" indent="-285750">
                        <a:buFont typeface="Arial" panose="020B0604020202020204" pitchFamily="34" charset="0"/>
                        <a:buChar char="•"/>
                      </a:pPr>
                      <a:r>
                        <a:rPr lang="en-GB" sz="2000" dirty="0"/>
                        <a:t>Whatsapp channels are designed for public broadcasting rather than small trusted groups and their privacy tools do not offer adequate protection for younger users.</a:t>
                      </a:r>
                    </a:p>
                  </a:txBody>
                  <a:tcPr/>
                </a:tc>
                <a:extLst>
                  <a:ext uri="{0D108BD9-81ED-4DB2-BD59-A6C34878D82A}">
                    <a16:rowId xmlns:a16="http://schemas.microsoft.com/office/drawing/2014/main" val="1105033003"/>
                  </a:ext>
                </a:extLst>
              </a:tr>
            </a:tbl>
          </a:graphicData>
        </a:graphic>
      </p:graphicFrame>
      <p:pic>
        <p:nvPicPr>
          <p:cNvPr id="6" name="Picture 5" descr="Free speech bubble talking chat illustration">
            <a:extLst>
              <a:ext uri="{FF2B5EF4-FFF2-40B4-BE49-F238E27FC236}">
                <a16:creationId xmlns:a16="http://schemas.microsoft.com/office/drawing/2014/main" id="{0C0B659C-5583-DE9F-4E02-AC78495CAD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4139" y="6171599"/>
            <a:ext cx="704904" cy="704904"/>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7" name="Picture 2" descr="Warning - Free icons">
            <a:extLst>
              <a:ext uri="{FF2B5EF4-FFF2-40B4-BE49-F238E27FC236}">
                <a16:creationId xmlns:a16="http://schemas.microsoft.com/office/drawing/2014/main" id="{9B324523-B5E7-4543-AAAD-F745B2852BF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46071" y="115493"/>
            <a:ext cx="830988" cy="83098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Free speech bubble talking chat illustration">
            <a:extLst>
              <a:ext uri="{FF2B5EF4-FFF2-40B4-BE49-F238E27FC236}">
                <a16:creationId xmlns:a16="http://schemas.microsoft.com/office/drawing/2014/main" id="{A6871F6B-1ADB-A4F1-7803-A31C7B007E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6471" y="102816"/>
            <a:ext cx="704904" cy="704904"/>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032832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19E44123-D904-BF68-B932-4ADC572CCAD3}"/>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15"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F634618F-B00C-A034-FB2C-933970C15598}"/>
              </a:ext>
            </a:extLst>
          </p:cNvPr>
          <p:cNvSpPr txBox="1"/>
          <p:nvPr/>
        </p:nvSpPr>
        <p:spPr>
          <a:xfrm>
            <a:off x="1028700" y="1967266"/>
            <a:ext cx="2628900" cy="2547257"/>
          </a:xfrm>
          <a:prstGeom prst="rect">
            <a:avLst/>
          </a:prstGeom>
          <a:noFill/>
        </p:spPr>
        <p:txBody>
          <a:bodyPr vert="horz" lIns="91440" tIns="45720" rIns="91440" bIns="45720" rtlCol="0" anchor="ctr">
            <a:normAutofit/>
          </a:bodyPr>
          <a:lstStyle/>
          <a:p>
            <a:pPr algn="ctr">
              <a:lnSpc>
                <a:spcPct val="90000"/>
              </a:lnSpc>
              <a:spcBef>
                <a:spcPct val="0"/>
              </a:spcBef>
              <a:spcAft>
                <a:spcPts val="600"/>
              </a:spcAft>
            </a:pPr>
            <a:r>
              <a:rPr lang="en-US" sz="4400" b="1" kern="1200" dirty="0">
                <a:solidFill>
                  <a:srgbClr val="FFFFFF"/>
                </a:solidFill>
                <a:latin typeface="+mj-lt"/>
                <a:ea typeface="+mj-ea"/>
                <a:cs typeface="+mj-cs"/>
              </a:rPr>
              <a:t>What can you do as a parent?</a:t>
            </a:r>
          </a:p>
        </p:txBody>
      </p:sp>
      <p:pic>
        <p:nvPicPr>
          <p:cNvPr id="13" name="Picture 12">
            <a:extLst>
              <a:ext uri="{FF2B5EF4-FFF2-40B4-BE49-F238E27FC236}">
                <a16:creationId xmlns:a16="http://schemas.microsoft.com/office/drawing/2014/main" id="{0D6DF512-EA9D-EB32-A683-1D771E6ABD3B}"/>
              </a:ext>
            </a:extLst>
          </p:cNvPr>
          <p:cNvPicPr>
            <a:picLocks noChangeAspect="1"/>
          </p:cNvPicPr>
          <p:nvPr/>
        </p:nvPicPr>
        <p:blipFill>
          <a:blip r:embed="rId3"/>
          <a:stretch>
            <a:fillRect/>
          </a:stretch>
        </p:blipFill>
        <p:spPr>
          <a:xfrm>
            <a:off x="5980670" y="461163"/>
            <a:ext cx="4288731" cy="5394631"/>
          </a:xfrm>
          <a:prstGeom prst="rect">
            <a:avLst/>
          </a:prstGeom>
          <a:ln>
            <a:noFill/>
          </a:ln>
          <a:effectLst>
            <a:outerShdw blurRad="292100" dist="139700" dir="2700000" algn="tl" rotWithShape="0">
              <a:srgbClr val="333333">
                <a:alpha val="65000"/>
              </a:srgbClr>
            </a:outerShdw>
          </a:effectLst>
        </p:spPr>
      </p:pic>
      <p:sp>
        <p:nvSpPr>
          <p:cNvPr id="14" name="TextBox 13">
            <a:extLst>
              <a:ext uri="{FF2B5EF4-FFF2-40B4-BE49-F238E27FC236}">
                <a16:creationId xmlns:a16="http://schemas.microsoft.com/office/drawing/2014/main" id="{37CF9CC3-700C-42AA-A736-CF685CD1DE66}"/>
              </a:ext>
            </a:extLst>
          </p:cNvPr>
          <p:cNvSpPr txBox="1"/>
          <p:nvPr/>
        </p:nvSpPr>
        <p:spPr>
          <a:xfrm>
            <a:off x="1532875" y="6212205"/>
            <a:ext cx="10493928" cy="646331"/>
          </a:xfrm>
          <a:prstGeom prst="rect">
            <a:avLst/>
          </a:prstGeom>
          <a:noFill/>
        </p:spPr>
        <p:txBody>
          <a:bodyPr wrap="square">
            <a:spAutoFit/>
          </a:bodyPr>
          <a:lstStyle/>
          <a:p>
            <a:r>
              <a:rPr lang="en-GB" dirty="0"/>
              <a:t>Visit </a:t>
            </a:r>
            <a:r>
              <a:rPr lang="en-GB" dirty="0">
                <a:hlinkClick r:id="rId4"/>
              </a:rPr>
              <a:t>https://www.internetmatters.org/resources/whatsapp-safety-a-how-to-guide-for-parents/#whatsapp-safety-tips</a:t>
            </a:r>
            <a:r>
              <a:rPr lang="en-GB" dirty="0"/>
              <a:t>   for advice for parents</a:t>
            </a:r>
            <a:endParaRPr lang="en-GB" sz="2400" dirty="0"/>
          </a:p>
        </p:txBody>
      </p:sp>
      <p:pic>
        <p:nvPicPr>
          <p:cNvPr id="3" name="Picture 4" descr="Free dialog tip advice illustration">
            <a:extLst>
              <a:ext uri="{FF2B5EF4-FFF2-40B4-BE49-F238E27FC236}">
                <a16:creationId xmlns:a16="http://schemas.microsoft.com/office/drawing/2014/main" id="{D10A84CF-3E82-0810-CCBD-55020D19F42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43150" y="497416"/>
            <a:ext cx="2628900" cy="1868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60517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62761B49-65C7-8596-5778-A20B1A7E6E63}"/>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1F83A97F-0EAF-4AFF-9834-C8684908CD37}"/>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dirty="0"/>
          </a:p>
        </p:txBody>
      </p:sp>
      <p:pic>
        <p:nvPicPr>
          <p:cNvPr id="6" name="Picture 5">
            <a:extLst>
              <a:ext uri="{FF2B5EF4-FFF2-40B4-BE49-F238E27FC236}">
                <a16:creationId xmlns:a16="http://schemas.microsoft.com/office/drawing/2014/main" id="{91045128-5059-9B33-46E0-4B84BF397D0A}"/>
              </a:ext>
            </a:extLst>
          </p:cNvPr>
          <p:cNvPicPr>
            <a:picLocks noChangeAspect="1"/>
          </p:cNvPicPr>
          <p:nvPr/>
        </p:nvPicPr>
        <p:blipFill rotWithShape="1">
          <a:blip r:embed="rId3"/>
          <a:srcRect l="19570" t="9393" r="42692" b="76536"/>
          <a:stretch/>
        </p:blipFill>
        <p:spPr>
          <a:xfrm>
            <a:off x="1962814" y="1277286"/>
            <a:ext cx="7706073" cy="3290879"/>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4C1EB0EA-B8F0-A194-984F-1B57388173A9}"/>
              </a:ext>
            </a:extLst>
          </p:cNvPr>
          <p:cNvPicPr>
            <a:picLocks noChangeAspect="1"/>
          </p:cNvPicPr>
          <p:nvPr/>
        </p:nvPicPr>
        <p:blipFill>
          <a:blip r:embed="rId4"/>
          <a:stretch>
            <a:fillRect/>
          </a:stretch>
        </p:blipFill>
        <p:spPr>
          <a:xfrm>
            <a:off x="3603812" y="4659421"/>
            <a:ext cx="7858875" cy="1328169"/>
          </a:xfrm>
          <a:prstGeom prst="rect">
            <a:avLst/>
          </a:prstGeom>
        </p:spPr>
      </p:pic>
      <p:pic>
        <p:nvPicPr>
          <p:cNvPr id="14" name="Picture 13">
            <a:extLst>
              <a:ext uri="{FF2B5EF4-FFF2-40B4-BE49-F238E27FC236}">
                <a16:creationId xmlns:a16="http://schemas.microsoft.com/office/drawing/2014/main" id="{354BDF99-9FF3-35C9-5E8F-8EA0309E7B13}"/>
              </a:ext>
            </a:extLst>
          </p:cNvPr>
          <p:cNvPicPr>
            <a:picLocks noChangeAspect="1"/>
          </p:cNvPicPr>
          <p:nvPr/>
        </p:nvPicPr>
        <p:blipFill>
          <a:blip r:embed="rId5"/>
          <a:stretch>
            <a:fillRect/>
          </a:stretch>
        </p:blipFill>
        <p:spPr>
          <a:xfrm>
            <a:off x="3603811" y="5680172"/>
            <a:ext cx="7858875" cy="1196057"/>
          </a:xfrm>
          <a:prstGeom prst="rect">
            <a:avLst/>
          </a:prstGeom>
        </p:spPr>
      </p:pic>
      <p:sp>
        <p:nvSpPr>
          <p:cNvPr id="15" name="TextBox 14">
            <a:extLst>
              <a:ext uri="{FF2B5EF4-FFF2-40B4-BE49-F238E27FC236}">
                <a16:creationId xmlns:a16="http://schemas.microsoft.com/office/drawing/2014/main" id="{0ED4B726-26AD-AA80-EF5B-EE41F8E71A05}"/>
              </a:ext>
            </a:extLst>
          </p:cNvPr>
          <p:cNvSpPr txBox="1"/>
          <p:nvPr/>
        </p:nvSpPr>
        <p:spPr>
          <a:xfrm>
            <a:off x="173003" y="171476"/>
            <a:ext cx="9763093" cy="954107"/>
          </a:xfrm>
          <a:prstGeom prst="rect">
            <a:avLst/>
          </a:prstGeom>
          <a:noFill/>
        </p:spPr>
        <p:txBody>
          <a:bodyPr wrap="square">
            <a:spAutoFit/>
          </a:bodyPr>
          <a:lstStyle/>
          <a:p>
            <a:r>
              <a:rPr lang="en-GB" sz="2800" b="1" dirty="0"/>
              <a:t>Find ratings and reviews for parents on apps, games and social media at </a:t>
            </a:r>
            <a:r>
              <a:rPr lang="en-GB" sz="2800" b="1" dirty="0">
                <a:hlinkClick r:id="rId6"/>
              </a:rPr>
              <a:t>commonsensemedia.org</a:t>
            </a:r>
            <a:r>
              <a:rPr lang="en-GB" sz="2800" b="1" dirty="0"/>
              <a:t>  </a:t>
            </a:r>
          </a:p>
        </p:txBody>
      </p:sp>
      <p:pic>
        <p:nvPicPr>
          <p:cNvPr id="3" name="Picture 2" descr="A red and black rectangular sign with white text&#10;&#10;Description automatically generated with low confidence">
            <a:extLst>
              <a:ext uri="{FF2B5EF4-FFF2-40B4-BE49-F238E27FC236}">
                <a16:creationId xmlns:a16="http://schemas.microsoft.com/office/drawing/2014/main" id="{577B4EFF-779C-7C9C-A97B-40A18A8C8AA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3003" y="5931016"/>
            <a:ext cx="1138484" cy="801355"/>
          </a:xfrm>
          <a:prstGeom prst="rect">
            <a:avLst/>
          </a:prstGeom>
        </p:spPr>
      </p:pic>
      <p:sp>
        <p:nvSpPr>
          <p:cNvPr id="4" name="Arrow: Down 3">
            <a:extLst>
              <a:ext uri="{FF2B5EF4-FFF2-40B4-BE49-F238E27FC236}">
                <a16:creationId xmlns:a16="http://schemas.microsoft.com/office/drawing/2014/main" id="{D13718DB-E534-11E6-6C8E-1BDC95CC6B55}"/>
              </a:ext>
            </a:extLst>
          </p:cNvPr>
          <p:cNvSpPr/>
          <p:nvPr/>
        </p:nvSpPr>
        <p:spPr>
          <a:xfrm>
            <a:off x="10513379" y="2873903"/>
            <a:ext cx="771635" cy="1793757"/>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Oval 4">
            <a:extLst>
              <a:ext uri="{FF2B5EF4-FFF2-40B4-BE49-F238E27FC236}">
                <a16:creationId xmlns:a16="http://schemas.microsoft.com/office/drawing/2014/main" id="{5AABDE8E-DC20-65C8-B84E-ECE300BFBC35}"/>
              </a:ext>
            </a:extLst>
          </p:cNvPr>
          <p:cNvSpPr/>
          <p:nvPr/>
        </p:nvSpPr>
        <p:spPr>
          <a:xfrm>
            <a:off x="6442011" y="1108711"/>
            <a:ext cx="2723817" cy="793264"/>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7" name="Picture 4" descr="Free dialog tip advice illustration">
            <a:extLst>
              <a:ext uri="{FF2B5EF4-FFF2-40B4-BE49-F238E27FC236}">
                <a16:creationId xmlns:a16="http://schemas.microsoft.com/office/drawing/2014/main" id="{2D5F3851-86DE-7934-FA9F-AA383540EDD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688709" y="336464"/>
            <a:ext cx="2172474" cy="15444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68869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3E160B-135F-1E50-7F72-3769035F8E3E}"/>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FF72E3CE-06C5-5BF7-C2F7-0B7B0772C782}"/>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BEF92F5A-40F4-9E67-1B44-7617A0BE553D}"/>
              </a:ext>
            </a:extLst>
          </p:cNvPr>
          <p:cNvSpPr/>
          <p:nvPr/>
        </p:nvSpPr>
        <p:spPr>
          <a:xfrm>
            <a:off x="10222302" y="267419"/>
            <a:ext cx="1859452" cy="25275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Box 7">
            <a:extLst>
              <a:ext uri="{FF2B5EF4-FFF2-40B4-BE49-F238E27FC236}">
                <a16:creationId xmlns:a16="http://schemas.microsoft.com/office/drawing/2014/main" id="{7E8984B6-81F5-9294-F05D-3F6914B56C2F}"/>
              </a:ext>
            </a:extLst>
          </p:cNvPr>
          <p:cNvSpPr txBox="1"/>
          <p:nvPr/>
        </p:nvSpPr>
        <p:spPr>
          <a:xfrm>
            <a:off x="8960527" y="6199430"/>
            <a:ext cx="3176080" cy="492443"/>
          </a:xfrm>
          <a:prstGeom prst="rect">
            <a:avLst/>
          </a:prstGeom>
          <a:noFill/>
        </p:spPr>
        <p:txBody>
          <a:bodyPr wrap="square" rtlCol="0">
            <a:spAutoFit/>
          </a:bodyPr>
          <a:lstStyle/>
          <a:p>
            <a:pPr>
              <a:spcAft>
                <a:spcPts val="600"/>
              </a:spcAft>
            </a:pPr>
            <a:r>
              <a:rPr lang="en-GB" sz="1400" dirty="0"/>
              <a:t>Source: </a:t>
            </a:r>
            <a:r>
              <a:rPr lang="en-GB" sz="1100" b="0" i="0" dirty="0">
                <a:effectLst/>
                <a:latin typeface="Roboto" panose="02000000000000000000" pitchFamily="2" charset="0"/>
              </a:rPr>
              <a:t>Children and parents: media use and attitudes report  2026</a:t>
            </a:r>
            <a:endParaRPr lang="en-GB" sz="1400" dirty="0"/>
          </a:p>
        </p:txBody>
      </p:sp>
      <p:sp>
        <p:nvSpPr>
          <p:cNvPr id="12" name="TextBox 11">
            <a:extLst>
              <a:ext uri="{FF2B5EF4-FFF2-40B4-BE49-F238E27FC236}">
                <a16:creationId xmlns:a16="http://schemas.microsoft.com/office/drawing/2014/main" id="{77494D71-7F65-31D4-B4C9-CA9A7B22416C}"/>
              </a:ext>
            </a:extLst>
          </p:cNvPr>
          <p:cNvSpPr txBox="1"/>
          <p:nvPr/>
        </p:nvSpPr>
        <p:spPr>
          <a:xfrm>
            <a:off x="1890944" y="6193369"/>
            <a:ext cx="5874315" cy="461665"/>
          </a:xfrm>
          <a:prstGeom prst="rect">
            <a:avLst/>
          </a:prstGeom>
          <a:noFill/>
        </p:spPr>
        <p:txBody>
          <a:bodyPr wrap="square">
            <a:spAutoFit/>
          </a:bodyPr>
          <a:lstStyle/>
          <a:p>
            <a:r>
              <a:rPr lang="en-GB" sz="2400" dirty="0"/>
              <a:t> Visit </a:t>
            </a:r>
            <a:r>
              <a:rPr lang="en-GB" sz="2400" dirty="0">
                <a:hlinkClick r:id="rId3"/>
              </a:rPr>
              <a:t>gaming.lgfl.net </a:t>
            </a:r>
            <a:r>
              <a:rPr lang="en-GB" sz="2400" dirty="0"/>
              <a:t>for advice and activities</a:t>
            </a:r>
          </a:p>
        </p:txBody>
      </p:sp>
      <p:sp>
        <p:nvSpPr>
          <p:cNvPr id="5" name="TextBox 4">
            <a:extLst>
              <a:ext uri="{FF2B5EF4-FFF2-40B4-BE49-F238E27FC236}">
                <a16:creationId xmlns:a16="http://schemas.microsoft.com/office/drawing/2014/main" id="{409C36FC-2A56-A9D0-C749-A56569700560}"/>
              </a:ext>
            </a:extLst>
          </p:cNvPr>
          <p:cNvSpPr txBox="1"/>
          <p:nvPr/>
        </p:nvSpPr>
        <p:spPr>
          <a:xfrm>
            <a:off x="1999161" y="672571"/>
            <a:ext cx="10082593" cy="523220"/>
          </a:xfrm>
          <a:prstGeom prst="rect">
            <a:avLst/>
          </a:prstGeom>
          <a:noFill/>
        </p:spPr>
        <p:txBody>
          <a:bodyPr wrap="square">
            <a:spAutoFit/>
          </a:bodyPr>
          <a:lstStyle/>
          <a:p>
            <a:r>
              <a:rPr lang="en-GB" sz="2800" b="1" dirty="0"/>
              <a:t>What are </a:t>
            </a:r>
            <a:r>
              <a:rPr lang="en-GB" sz="2800" b="1" dirty="0">
                <a:solidFill>
                  <a:srgbClr val="FF0000"/>
                </a:solidFill>
              </a:rPr>
              <a:t>YOU </a:t>
            </a:r>
            <a:r>
              <a:rPr lang="en-GB" sz="2800" b="1" dirty="0"/>
              <a:t>most</a:t>
            </a:r>
            <a:r>
              <a:rPr lang="en-GB" sz="2800" b="1" dirty="0">
                <a:solidFill>
                  <a:srgbClr val="FF0000"/>
                </a:solidFill>
              </a:rPr>
              <a:t> WORRIED </a:t>
            </a:r>
            <a:r>
              <a:rPr lang="en-GB" sz="2800" b="1" dirty="0"/>
              <a:t>about in </a:t>
            </a:r>
            <a:r>
              <a:rPr lang="en-GB" sz="2800" b="1" dirty="0">
                <a:solidFill>
                  <a:srgbClr val="FF0000"/>
                </a:solidFill>
              </a:rPr>
              <a:t>GAMING</a:t>
            </a:r>
            <a:r>
              <a:rPr lang="en-GB" sz="2800" dirty="0"/>
              <a:t>?</a:t>
            </a:r>
            <a:endParaRPr lang="en-GB" dirty="0"/>
          </a:p>
        </p:txBody>
      </p:sp>
      <p:pic>
        <p:nvPicPr>
          <p:cNvPr id="6" name="Picture 5" descr="Free speech bubble talking chat illustration">
            <a:extLst>
              <a:ext uri="{FF2B5EF4-FFF2-40B4-BE49-F238E27FC236}">
                <a16:creationId xmlns:a16="http://schemas.microsoft.com/office/drawing/2014/main" id="{E3598353-0E8F-D7BE-BBD0-C12D131759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1665" y="197577"/>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1E481009-0041-5DDF-E66E-53FACAB0BF4C}"/>
              </a:ext>
            </a:extLst>
          </p:cNvPr>
          <p:cNvPicPr>
            <a:picLocks noChangeAspect="1"/>
          </p:cNvPicPr>
          <p:nvPr/>
        </p:nvPicPr>
        <p:blipFill>
          <a:blip r:embed="rId5"/>
          <a:stretch>
            <a:fillRect/>
          </a:stretch>
        </p:blipFill>
        <p:spPr>
          <a:xfrm>
            <a:off x="498094" y="1832649"/>
            <a:ext cx="11195811" cy="371780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203976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D0A7C09C-511D-F3F0-3C0F-AAF128209251}"/>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C5EC7652-7226-91B8-7E0B-5CB09B15F2A4}"/>
              </a:ext>
            </a:extLst>
          </p:cNvPr>
          <p:cNvSpPr/>
          <p:nvPr/>
        </p:nvSpPr>
        <p:spPr>
          <a:xfrm>
            <a:off x="10222302" y="267419"/>
            <a:ext cx="1859452" cy="25275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Box 7">
            <a:extLst>
              <a:ext uri="{FF2B5EF4-FFF2-40B4-BE49-F238E27FC236}">
                <a16:creationId xmlns:a16="http://schemas.microsoft.com/office/drawing/2014/main" id="{AEB9A814-C207-4A86-9B1F-955D65F169F4}"/>
              </a:ext>
            </a:extLst>
          </p:cNvPr>
          <p:cNvSpPr txBox="1"/>
          <p:nvPr/>
        </p:nvSpPr>
        <p:spPr>
          <a:xfrm>
            <a:off x="8960527" y="6199430"/>
            <a:ext cx="3176080" cy="492443"/>
          </a:xfrm>
          <a:prstGeom prst="rect">
            <a:avLst/>
          </a:prstGeom>
          <a:noFill/>
        </p:spPr>
        <p:txBody>
          <a:bodyPr wrap="square" rtlCol="0">
            <a:spAutoFit/>
          </a:bodyPr>
          <a:lstStyle/>
          <a:p>
            <a:pPr>
              <a:spcAft>
                <a:spcPts val="600"/>
              </a:spcAft>
            </a:pPr>
            <a:r>
              <a:rPr lang="en-GB" sz="1400" dirty="0"/>
              <a:t>Source: </a:t>
            </a:r>
            <a:r>
              <a:rPr lang="en-GB" sz="1100" b="0" i="0" dirty="0">
                <a:effectLst/>
                <a:latin typeface="Roboto" panose="02000000000000000000" pitchFamily="2" charset="0"/>
              </a:rPr>
              <a:t>Children and parents: media use and attitudes report 2026</a:t>
            </a:r>
            <a:endParaRPr lang="en-GB" sz="1400" dirty="0"/>
          </a:p>
        </p:txBody>
      </p:sp>
      <p:sp>
        <p:nvSpPr>
          <p:cNvPr id="12" name="TextBox 11">
            <a:extLst>
              <a:ext uri="{FF2B5EF4-FFF2-40B4-BE49-F238E27FC236}">
                <a16:creationId xmlns:a16="http://schemas.microsoft.com/office/drawing/2014/main" id="{37CF9CC3-700C-42AA-A736-CF685CD1DE66}"/>
              </a:ext>
            </a:extLst>
          </p:cNvPr>
          <p:cNvSpPr txBox="1"/>
          <p:nvPr/>
        </p:nvSpPr>
        <p:spPr>
          <a:xfrm>
            <a:off x="1890944" y="6193369"/>
            <a:ext cx="5874315" cy="461665"/>
          </a:xfrm>
          <a:prstGeom prst="rect">
            <a:avLst/>
          </a:prstGeom>
          <a:noFill/>
        </p:spPr>
        <p:txBody>
          <a:bodyPr wrap="square">
            <a:spAutoFit/>
          </a:bodyPr>
          <a:lstStyle/>
          <a:p>
            <a:r>
              <a:rPr lang="en-GB" sz="2400" dirty="0"/>
              <a:t> Visit </a:t>
            </a:r>
            <a:r>
              <a:rPr lang="en-GB" sz="2400" dirty="0">
                <a:hlinkClick r:id="rId3"/>
              </a:rPr>
              <a:t>gaming.lgfl.net </a:t>
            </a:r>
            <a:r>
              <a:rPr lang="en-GB" sz="2400" dirty="0"/>
              <a:t>for advice and activities</a:t>
            </a:r>
          </a:p>
        </p:txBody>
      </p:sp>
      <p:sp>
        <p:nvSpPr>
          <p:cNvPr id="3" name="TextBox 2">
            <a:extLst>
              <a:ext uri="{FF2B5EF4-FFF2-40B4-BE49-F238E27FC236}">
                <a16:creationId xmlns:a16="http://schemas.microsoft.com/office/drawing/2014/main" id="{9D2A8155-19D0-4BC2-BC4F-D621DDC8DB41}"/>
              </a:ext>
            </a:extLst>
          </p:cNvPr>
          <p:cNvSpPr txBox="1"/>
          <p:nvPr/>
        </p:nvSpPr>
        <p:spPr>
          <a:xfrm>
            <a:off x="2906038" y="1413471"/>
            <a:ext cx="7470348" cy="1015663"/>
          </a:xfrm>
          <a:prstGeom prst="rect">
            <a:avLst/>
          </a:prstGeom>
          <a:noFill/>
        </p:spPr>
        <p:txBody>
          <a:bodyPr wrap="square" rtlCol="0">
            <a:spAutoFit/>
          </a:bodyPr>
          <a:lstStyle/>
          <a:p>
            <a:pPr marL="342900" indent="-342900">
              <a:buFont typeface="Arial" panose="020B0604020202020204" pitchFamily="34" charset="0"/>
              <a:buChar char="•"/>
            </a:pPr>
            <a:r>
              <a:rPr lang="en-GB" sz="2000" dirty="0"/>
              <a:t>Familiar with who they are in </a:t>
            </a:r>
            <a:r>
              <a:rPr lang="en-GB" sz="2000" b="1" dirty="0">
                <a:solidFill>
                  <a:srgbClr val="FF0000"/>
                </a:solidFill>
              </a:rPr>
              <a:t>contact</a:t>
            </a:r>
            <a:r>
              <a:rPr lang="en-GB" sz="2000" dirty="0"/>
              <a:t> with whilst playing games?</a:t>
            </a:r>
          </a:p>
          <a:p>
            <a:pPr marL="342900" indent="-342900">
              <a:buFont typeface="Arial" panose="020B0604020202020204" pitchFamily="34" charset="0"/>
              <a:buChar char="•"/>
            </a:pPr>
            <a:r>
              <a:rPr lang="en-GB" sz="2000" dirty="0"/>
              <a:t>Have you asked about the </a:t>
            </a:r>
            <a:r>
              <a:rPr lang="en-GB" sz="2000" b="1" dirty="0">
                <a:solidFill>
                  <a:srgbClr val="FF0000"/>
                </a:solidFill>
              </a:rPr>
              <a:t>chat</a:t>
            </a:r>
            <a:r>
              <a:rPr lang="en-GB" sz="2000" dirty="0"/>
              <a:t> facility? </a:t>
            </a:r>
          </a:p>
          <a:p>
            <a:pPr marL="342900" indent="-342900">
              <a:buFont typeface="Arial" panose="020B0604020202020204" pitchFamily="34" charset="0"/>
              <a:buChar char="•"/>
            </a:pPr>
            <a:r>
              <a:rPr lang="en-GB" sz="2000" dirty="0"/>
              <a:t>Do you know the </a:t>
            </a:r>
            <a:r>
              <a:rPr lang="en-GB" sz="2000" b="1" dirty="0">
                <a:solidFill>
                  <a:srgbClr val="FF0000"/>
                </a:solidFill>
              </a:rPr>
              <a:t>content</a:t>
            </a:r>
            <a:r>
              <a:rPr lang="en-GB" sz="2000" dirty="0"/>
              <a:t> and </a:t>
            </a:r>
            <a:r>
              <a:rPr lang="en-GB" sz="2000" b="1" dirty="0">
                <a:solidFill>
                  <a:srgbClr val="FF0000"/>
                </a:solidFill>
              </a:rPr>
              <a:t>age</a:t>
            </a:r>
            <a:r>
              <a:rPr lang="en-GB" sz="2000" dirty="0">
                <a:solidFill>
                  <a:srgbClr val="FF0000"/>
                </a:solidFill>
              </a:rPr>
              <a:t> </a:t>
            </a:r>
            <a:r>
              <a:rPr lang="en-GB" sz="2000" b="1" dirty="0">
                <a:solidFill>
                  <a:srgbClr val="FF0000"/>
                </a:solidFill>
              </a:rPr>
              <a:t>restrictions</a:t>
            </a:r>
            <a:r>
              <a:rPr lang="en-GB" sz="2000" dirty="0">
                <a:solidFill>
                  <a:srgbClr val="FF0000"/>
                </a:solidFill>
              </a:rPr>
              <a:t> </a:t>
            </a:r>
            <a:r>
              <a:rPr lang="en-GB" sz="2000" dirty="0"/>
              <a:t>for these games? </a:t>
            </a:r>
          </a:p>
        </p:txBody>
      </p:sp>
      <p:sp>
        <p:nvSpPr>
          <p:cNvPr id="5" name="TextBox 4">
            <a:extLst>
              <a:ext uri="{FF2B5EF4-FFF2-40B4-BE49-F238E27FC236}">
                <a16:creationId xmlns:a16="http://schemas.microsoft.com/office/drawing/2014/main" id="{F634618F-B00C-A034-FB2C-933970C15598}"/>
              </a:ext>
            </a:extLst>
          </p:cNvPr>
          <p:cNvSpPr txBox="1"/>
          <p:nvPr/>
        </p:nvSpPr>
        <p:spPr>
          <a:xfrm>
            <a:off x="455013" y="347510"/>
            <a:ext cx="10082593" cy="954107"/>
          </a:xfrm>
          <a:prstGeom prst="rect">
            <a:avLst/>
          </a:prstGeom>
          <a:noFill/>
        </p:spPr>
        <p:txBody>
          <a:bodyPr wrap="square">
            <a:spAutoFit/>
          </a:bodyPr>
          <a:lstStyle/>
          <a:p>
            <a:r>
              <a:rPr lang="en-GB" sz="2800" b="1" dirty="0"/>
              <a:t>Know the </a:t>
            </a:r>
            <a:r>
              <a:rPr lang="en-GB" sz="2800" b="1" dirty="0">
                <a:solidFill>
                  <a:srgbClr val="FF0000"/>
                </a:solidFill>
              </a:rPr>
              <a:t>DIFFERENCE</a:t>
            </a:r>
            <a:r>
              <a:rPr lang="en-GB" sz="2800" b="1" dirty="0"/>
              <a:t> between an </a:t>
            </a:r>
            <a:r>
              <a:rPr lang="en-GB" sz="2800" b="1" dirty="0">
                <a:solidFill>
                  <a:srgbClr val="FF0000"/>
                </a:solidFill>
              </a:rPr>
              <a:t>‘ONLINE’ FRIEND </a:t>
            </a:r>
            <a:r>
              <a:rPr lang="en-GB" sz="2800" b="1" dirty="0"/>
              <a:t>and real one? How does this differ from your </a:t>
            </a:r>
            <a:r>
              <a:rPr lang="en-GB" sz="2800" b="1" dirty="0">
                <a:solidFill>
                  <a:srgbClr val="FF0000"/>
                </a:solidFill>
              </a:rPr>
              <a:t>CHILD’S VIEW</a:t>
            </a:r>
            <a:r>
              <a:rPr lang="en-GB" sz="2800" dirty="0"/>
              <a:t>?</a:t>
            </a:r>
            <a:endParaRPr lang="en-GB" dirty="0"/>
          </a:p>
        </p:txBody>
      </p:sp>
      <p:pic>
        <p:nvPicPr>
          <p:cNvPr id="14" name="Picture 13" descr="Free speech bubble talking chat illustration">
            <a:extLst>
              <a:ext uri="{FF2B5EF4-FFF2-40B4-BE49-F238E27FC236}">
                <a16:creationId xmlns:a16="http://schemas.microsoft.com/office/drawing/2014/main" id="{2694EC78-4CAA-F2FC-8372-A25F485C8F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020210">
            <a:off x="10213189" y="646550"/>
            <a:ext cx="1557698" cy="1557698"/>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18" name="Picture 17">
            <a:extLst>
              <a:ext uri="{FF2B5EF4-FFF2-40B4-BE49-F238E27FC236}">
                <a16:creationId xmlns:a16="http://schemas.microsoft.com/office/drawing/2014/main" id="{3F41162E-22C5-A276-876A-0A3A9222113F}"/>
              </a:ext>
            </a:extLst>
          </p:cNvPr>
          <p:cNvPicPr>
            <a:picLocks noChangeAspect="1"/>
          </p:cNvPicPr>
          <p:nvPr/>
        </p:nvPicPr>
        <p:blipFill>
          <a:blip r:embed="rId5"/>
          <a:stretch>
            <a:fillRect/>
          </a:stretch>
        </p:blipFill>
        <p:spPr>
          <a:xfrm>
            <a:off x="1020682" y="2708459"/>
            <a:ext cx="8103061" cy="3038648"/>
          </a:xfrm>
          <a:prstGeom prst="rect">
            <a:avLst/>
          </a:prstGeom>
          <a:ln>
            <a:noFill/>
          </a:ln>
          <a:effectLst>
            <a:outerShdw blurRad="292100" dist="139700" dir="2700000" algn="tl" rotWithShape="0">
              <a:srgbClr val="333333">
                <a:alpha val="65000"/>
              </a:srgbClr>
            </a:outerShdw>
          </a:effectLst>
        </p:spPr>
      </p:pic>
      <p:sp>
        <p:nvSpPr>
          <p:cNvPr id="21" name="Arrow: Left 20">
            <a:extLst>
              <a:ext uri="{FF2B5EF4-FFF2-40B4-BE49-F238E27FC236}">
                <a16:creationId xmlns:a16="http://schemas.microsoft.com/office/drawing/2014/main" id="{D8EE453D-1996-2F3E-D550-BEA8DF837FEC}"/>
              </a:ext>
            </a:extLst>
          </p:cNvPr>
          <p:cNvSpPr/>
          <p:nvPr/>
        </p:nvSpPr>
        <p:spPr>
          <a:xfrm>
            <a:off x="8634262" y="4288299"/>
            <a:ext cx="3176080" cy="1725188"/>
          </a:xfrm>
          <a:prstGeom prst="leftArrow">
            <a:avLst/>
          </a:prstGeom>
          <a:solidFill>
            <a:schemeClr val="accent4">
              <a:lumMod val="40000"/>
              <a:lumOff val="60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r>
              <a:rPr lang="en-GB" sz="2400" b="1" dirty="0"/>
              <a:t>Why is this risky?</a:t>
            </a:r>
          </a:p>
        </p:txBody>
      </p:sp>
      <p:sp>
        <p:nvSpPr>
          <p:cNvPr id="22" name="Oval 21">
            <a:extLst>
              <a:ext uri="{FF2B5EF4-FFF2-40B4-BE49-F238E27FC236}">
                <a16:creationId xmlns:a16="http://schemas.microsoft.com/office/drawing/2014/main" id="{8E029F84-52D9-A9AC-E5BA-A18E2D8E92E1}"/>
              </a:ext>
            </a:extLst>
          </p:cNvPr>
          <p:cNvSpPr/>
          <p:nvPr/>
        </p:nvSpPr>
        <p:spPr>
          <a:xfrm>
            <a:off x="6096000" y="4570162"/>
            <a:ext cx="2385391" cy="1307398"/>
          </a:xfrm>
          <a:prstGeom prst="ellipse">
            <a:avLst/>
          </a:prstGeom>
          <a:noFill/>
          <a:ln w="76200">
            <a:solidFill>
              <a:srgbClr val="FF0000"/>
            </a:solidFill>
          </a:ln>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68631009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D920BF-5A7E-001C-EB08-7CDBE18F2E9A}"/>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26127942-EBA5-71C0-8263-88116D477C81}"/>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5AFDC26F-6516-0879-BC81-A7A8154F99B9}"/>
              </a:ext>
            </a:extLst>
          </p:cNvPr>
          <p:cNvSpPr/>
          <p:nvPr/>
        </p:nvSpPr>
        <p:spPr>
          <a:xfrm>
            <a:off x="10222302" y="267419"/>
            <a:ext cx="1859452" cy="25275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Box 7">
            <a:extLst>
              <a:ext uri="{FF2B5EF4-FFF2-40B4-BE49-F238E27FC236}">
                <a16:creationId xmlns:a16="http://schemas.microsoft.com/office/drawing/2014/main" id="{AFDB8B30-384B-0BAC-F7C4-53F8A2208BCA}"/>
              </a:ext>
            </a:extLst>
          </p:cNvPr>
          <p:cNvSpPr txBox="1"/>
          <p:nvPr/>
        </p:nvSpPr>
        <p:spPr>
          <a:xfrm>
            <a:off x="3036444" y="6147600"/>
            <a:ext cx="9170669" cy="461665"/>
          </a:xfrm>
          <a:prstGeom prst="rect">
            <a:avLst/>
          </a:prstGeom>
          <a:noFill/>
        </p:spPr>
        <p:txBody>
          <a:bodyPr wrap="square" rtlCol="0">
            <a:spAutoFit/>
          </a:bodyPr>
          <a:lstStyle/>
          <a:p>
            <a:pPr>
              <a:spcAft>
                <a:spcPts val="600"/>
              </a:spcAft>
            </a:pPr>
            <a:r>
              <a:rPr lang="en-GB" sz="1200" dirty="0">
                <a:hlinkClick r:id="rId3"/>
              </a:rPr>
              <a:t>https://www.gambleaware.org/media/hbcp3qgd/exploring-the-lived-experience-and-views-of-gambling-among-children-and-young-people_final_0.pdf</a:t>
            </a:r>
            <a:r>
              <a:rPr lang="en-GB" sz="1200" dirty="0"/>
              <a:t> </a:t>
            </a:r>
          </a:p>
        </p:txBody>
      </p:sp>
      <p:sp>
        <p:nvSpPr>
          <p:cNvPr id="5" name="TextBox 4">
            <a:extLst>
              <a:ext uri="{FF2B5EF4-FFF2-40B4-BE49-F238E27FC236}">
                <a16:creationId xmlns:a16="http://schemas.microsoft.com/office/drawing/2014/main" id="{211542FB-2399-65DC-663C-B47A83B88F7E}"/>
              </a:ext>
            </a:extLst>
          </p:cNvPr>
          <p:cNvSpPr txBox="1"/>
          <p:nvPr/>
        </p:nvSpPr>
        <p:spPr>
          <a:xfrm>
            <a:off x="3036444" y="4808587"/>
            <a:ext cx="9043518" cy="954107"/>
          </a:xfrm>
          <a:prstGeom prst="rect">
            <a:avLst/>
          </a:prstGeom>
          <a:noFill/>
        </p:spPr>
        <p:txBody>
          <a:bodyPr wrap="square">
            <a:spAutoFit/>
          </a:bodyPr>
          <a:lstStyle/>
          <a:p>
            <a:r>
              <a:rPr lang="en-GB" sz="2800" dirty="0"/>
              <a:t>Do you </a:t>
            </a:r>
            <a:r>
              <a:rPr lang="en-GB" sz="2800" b="1" dirty="0">
                <a:solidFill>
                  <a:srgbClr val="FF0000"/>
                </a:solidFill>
              </a:rPr>
              <a:t>DISCUSS </a:t>
            </a:r>
            <a:r>
              <a:rPr lang="en-GB" sz="2800" dirty="0"/>
              <a:t>this</a:t>
            </a:r>
            <a:r>
              <a:rPr lang="en-GB" sz="2800" b="1" dirty="0">
                <a:solidFill>
                  <a:srgbClr val="FF0000"/>
                </a:solidFill>
              </a:rPr>
              <a:t> </a:t>
            </a:r>
            <a:r>
              <a:rPr lang="en-GB" sz="2800" dirty="0"/>
              <a:t>when you talk about </a:t>
            </a:r>
            <a:r>
              <a:rPr lang="en-GB" sz="2800" b="1" dirty="0">
                <a:solidFill>
                  <a:srgbClr val="FF0000"/>
                </a:solidFill>
              </a:rPr>
              <a:t>MONEY?</a:t>
            </a:r>
            <a:r>
              <a:rPr lang="en-GB" sz="2800" dirty="0"/>
              <a:t> </a:t>
            </a:r>
          </a:p>
          <a:p>
            <a:r>
              <a:rPr lang="en-GB" sz="2800" dirty="0"/>
              <a:t>How is gambling made to </a:t>
            </a:r>
            <a:r>
              <a:rPr lang="en-GB" sz="2800" b="1" dirty="0">
                <a:solidFill>
                  <a:srgbClr val="FF0000"/>
                </a:solidFill>
              </a:rPr>
              <a:t>LOOK ATTRACTIVE?</a:t>
            </a:r>
          </a:p>
        </p:txBody>
      </p:sp>
      <p:pic>
        <p:nvPicPr>
          <p:cNvPr id="6" name="Picture 5" descr="Free speech bubble talking chat illustration">
            <a:extLst>
              <a:ext uri="{FF2B5EF4-FFF2-40B4-BE49-F238E27FC236}">
                <a16:creationId xmlns:a16="http://schemas.microsoft.com/office/drawing/2014/main" id="{94163F07-D964-994B-F15F-1393180C0D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8068" y="4540032"/>
            <a:ext cx="1491216" cy="149121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DADD2C0-E6EC-CDC6-36A4-50B845574B64}"/>
              </a:ext>
            </a:extLst>
          </p:cNvPr>
          <p:cNvSpPr txBox="1"/>
          <p:nvPr/>
        </p:nvSpPr>
        <p:spPr>
          <a:xfrm>
            <a:off x="580767" y="946147"/>
            <a:ext cx="8250081" cy="830997"/>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lvl="1"/>
            <a:r>
              <a:rPr lang="en-GB" sz="2400" dirty="0">
                <a:solidFill>
                  <a:srgbClr val="000000"/>
                </a:solidFill>
              </a:rPr>
              <a:t>R</a:t>
            </a:r>
            <a:r>
              <a:rPr lang="en-GB" sz="2400" i="0" dirty="0">
                <a:solidFill>
                  <a:srgbClr val="000000"/>
                </a:solidFill>
                <a:effectLst/>
              </a:rPr>
              <a:t>esearch finds children’s </a:t>
            </a:r>
            <a:r>
              <a:rPr lang="en-GB" sz="2400" i="0" dirty="0">
                <a:effectLst/>
              </a:rPr>
              <a:t>online spaces </a:t>
            </a:r>
            <a:r>
              <a:rPr lang="en-GB" sz="2400" b="1" i="0" dirty="0">
                <a:effectLst/>
              </a:rPr>
              <a:t>“saturated” with </a:t>
            </a:r>
            <a:r>
              <a:rPr lang="en-GB" sz="2400" b="1" dirty="0"/>
              <a:t>GAMBLING</a:t>
            </a:r>
            <a:r>
              <a:rPr lang="en-GB" sz="2400" b="1" i="0" dirty="0">
                <a:effectLst/>
              </a:rPr>
              <a:t>-like content </a:t>
            </a:r>
            <a:r>
              <a:rPr lang="en-GB" sz="2400" i="0" dirty="0">
                <a:effectLst/>
              </a:rPr>
              <a:t>and advertising</a:t>
            </a:r>
          </a:p>
        </p:txBody>
      </p:sp>
      <p:pic>
        <p:nvPicPr>
          <p:cNvPr id="16" name="Picture 15">
            <a:extLst>
              <a:ext uri="{FF2B5EF4-FFF2-40B4-BE49-F238E27FC236}">
                <a16:creationId xmlns:a16="http://schemas.microsoft.com/office/drawing/2014/main" id="{B8CE5EE3-DF33-64A1-B850-F6AFF264A8E2}"/>
              </a:ext>
            </a:extLst>
          </p:cNvPr>
          <p:cNvPicPr>
            <a:picLocks noChangeAspect="1"/>
          </p:cNvPicPr>
          <p:nvPr/>
        </p:nvPicPr>
        <p:blipFill>
          <a:blip r:embed="rId5"/>
          <a:stretch>
            <a:fillRect/>
          </a:stretch>
        </p:blipFill>
        <p:spPr>
          <a:xfrm>
            <a:off x="9675622" y="248735"/>
            <a:ext cx="2234083" cy="492687"/>
          </a:xfrm>
          <a:prstGeom prst="rect">
            <a:avLst/>
          </a:prstGeom>
        </p:spPr>
      </p:pic>
      <p:sp>
        <p:nvSpPr>
          <p:cNvPr id="3" name="Speech Bubble: Oval 2">
            <a:extLst>
              <a:ext uri="{FF2B5EF4-FFF2-40B4-BE49-F238E27FC236}">
                <a16:creationId xmlns:a16="http://schemas.microsoft.com/office/drawing/2014/main" id="{32E19D40-A6FC-6121-2D04-AFE6EC9265DE}"/>
              </a:ext>
            </a:extLst>
          </p:cNvPr>
          <p:cNvSpPr/>
          <p:nvPr/>
        </p:nvSpPr>
        <p:spPr>
          <a:xfrm>
            <a:off x="8099873" y="1777144"/>
            <a:ext cx="3634985" cy="2680194"/>
          </a:xfrm>
          <a:prstGeom prst="wedgeEllipseCallout">
            <a:avLst>
              <a:gd name="adj1" fmla="val -44151"/>
              <a:gd name="adj2" fmla="val 48634"/>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GB" sz="2400" b="1" i="0" dirty="0">
                <a:solidFill>
                  <a:schemeClr val="bg1"/>
                </a:solidFill>
                <a:effectLst/>
                <a:latin typeface="Roboto" panose="02000000000000000000" pitchFamily="2" charset="0"/>
              </a:rPr>
              <a:t>“</a:t>
            </a:r>
            <a:r>
              <a:rPr lang="en-GB" sz="2400" b="1" i="1" dirty="0">
                <a:solidFill>
                  <a:sysClr val="windowText" lastClr="000000"/>
                </a:solidFill>
                <a:effectLst/>
                <a:latin typeface="Roboto" panose="02000000000000000000" pitchFamily="2" charset="0"/>
              </a:rPr>
              <a:t>They make it look like a game; it does not look like gambling.” </a:t>
            </a:r>
            <a:endParaRPr lang="en-GB" sz="2400" b="1" dirty="0">
              <a:solidFill>
                <a:sysClr val="windowText" lastClr="000000"/>
              </a:solidFill>
            </a:endParaRPr>
          </a:p>
        </p:txBody>
      </p:sp>
      <p:sp>
        <p:nvSpPr>
          <p:cNvPr id="10" name="TextBox 9">
            <a:extLst>
              <a:ext uri="{FF2B5EF4-FFF2-40B4-BE49-F238E27FC236}">
                <a16:creationId xmlns:a16="http://schemas.microsoft.com/office/drawing/2014/main" id="{E1F26FEA-0A80-D09F-B03B-723C4889AB97}"/>
              </a:ext>
            </a:extLst>
          </p:cNvPr>
          <p:cNvSpPr txBox="1"/>
          <p:nvPr/>
        </p:nvSpPr>
        <p:spPr>
          <a:xfrm>
            <a:off x="580767" y="2428401"/>
            <a:ext cx="7197896" cy="1225205"/>
          </a:xfrm>
          <a:prstGeom prst="rect">
            <a:avLst/>
          </a:prstGeom>
          <a:solidFill>
            <a:schemeClr val="bg2"/>
          </a:solidFill>
        </p:spPr>
        <p:txBody>
          <a:bodyPr wrap="square">
            <a:spAutoFit/>
          </a:bodyPr>
          <a:lstStyle/>
          <a:p>
            <a:pPr marL="457200" marR="0" lvl="1" indent="0" defTabSz="914400" rtl="0" eaLnBrk="1" fontAlgn="auto" latinLnBrk="0" hangingPunct="1">
              <a:lnSpc>
                <a:spcPct val="100000"/>
              </a:lnSpc>
              <a:spcBef>
                <a:spcPts val="0"/>
              </a:spcBef>
              <a:spcAft>
                <a:spcPts val="0"/>
              </a:spcAft>
              <a:buClrTx/>
              <a:buSzTx/>
              <a:buFontTx/>
              <a:buNone/>
              <a:tabLst/>
              <a:defRPr/>
            </a:pPr>
            <a:r>
              <a:rPr lang="en-GB" sz="2400" dirty="0"/>
              <a:t>Risks are not understood by children due to the </a:t>
            </a:r>
            <a:r>
              <a:rPr lang="en-GB" sz="2400" b="1" dirty="0"/>
              <a:t>blurred lines between gambling and gambling-like activity </a:t>
            </a:r>
            <a:r>
              <a:rPr lang="en-GB" sz="2400" dirty="0"/>
              <a:t>such as </a:t>
            </a:r>
            <a:r>
              <a:rPr lang="en-GB" sz="2400" b="1" dirty="0"/>
              <a:t>loot boxes</a:t>
            </a:r>
          </a:p>
        </p:txBody>
      </p:sp>
    </p:spTree>
    <p:extLst>
      <p:ext uri="{BB962C8B-B14F-4D97-AF65-F5344CB8AC3E}">
        <p14:creationId xmlns:p14="http://schemas.microsoft.com/office/powerpoint/2010/main" val="295975070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03872416-A987-A534-8CE6-1660CF67B164}"/>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37CF9CC3-700C-42AA-A736-CF685CD1DE66}"/>
              </a:ext>
            </a:extLst>
          </p:cNvPr>
          <p:cNvSpPr txBox="1"/>
          <p:nvPr/>
        </p:nvSpPr>
        <p:spPr>
          <a:xfrm>
            <a:off x="3966668" y="6205800"/>
            <a:ext cx="9075944" cy="461665"/>
          </a:xfrm>
          <a:prstGeom prst="rect">
            <a:avLst/>
          </a:prstGeom>
          <a:noFill/>
        </p:spPr>
        <p:txBody>
          <a:bodyPr wrap="square">
            <a:spAutoFit/>
          </a:bodyPr>
          <a:lstStyle/>
          <a:p>
            <a:r>
              <a:rPr lang="en-GB" sz="2400" dirty="0"/>
              <a:t> Visit </a:t>
            </a:r>
            <a:r>
              <a:rPr lang="en-GB" sz="2400" dirty="0">
                <a:hlinkClick r:id="rId3"/>
              </a:rPr>
              <a:t>https://ygam.org/family-hub/</a:t>
            </a:r>
            <a:r>
              <a:rPr lang="en-GB" sz="2400" dirty="0"/>
              <a:t> for advice and support</a:t>
            </a:r>
          </a:p>
        </p:txBody>
      </p:sp>
      <p:pic>
        <p:nvPicPr>
          <p:cNvPr id="6" name="Picture 5">
            <a:extLst>
              <a:ext uri="{FF2B5EF4-FFF2-40B4-BE49-F238E27FC236}">
                <a16:creationId xmlns:a16="http://schemas.microsoft.com/office/drawing/2014/main" id="{82DED48A-6F73-3322-63AB-B7A1D78C45FA}"/>
              </a:ext>
            </a:extLst>
          </p:cNvPr>
          <p:cNvPicPr>
            <a:picLocks noChangeAspect="1"/>
          </p:cNvPicPr>
          <p:nvPr/>
        </p:nvPicPr>
        <p:blipFill>
          <a:blip r:embed="rId4"/>
          <a:stretch>
            <a:fillRect/>
          </a:stretch>
        </p:blipFill>
        <p:spPr>
          <a:xfrm>
            <a:off x="473676" y="466812"/>
            <a:ext cx="8169025" cy="5476785"/>
          </a:xfrm>
          <a:prstGeom prst="rect">
            <a:avLst/>
          </a:prstGeom>
        </p:spPr>
      </p:pic>
      <p:pic>
        <p:nvPicPr>
          <p:cNvPr id="3" name="Picture 4" descr="Free dialog tip advice illustration">
            <a:extLst>
              <a:ext uri="{FF2B5EF4-FFF2-40B4-BE49-F238E27FC236}">
                <a16:creationId xmlns:a16="http://schemas.microsoft.com/office/drawing/2014/main" id="{47F27E71-B4B1-AE28-7E6A-6702745D13F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35929" y="287143"/>
            <a:ext cx="1772745" cy="126031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B1960AD-E9C8-7233-904C-F7BEEA5581AF}"/>
              </a:ext>
            </a:extLst>
          </p:cNvPr>
          <p:cNvPicPr>
            <a:picLocks noChangeAspect="1"/>
          </p:cNvPicPr>
          <p:nvPr/>
        </p:nvPicPr>
        <p:blipFill>
          <a:blip r:embed="rId6"/>
          <a:stretch>
            <a:fillRect/>
          </a:stretch>
        </p:blipFill>
        <p:spPr>
          <a:xfrm>
            <a:off x="7650041" y="3893177"/>
            <a:ext cx="4036541" cy="213023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45455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105C7-3633-27B9-98E0-8759E7939D0B}"/>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703306E8-BCA4-6113-2A3E-E473C2C3B349}"/>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D61359B6-A485-91B5-4954-1B13527FBC96}"/>
              </a:ext>
            </a:extLst>
          </p:cNvPr>
          <p:cNvSpPr txBox="1"/>
          <p:nvPr/>
        </p:nvSpPr>
        <p:spPr>
          <a:xfrm>
            <a:off x="2065957" y="6128916"/>
            <a:ext cx="9075944" cy="461665"/>
          </a:xfrm>
          <a:prstGeom prst="rect">
            <a:avLst/>
          </a:prstGeom>
          <a:noFill/>
        </p:spPr>
        <p:txBody>
          <a:bodyPr wrap="square">
            <a:spAutoFit/>
          </a:bodyPr>
          <a:lstStyle/>
          <a:p>
            <a:r>
              <a:rPr lang="en-GB" sz="2400" dirty="0"/>
              <a:t> Visit </a:t>
            </a:r>
            <a:r>
              <a:rPr lang="en-GB" sz="2400" dirty="0">
                <a:hlinkClick r:id="rId3"/>
              </a:rPr>
              <a:t>gaming.lgfl.net </a:t>
            </a:r>
            <a:r>
              <a:rPr lang="en-GB" sz="2400" dirty="0"/>
              <a:t>for advice and activities to keep them safe</a:t>
            </a:r>
          </a:p>
        </p:txBody>
      </p:sp>
      <p:sp>
        <p:nvSpPr>
          <p:cNvPr id="2" name="TextBox 1">
            <a:extLst>
              <a:ext uri="{FF2B5EF4-FFF2-40B4-BE49-F238E27FC236}">
                <a16:creationId xmlns:a16="http://schemas.microsoft.com/office/drawing/2014/main" id="{63F8160F-1088-14F0-8B67-AE5CEA4D3448}"/>
              </a:ext>
            </a:extLst>
          </p:cNvPr>
          <p:cNvSpPr txBox="1"/>
          <p:nvPr/>
        </p:nvSpPr>
        <p:spPr>
          <a:xfrm>
            <a:off x="284883" y="200397"/>
            <a:ext cx="5115828" cy="523220"/>
          </a:xfrm>
          <a:prstGeom prst="rect">
            <a:avLst/>
          </a:prstGeom>
          <a:noFill/>
        </p:spPr>
        <p:txBody>
          <a:bodyPr wrap="square" rtlCol="0">
            <a:spAutoFit/>
          </a:bodyPr>
          <a:lstStyle/>
          <a:p>
            <a:r>
              <a:rPr lang="en-GB" sz="2800" b="1" dirty="0">
                <a:solidFill>
                  <a:srgbClr val="FF0000"/>
                </a:solidFill>
              </a:rPr>
              <a:t>HOW</a:t>
            </a:r>
            <a:r>
              <a:rPr lang="en-GB" sz="2800" b="1" dirty="0"/>
              <a:t> </a:t>
            </a:r>
            <a:r>
              <a:rPr lang="en-GB" sz="2800" dirty="0"/>
              <a:t>can</a:t>
            </a:r>
            <a:r>
              <a:rPr lang="en-GB" sz="2800" b="1" dirty="0"/>
              <a:t> </a:t>
            </a:r>
            <a:r>
              <a:rPr lang="en-GB" sz="2800" b="1" dirty="0">
                <a:solidFill>
                  <a:srgbClr val="FF0000"/>
                </a:solidFill>
              </a:rPr>
              <a:t>YOU GET INVOLVED</a:t>
            </a:r>
            <a:r>
              <a:rPr lang="en-GB" sz="2800" b="1" dirty="0"/>
              <a:t>? </a:t>
            </a:r>
            <a:endParaRPr lang="en-GB" sz="2800" dirty="0">
              <a:highlight>
                <a:srgbClr val="FFFF00"/>
              </a:highlight>
            </a:endParaRPr>
          </a:p>
        </p:txBody>
      </p:sp>
      <p:pic>
        <p:nvPicPr>
          <p:cNvPr id="3" name="Picture 4" descr="Free dialog tip advice illustration">
            <a:extLst>
              <a:ext uri="{FF2B5EF4-FFF2-40B4-BE49-F238E27FC236}">
                <a16:creationId xmlns:a16="http://schemas.microsoft.com/office/drawing/2014/main" id="{767AC2AB-9ABB-D355-F2F7-BB52A1145B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48998" y="5216232"/>
            <a:ext cx="2152650" cy="1530400"/>
          </a:xfrm>
          <a:prstGeom prst="rect">
            <a:avLst/>
          </a:prstGeom>
          <a:noFill/>
          <a:extLst>
            <a:ext uri="{909E8E84-426E-40DD-AFC4-6F175D3DCCD1}">
              <a14:hiddenFill xmlns:a14="http://schemas.microsoft.com/office/drawing/2010/main">
                <a:solidFill>
                  <a:srgbClr val="FFFFFF"/>
                </a:solidFill>
              </a14:hiddenFill>
            </a:ext>
          </a:extLst>
        </p:spPr>
      </p:pic>
      <p:sp>
        <p:nvSpPr>
          <p:cNvPr id="9" name="Speech Bubble: Rectangle with Corners Rounded 8">
            <a:extLst>
              <a:ext uri="{FF2B5EF4-FFF2-40B4-BE49-F238E27FC236}">
                <a16:creationId xmlns:a16="http://schemas.microsoft.com/office/drawing/2014/main" id="{680895C1-7D0C-8358-1A13-D1F1FDAB3F20}"/>
              </a:ext>
            </a:extLst>
          </p:cNvPr>
          <p:cNvSpPr/>
          <p:nvPr/>
        </p:nvSpPr>
        <p:spPr>
          <a:xfrm>
            <a:off x="638901" y="963623"/>
            <a:ext cx="2404997" cy="1530400"/>
          </a:xfrm>
          <a:prstGeom prst="wedgeRoundRectCallou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2400" b="1" dirty="0">
                <a:solidFill>
                  <a:srgbClr val="FF0000"/>
                </a:solidFill>
              </a:rPr>
              <a:t>ASK</a:t>
            </a:r>
            <a:r>
              <a:rPr lang="en-GB" sz="2400" dirty="0">
                <a:solidFill>
                  <a:schemeClr val="accent1">
                    <a:lumMod val="75000"/>
                  </a:schemeClr>
                </a:solidFill>
              </a:rPr>
              <a:t> </a:t>
            </a:r>
            <a:r>
              <a:rPr lang="en-GB" sz="2000" dirty="0"/>
              <a:t>what type of games your child enjoys – are they age-appropriate?</a:t>
            </a:r>
          </a:p>
        </p:txBody>
      </p:sp>
      <p:sp>
        <p:nvSpPr>
          <p:cNvPr id="10" name="Speech Bubble: Rectangle with Corners Rounded 9">
            <a:extLst>
              <a:ext uri="{FF2B5EF4-FFF2-40B4-BE49-F238E27FC236}">
                <a16:creationId xmlns:a16="http://schemas.microsoft.com/office/drawing/2014/main" id="{6020157C-6313-43B3-4714-53461397710E}"/>
              </a:ext>
            </a:extLst>
          </p:cNvPr>
          <p:cNvSpPr/>
          <p:nvPr/>
        </p:nvSpPr>
        <p:spPr>
          <a:xfrm>
            <a:off x="3410346" y="1316901"/>
            <a:ext cx="2481928" cy="1785578"/>
          </a:xfrm>
          <a:prstGeom prst="wedgeRoundRectCallout">
            <a:avLst>
              <a:gd name="adj1" fmla="val -39062"/>
              <a:gd name="adj2" fmla="val 78870"/>
              <a:gd name="adj3" fmla="val 16667"/>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GB" sz="2400" b="1" dirty="0">
                <a:solidFill>
                  <a:srgbClr val="FF0000"/>
                </a:solidFill>
              </a:rPr>
              <a:t>PLAY</a:t>
            </a:r>
            <a:r>
              <a:rPr lang="en-GB" sz="2000" b="1" dirty="0"/>
              <a:t> </a:t>
            </a:r>
            <a:r>
              <a:rPr lang="en-GB" sz="2000" dirty="0"/>
              <a:t>games together - keep the tech in shared spaces rather than bedrooms</a:t>
            </a:r>
          </a:p>
        </p:txBody>
      </p:sp>
      <p:sp>
        <p:nvSpPr>
          <p:cNvPr id="15" name="Speech Bubble: Rectangle with Corners Rounded 14">
            <a:extLst>
              <a:ext uri="{FF2B5EF4-FFF2-40B4-BE49-F238E27FC236}">
                <a16:creationId xmlns:a16="http://schemas.microsoft.com/office/drawing/2014/main" id="{1C3C71FE-D32B-11E2-9908-D884CB739031}"/>
              </a:ext>
            </a:extLst>
          </p:cNvPr>
          <p:cNvSpPr/>
          <p:nvPr/>
        </p:nvSpPr>
        <p:spPr>
          <a:xfrm>
            <a:off x="6162181" y="321676"/>
            <a:ext cx="2494358" cy="1785577"/>
          </a:xfrm>
          <a:prstGeom prst="wedgeRoundRectCallout">
            <a:avLst>
              <a:gd name="adj1" fmla="val 50000"/>
              <a:gd name="adj2" fmla="val 80507"/>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2400" b="1" dirty="0">
                <a:solidFill>
                  <a:srgbClr val="FF0000"/>
                </a:solidFill>
              </a:rPr>
              <a:t>TALK </a:t>
            </a:r>
            <a:r>
              <a:rPr lang="en-GB" sz="2000" dirty="0">
                <a:solidFill>
                  <a:schemeClr val="tx1"/>
                </a:solidFill>
              </a:rPr>
              <a:t>a</a:t>
            </a:r>
            <a:r>
              <a:rPr lang="en-GB" sz="2000" dirty="0"/>
              <a:t>bout who they are playing with - what information are they sharing?</a:t>
            </a:r>
          </a:p>
        </p:txBody>
      </p:sp>
      <p:sp>
        <p:nvSpPr>
          <p:cNvPr id="16" name="Speech Bubble: Rectangle with Corners Rounded 15">
            <a:extLst>
              <a:ext uri="{FF2B5EF4-FFF2-40B4-BE49-F238E27FC236}">
                <a16:creationId xmlns:a16="http://schemas.microsoft.com/office/drawing/2014/main" id="{CA5AAFDB-25DC-090D-6AF0-36ED83E370F5}"/>
              </a:ext>
            </a:extLst>
          </p:cNvPr>
          <p:cNvSpPr/>
          <p:nvPr/>
        </p:nvSpPr>
        <p:spPr>
          <a:xfrm>
            <a:off x="6202462" y="2959640"/>
            <a:ext cx="2494358" cy="2019897"/>
          </a:xfrm>
          <a:prstGeom prst="wedgeRoundRectCallout">
            <a:avLst>
              <a:gd name="adj1" fmla="val 40585"/>
              <a:gd name="adj2" fmla="val 67534"/>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GB" sz="2400" b="1" dirty="0">
                <a:solidFill>
                  <a:srgbClr val="FF0000"/>
                </a:solidFill>
              </a:rPr>
              <a:t>DECIDE </a:t>
            </a:r>
            <a:r>
              <a:rPr lang="en-GB" sz="2000" dirty="0"/>
              <a:t>how long is appropriate to play in one session - how many sessions a day</a:t>
            </a:r>
          </a:p>
        </p:txBody>
      </p:sp>
      <p:sp>
        <p:nvSpPr>
          <p:cNvPr id="17" name="Speech Bubble: Rectangle with Corners Rounded 16">
            <a:extLst>
              <a:ext uri="{FF2B5EF4-FFF2-40B4-BE49-F238E27FC236}">
                <a16:creationId xmlns:a16="http://schemas.microsoft.com/office/drawing/2014/main" id="{B8E9706D-6059-0293-3947-20213B0DFA9C}"/>
              </a:ext>
            </a:extLst>
          </p:cNvPr>
          <p:cNvSpPr/>
          <p:nvPr/>
        </p:nvSpPr>
        <p:spPr>
          <a:xfrm>
            <a:off x="284883" y="3376974"/>
            <a:ext cx="2404997" cy="1530400"/>
          </a:xfrm>
          <a:prstGeom prst="wedgeRoundRectCallout">
            <a:avLst>
              <a:gd name="adj1" fmla="val 40105"/>
              <a:gd name="adj2" fmla="val 82144"/>
              <a:gd name="adj3" fmla="val 16667"/>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2400" b="1" dirty="0">
                <a:solidFill>
                  <a:srgbClr val="FF0000"/>
                </a:solidFill>
              </a:rPr>
              <a:t>AGREE </a:t>
            </a:r>
            <a:r>
              <a:rPr lang="en-GB" sz="2000" dirty="0"/>
              <a:t>how they will spend their money online</a:t>
            </a:r>
          </a:p>
        </p:txBody>
      </p:sp>
      <p:sp>
        <p:nvSpPr>
          <p:cNvPr id="18" name="Speech Bubble: Rectangle with Corners Rounded 17">
            <a:extLst>
              <a:ext uri="{FF2B5EF4-FFF2-40B4-BE49-F238E27FC236}">
                <a16:creationId xmlns:a16="http://schemas.microsoft.com/office/drawing/2014/main" id="{86C28CF2-56FE-5833-07D1-EA1BF7BC33EB}"/>
              </a:ext>
            </a:extLst>
          </p:cNvPr>
          <p:cNvSpPr/>
          <p:nvPr/>
        </p:nvSpPr>
        <p:spPr>
          <a:xfrm>
            <a:off x="9242633" y="549792"/>
            <a:ext cx="2759015" cy="1770406"/>
          </a:xfrm>
          <a:prstGeom prst="wedgeRoundRectCallout">
            <a:avLst>
              <a:gd name="adj1" fmla="val -34896"/>
              <a:gd name="adj2" fmla="val 85417"/>
              <a:gd name="adj3" fmla="val 16667"/>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en-GB" sz="2400" b="1" dirty="0">
                <a:solidFill>
                  <a:srgbClr val="FF0000"/>
                </a:solidFill>
              </a:rPr>
              <a:t>EXPLAIN </a:t>
            </a:r>
            <a:r>
              <a:rPr lang="en-GB" sz="2000" dirty="0"/>
              <a:t>what is/isn’t appropriate to share, e.g. personal details to identify them or location</a:t>
            </a:r>
          </a:p>
        </p:txBody>
      </p:sp>
      <p:sp>
        <p:nvSpPr>
          <p:cNvPr id="19" name="Speech Bubble: Rectangle with Corners Rounded 18">
            <a:extLst>
              <a:ext uri="{FF2B5EF4-FFF2-40B4-BE49-F238E27FC236}">
                <a16:creationId xmlns:a16="http://schemas.microsoft.com/office/drawing/2014/main" id="{B329C591-0D6C-CC89-B608-6EC2302C9CBD}"/>
              </a:ext>
            </a:extLst>
          </p:cNvPr>
          <p:cNvSpPr/>
          <p:nvPr/>
        </p:nvSpPr>
        <p:spPr>
          <a:xfrm>
            <a:off x="9269228" y="3182845"/>
            <a:ext cx="2292295" cy="1530400"/>
          </a:xfrm>
          <a:prstGeom prst="wedgeRoundRectCallout">
            <a:avLst>
              <a:gd name="adj1" fmla="val -49130"/>
              <a:gd name="adj2" fmla="val 74694"/>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GB" sz="2400" b="1" dirty="0">
                <a:solidFill>
                  <a:srgbClr val="FF0000"/>
                </a:solidFill>
              </a:rPr>
              <a:t>SETUP</a:t>
            </a:r>
            <a:r>
              <a:rPr lang="en-GB" sz="2000" b="1" dirty="0"/>
              <a:t> </a:t>
            </a:r>
            <a:r>
              <a:rPr lang="en-GB" sz="2000" dirty="0"/>
              <a:t>these restrictions in parental settings with your child</a:t>
            </a:r>
          </a:p>
        </p:txBody>
      </p:sp>
      <p:sp>
        <p:nvSpPr>
          <p:cNvPr id="20" name="Speech Bubble: Rectangle with Corners Rounded 19">
            <a:extLst>
              <a:ext uri="{FF2B5EF4-FFF2-40B4-BE49-F238E27FC236}">
                <a16:creationId xmlns:a16="http://schemas.microsoft.com/office/drawing/2014/main" id="{D99D9CC0-F5EC-8297-DA76-9E9D71FD5EE3}"/>
              </a:ext>
            </a:extLst>
          </p:cNvPr>
          <p:cNvSpPr/>
          <p:nvPr/>
        </p:nvSpPr>
        <p:spPr>
          <a:xfrm>
            <a:off x="3116665" y="3886996"/>
            <a:ext cx="2719349" cy="1785577"/>
          </a:xfrm>
          <a:prstGeom prst="wedgeRoundRectCallout">
            <a:avLst>
              <a:gd name="adj1" fmla="val -44271"/>
              <a:gd name="adj2" fmla="val 65774"/>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2400" b="1" dirty="0">
                <a:solidFill>
                  <a:srgbClr val="FF0000"/>
                </a:solidFill>
              </a:rPr>
              <a:t>DISCUSS </a:t>
            </a:r>
            <a:r>
              <a:rPr lang="en-GB" sz="2000" dirty="0"/>
              <a:t>what they would do if they were bullied online, and what steps to take </a:t>
            </a:r>
          </a:p>
        </p:txBody>
      </p:sp>
      <p:pic>
        <p:nvPicPr>
          <p:cNvPr id="5" name="Picture 4" descr="Free speech bubble talking chat illustration">
            <a:extLst>
              <a:ext uri="{FF2B5EF4-FFF2-40B4-BE49-F238E27FC236}">
                <a16:creationId xmlns:a16="http://schemas.microsoft.com/office/drawing/2014/main" id="{047E20FB-8886-C2DF-01BF-17551BBA500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18108" y="112709"/>
            <a:ext cx="874166" cy="87416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526819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A64B0C1B-BDA5-5A9A-00F8-2B586905455B}"/>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4B8D4DC7-73B7-4BA4-8DE4-3AB10B65D7AE}"/>
              </a:ext>
            </a:extLst>
          </p:cNvPr>
          <p:cNvSpPr/>
          <p:nvPr/>
        </p:nvSpPr>
        <p:spPr>
          <a:xfrm>
            <a:off x="8208355" y="294326"/>
            <a:ext cx="3899498" cy="2371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25" name="Rectangle 24">
            <a:extLst>
              <a:ext uri="{FF2B5EF4-FFF2-40B4-BE49-F238E27FC236}">
                <a16:creationId xmlns:a16="http://schemas.microsoft.com/office/drawing/2014/main" id="{1F83A97F-0EAF-4AFF-9834-C8684908CD37}"/>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dirty="0"/>
          </a:p>
        </p:txBody>
      </p:sp>
      <p:sp>
        <p:nvSpPr>
          <p:cNvPr id="15" name="TextBox 14">
            <a:extLst>
              <a:ext uri="{FF2B5EF4-FFF2-40B4-BE49-F238E27FC236}">
                <a16:creationId xmlns:a16="http://schemas.microsoft.com/office/drawing/2014/main" id="{0ED4B726-26AD-AA80-EF5B-EE41F8E71A05}"/>
              </a:ext>
            </a:extLst>
          </p:cNvPr>
          <p:cNvSpPr txBox="1"/>
          <p:nvPr/>
        </p:nvSpPr>
        <p:spPr>
          <a:xfrm>
            <a:off x="337776" y="461096"/>
            <a:ext cx="11402148" cy="1138773"/>
          </a:xfrm>
          <a:prstGeom prst="rect">
            <a:avLst/>
          </a:prstGeom>
          <a:noFill/>
        </p:spPr>
        <p:txBody>
          <a:bodyPr wrap="square">
            <a:spAutoFit/>
          </a:bodyPr>
          <a:lstStyle/>
          <a:p>
            <a:r>
              <a:rPr lang="en-GB" sz="2800" b="1" dirty="0"/>
              <a:t>PEGI helps parents to make informed decisions when buying video games:</a:t>
            </a:r>
          </a:p>
          <a:p>
            <a:pPr marL="342900" indent="-342900">
              <a:buFont typeface="Arial" panose="020B0604020202020204" pitchFamily="34" charset="0"/>
              <a:buChar char="•"/>
            </a:pPr>
            <a:r>
              <a:rPr lang="en-GB" sz="2000" dirty="0"/>
              <a:t>The age rating confirms that the game content is appropriate for players of certain age</a:t>
            </a:r>
          </a:p>
          <a:p>
            <a:pPr marL="342900" indent="-342900">
              <a:buFont typeface="Arial" panose="020B0604020202020204" pitchFamily="34" charset="0"/>
              <a:buChar char="•"/>
            </a:pPr>
            <a:r>
              <a:rPr lang="en-GB" sz="2000" dirty="0"/>
              <a:t>It considers the age </a:t>
            </a:r>
            <a:r>
              <a:rPr lang="en-GB" sz="2000" b="1" dirty="0">
                <a:solidFill>
                  <a:srgbClr val="FF0000"/>
                </a:solidFill>
              </a:rPr>
              <a:t>suitability</a:t>
            </a:r>
            <a:r>
              <a:rPr lang="en-GB" sz="2000" dirty="0"/>
              <a:t> of a game, </a:t>
            </a:r>
            <a:r>
              <a:rPr lang="en-GB" sz="2000" b="1" dirty="0">
                <a:solidFill>
                  <a:srgbClr val="FF0000"/>
                </a:solidFill>
              </a:rPr>
              <a:t>NOT the level of difficulty</a:t>
            </a:r>
          </a:p>
        </p:txBody>
      </p:sp>
      <p:pic>
        <p:nvPicPr>
          <p:cNvPr id="4" name="Picture 3">
            <a:extLst>
              <a:ext uri="{FF2B5EF4-FFF2-40B4-BE49-F238E27FC236}">
                <a16:creationId xmlns:a16="http://schemas.microsoft.com/office/drawing/2014/main" id="{2155BBE3-158A-F98C-48B7-A722980E6DDF}"/>
              </a:ext>
            </a:extLst>
          </p:cNvPr>
          <p:cNvPicPr>
            <a:picLocks noChangeAspect="1"/>
          </p:cNvPicPr>
          <p:nvPr/>
        </p:nvPicPr>
        <p:blipFill>
          <a:blip r:embed="rId3"/>
          <a:stretch>
            <a:fillRect/>
          </a:stretch>
        </p:blipFill>
        <p:spPr>
          <a:xfrm>
            <a:off x="3542397" y="2021368"/>
            <a:ext cx="7879439" cy="4128892"/>
          </a:xfrm>
          <a:prstGeom prst="rect">
            <a:avLst/>
          </a:prstGeom>
        </p:spPr>
      </p:pic>
      <p:sp>
        <p:nvSpPr>
          <p:cNvPr id="7" name="TextBox 6">
            <a:extLst>
              <a:ext uri="{FF2B5EF4-FFF2-40B4-BE49-F238E27FC236}">
                <a16:creationId xmlns:a16="http://schemas.microsoft.com/office/drawing/2014/main" id="{7155D978-3777-6A71-8B2B-55884360F5FD}"/>
              </a:ext>
            </a:extLst>
          </p:cNvPr>
          <p:cNvSpPr txBox="1"/>
          <p:nvPr/>
        </p:nvSpPr>
        <p:spPr>
          <a:xfrm>
            <a:off x="3640311" y="6342636"/>
            <a:ext cx="6097280" cy="369332"/>
          </a:xfrm>
          <a:prstGeom prst="rect">
            <a:avLst/>
          </a:prstGeom>
          <a:noFill/>
        </p:spPr>
        <p:txBody>
          <a:bodyPr wrap="square">
            <a:spAutoFit/>
          </a:bodyPr>
          <a:lstStyle/>
          <a:p>
            <a:r>
              <a:rPr lang="en-GB" dirty="0">
                <a:hlinkClick r:id="rId4"/>
              </a:rPr>
              <a:t>pegi.info</a:t>
            </a:r>
            <a:endParaRPr lang="en-GB" dirty="0"/>
          </a:p>
        </p:txBody>
      </p:sp>
      <p:pic>
        <p:nvPicPr>
          <p:cNvPr id="5" name="Picture 4" descr="Free did you know speech balloon message illustration">
            <a:extLst>
              <a:ext uri="{FF2B5EF4-FFF2-40B4-BE49-F238E27FC236}">
                <a16:creationId xmlns:a16="http://schemas.microsoft.com/office/drawing/2014/main" id="{5BDD0549-18C5-745D-A1DD-F79D844544B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2076" y="1599869"/>
            <a:ext cx="3031418" cy="30314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867007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FB74F-4CAD-B554-15FE-28D99F853EEF}"/>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AFEE1098-29F9-DE03-D155-16A57C30FDC7}"/>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640943DC-F5F7-F6F9-095A-76964CC99FA6}"/>
              </a:ext>
            </a:extLst>
          </p:cNvPr>
          <p:cNvSpPr/>
          <p:nvPr/>
        </p:nvSpPr>
        <p:spPr>
          <a:xfrm>
            <a:off x="-2" y="-13159"/>
            <a:ext cx="12172581" cy="1298392"/>
          </a:xfrm>
          <a:prstGeom prst="rect">
            <a:avLst/>
          </a:prstGeom>
        </p:spPr>
        <p:style>
          <a:lnRef idx="2">
            <a:schemeClr val="dk1">
              <a:shade val="15000"/>
            </a:schemeClr>
          </a:lnRef>
          <a:fillRef idx="1">
            <a:schemeClr val="dk1"/>
          </a:fillRef>
          <a:effectRef idx="0">
            <a:schemeClr val="dk1"/>
          </a:effectRef>
          <a:fontRef idx="minor">
            <a:schemeClr val="lt1"/>
          </a:fontRef>
        </p:style>
        <p:txBody>
          <a:bodyPr vert="horz" lIns="91440" tIns="45720" rIns="91440" bIns="45720" rtlCol="0" anchor="b">
            <a:normAutofit/>
          </a:bodyPr>
          <a:lstStyle/>
          <a:p>
            <a:pPr algn="ctr">
              <a:lnSpc>
                <a:spcPct val="90000"/>
              </a:lnSpc>
              <a:spcBef>
                <a:spcPct val="0"/>
              </a:spcBef>
              <a:spcAft>
                <a:spcPts val="600"/>
              </a:spcAft>
            </a:pPr>
            <a:r>
              <a:rPr lang="en-US" sz="6600" b="1" dirty="0">
                <a:solidFill>
                  <a:schemeClr val="bg1"/>
                </a:solidFill>
                <a:ea typeface="+mj-ea"/>
                <a:cs typeface="+mj-cs"/>
              </a:rPr>
              <a:t>         </a:t>
            </a:r>
            <a:endParaRPr lang="en-US" sz="4400" dirty="0">
              <a:solidFill>
                <a:schemeClr val="bg1"/>
              </a:solidFill>
              <a:ea typeface="+mj-ea"/>
              <a:cs typeface="+mj-cs"/>
            </a:endParaRPr>
          </a:p>
        </p:txBody>
      </p:sp>
      <p:pic>
        <p:nvPicPr>
          <p:cNvPr id="14" name="Picture 4" descr="Free dialog tip advice illustration">
            <a:extLst>
              <a:ext uri="{FF2B5EF4-FFF2-40B4-BE49-F238E27FC236}">
                <a16:creationId xmlns:a16="http://schemas.microsoft.com/office/drawing/2014/main" id="{C1B0C5D0-9706-903E-B20A-6C8B55CD61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654689">
            <a:off x="10418806" y="2272838"/>
            <a:ext cx="1415381" cy="1006248"/>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50A78622-4790-A7F1-00AF-63E6654A3443}"/>
              </a:ext>
            </a:extLst>
          </p:cNvPr>
          <p:cNvSpPr txBox="1"/>
          <p:nvPr/>
        </p:nvSpPr>
        <p:spPr>
          <a:xfrm>
            <a:off x="1555094" y="183463"/>
            <a:ext cx="6936204" cy="707886"/>
          </a:xfrm>
          <a:prstGeom prst="rect">
            <a:avLst/>
          </a:prstGeom>
          <a:noFill/>
        </p:spPr>
        <p:txBody>
          <a:bodyPr wrap="square">
            <a:spAutoFit/>
          </a:bodyPr>
          <a:lstStyle/>
          <a:p>
            <a:r>
              <a:rPr lang="en-US" sz="4000" b="1" dirty="0">
                <a:solidFill>
                  <a:schemeClr val="bg1"/>
                </a:solidFill>
                <a:ea typeface="+mj-ea"/>
                <a:cs typeface="+mj-cs"/>
              </a:rPr>
              <a:t>PARENT ONLINE SAFETY</a:t>
            </a:r>
            <a:r>
              <a:rPr lang="en-US" sz="4000" dirty="0">
                <a:solidFill>
                  <a:schemeClr val="bg1"/>
                </a:solidFill>
                <a:ea typeface="+mj-ea"/>
                <a:cs typeface="+mj-cs"/>
              </a:rPr>
              <a:t> </a:t>
            </a:r>
            <a:endParaRPr lang="en-GB" sz="4000" dirty="0"/>
          </a:p>
        </p:txBody>
      </p:sp>
      <p:sp>
        <p:nvSpPr>
          <p:cNvPr id="33" name="Rectangle 32">
            <a:extLst>
              <a:ext uri="{FF2B5EF4-FFF2-40B4-BE49-F238E27FC236}">
                <a16:creationId xmlns:a16="http://schemas.microsoft.com/office/drawing/2014/main" id="{6870352C-A1BF-5D1F-F039-77EEE5EC6C5E}"/>
              </a:ext>
            </a:extLst>
          </p:cNvPr>
          <p:cNvSpPr/>
          <p:nvPr/>
        </p:nvSpPr>
        <p:spPr>
          <a:xfrm>
            <a:off x="8938801" y="1036358"/>
            <a:ext cx="1493568" cy="55056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5" name="Picture 34">
            <a:extLst>
              <a:ext uri="{FF2B5EF4-FFF2-40B4-BE49-F238E27FC236}">
                <a16:creationId xmlns:a16="http://schemas.microsoft.com/office/drawing/2014/main" id="{E4470D5D-C28B-BACB-E8F1-654898267CAC}"/>
              </a:ext>
            </a:extLst>
          </p:cNvPr>
          <p:cNvPicPr>
            <a:picLocks noChangeAspect="1"/>
          </p:cNvPicPr>
          <p:nvPr/>
        </p:nvPicPr>
        <p:blipFill>
          <a:blip r:embed="rId4"/>
          <a:stretch>
            <a:fillRect/>
          </a:stretch>
        </p:blipFill>
        <p:spPr>
          <a:xfrm>
            <a:off x="11287364" y="659502"/>
            <a:ext cx="823031" cy="3436918"/>
          </a:xfrm>
          <a:prstGeom prst="rect">
            <a:avLst/>
          </a:prstGeom>
        </p:spPr>
      </p:pic>
      <p:pic>
        <p:nvPicPr>
          <p:cNvPr id="32" name="Picture 31" descr="A red rectangular sign with white text and heart&#10;&#10;Description automatically generated">
            <a:extLst>
              <a:ext uri="{FF2B5EF4-FFF2-40B4-BE49-F238E27FC236}">
                <a16:creationId xmlns:a16="http://schemas.microsoft.com/office/drawing/2014/main" id="{7DF8D55B-E15A-92AA-0D93-434C0A767A6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79482" y="5250804"/>
            <a:ext cx="1637148" cy="1171329"/>
          </a:xfrm>
          <a:prstGeom prst="rect">
            <a:avLst/>
          </a:prstGeom>
        </p:spPr>
      </p:pic>
      <p:pic>
        <p:nvPicPr>
          <p:cNvPr id="21" name="Picture 20" descr="A person and child looking at a computer&#10;&#10;Description automatically generated">
            <a:extLst>
              <a:ext uri="{FF2B5EF4-FFF2-40B4-BE49-F238E27FC236}">
                <a16:creationId xmlns:a16="http://schemas.microsoft.com/office/drawing/2014/main" id="{1252D4DC-210E-FD2D-64AE-9ECA999CFF37}"/>
              </a:ext>
            </a:extLst>
          </p:cNvPr>
          <p:cNvPicPr>
            <a:picLocks noChangeAspect="1"/>
          </p:cNvPicPr>
          <p:nvPr/>
        </p:nvPicPr>
        <p:blipFill>
          <a:blip r:embed="rId6">
            <a:extLst>
              <a:ext uri="{28A0092B-C50C-407E-A947-70E740481C1C}">
                <a14:useLocalDpi xmlns:a14="http://schemas.microsoft.com/office/drawing/2010/main" val="0"/>
              </a:ext>
            </a:extLst>
          </a:blip>
          <a:srcRect b="17990"/>
          <a:stretch/>
        </p:blipFill>
        <p:spPr>
          <a:xfrm>
            <a:off x="-215080" y="-31629"/>
            <a:ext cx="12567603" cy="6871159"/>
          </a:xfrm>
          <a:prstGeom prst="rect">
            <a:avLst/>
          </a:prstGeom>
        </p:spPr>
      </p:pic>
      <p:pic>
        <p:nvPicPr>
          <p:cNvPr id="4" name="Picture 3" descr="A red rectangular sign with white text and heart&#10;&#10;Description automatically generated">
            <a:extLst>
              <a:ext uri="{FF2B5EF4-FFF2-40B4-BE49-F238E27FC236}">
                <a16:creationId xmlns:a16="http://schemas.microsoft.com/office/drawing/2014/main" id="{7081792D-F021-598A-AA77-486B2196AE7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74497" y="5662809"/>
            <a:ext cx="1290918" cy="923613"/>
          </a:xfrm>
          <a:prstGeom prst="rect">
            <a:avLst/>
          </a:prstGeom>
        </p:spPr>
      </p:pic>
      <p:sp>
        <p:nvSpPr>
          <p:cNvPr id="7" name="Rectangle 6">
            <a:extLst>
              <a:ext uri="{FF2B5EF4-FFF2-40B4-BE49-F238E27FC236}">
                <a16:creationId xmlns:a16="http://schemas.microsoft.com/office/drawing/2014/main" id="{575CF140-CFEB-4AB5-05D2-CB6E9CD872E3}"/>
              </a:ext>
            </a:extLst>
          </p:cNvPr>
          <p:cNvSpPr/>
          <p:nvPr/>
        </p:nvSpPr>
        <p:spPr>
          <a:xfrm>
            <a:off x="8938801" y="891349"/>
            <a:ext cx="1433760" cy="144340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extBox 1">
            <a:extLst>
              <a:ext uri="{FF2B5EF4-FFF2-40B4-BE49-F238E27FC236}">
                <a16:creationId xmlns:a16="http://schemas.microsoft.com/office/drawing/2014/main" id="{BDCD66D2-397C-CAF6-6247-FE1AF23789E1}"/>
              </a:ext>
            </a:extLst>
          </p:cNvPr>
          <p:cNvSpPr txBox="1"/>
          <p:nvPr/>
        </p:nvSpPr>
        <p:spPr>
          <a:xfrm>
            <a:off x="2323975" y="719606"/>
            <a:ext cx="7489491" cy="830997"/>
          </a:xfrm>
          <a:prstGeom prst="rect">
            <a:avLst/>
          </a:prstGeom>
          <a:effectLst/>
          <a:scene3d>
            <a:camera prst="orthographicFront"/>
            <a:lightRig rig="threePt" dir="t"/>
          </a:scene3d>
          <a:sp3d>
            <a:bevelT w="101600" prst="riblet"/>
          </a:sp3d>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n-GB" sz="4800" b="1" dirty="0"/>
              <a:t>AGE REQUIREMENTS</a:t>
            </a:r>
            <a:endParaRPr lang="en-GB" sz="4000" dirty="0"/>
          </a:p>
        </p:txBody>
      </p:sp>
      <p:pic>
        <p:nvPicPr>
          <p:cNvPr id="6" name="Picture 5">
            <a:extLst>
              <a:ext uri="{FF2B5EF4-FFF2-40B4-BE49-F238E27FC236}">
                <a16:creationId xmlns:a16="http://schemas.microsoft.com/office/drawing/2014/main" id="{8D2C6441-7A75-A9A7-EA66-ADF263E1D096}"/>
              </a:ext>
            </a:extLst>
          </p:cNvPr>
          <p:cNvPicPr>
            <a:picLocks noChangeAspect="1"/>
          </p:cNvPicPr>
          <p:nvPr/>
        </p:nvPicPr>
        <p:blipFill>
          <a:blip r:embed="rId7"/>
          <a:stretch>
            <a:fillRect/>
          </a:stretch>
        </p:blipFill>
        <p:spPr>
          <a:xfrm>
            <a:off x="197396" y="3305266"/>
            <a:ext cx="1562235" cy="967824"/>
          </a:xfrm>
          <a:prstGeom prst="rect">
            <a:avLst/>
          </a:prstGeom>
        </p:spPr>
      </p:pic>
    </p:spTree>
    <p:extLst>
      <p:ext uri="{BB962C8B-B14F-4D97-AF65-F5344CB8AC3E}">
        <p14:creationId xmlns:p14="http://schemas.microsoft.com/office/powerpoint/2010/main" val="5277409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945F9405-6E9A-B55D-0E92-E41F9989B8EE}"/>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4B8D4DC7-73B7-4BA4-8DE4-3AB10B65D7AE}"/>
              </a:ext>
            </a:extLst>
          </p:cNvPr>
          <p:cNvSpPr/>
          <p:nvPr/>
        </p:nvSpPr>
        <p:spPr>
          <a:xfrm>
            <a:off x="8208355" y="294326"/>
            <a:ext cx="3899498" cy="2371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25" name="Rectangle 24">
            <a:extLst>
              <a:ext uri="{FF2B5EF4-FFF2-40B4-BE49-F238E27FC236}">
                <a16:creationId xmlns:a16="http://schemas.microsoft.com/office/drawing/2014/main" id="{1F83A97F-0EAF-4AFF-9834-C8684908CD37}"/>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dirty="0"/>
          </a:p>
        </p:txBody>
      </p:sp>
      <p:sp>
        <p:nvSpPr>
          <p:cNvPr id="7" name="TextBox 6">
            <a:extLst>
              <a:ext uri="{FF2B5EF4-FFF2-40B4-BE49-F238E27FC236}">
                <a16:creationId xmlns:a16="http://schemas.microsoft.com/office/drawing/2014/main" id="{2131E8D3-708B-2890-C39E-F01A91AB0E31}"/>
              </a:ext>
            </a:extLst>
          </p:cNvPr>
          <p:cNvSpPr txBox="1"/>
          <p:nvPr/>
        </p:nvSpPr>
        <p:spPr>
          <a:xfrm>
            <a:off x="8905674" y="6289284"/>
            <a:ext cx="3176080" cy="492443"/>
          </a:xfrm>
          <a:prstGeom prst="rect">
            <a:avLst/>
          </a:prstGeom>
          <a:noFill/>
        </p:spPr>
        <p:txBody>
          <a:bodyPr wrap="square" rtlCol="0">
            <a:spAutoFit/>
          </a:bodyPr>
          <a:lstStyle/>
          <a:p>
            <a:pPr>
              <a:spcAft>
                <a:spcPts val="600"/>
              </a:spcAft>
            </a:pPr>
            <a:r>
              <a:rPr lang="en-GB" sz="1400" dirty="0"/>
              <a:t>Source: </a:t>
            </a:r>
            <a:r>
              <a:rPr lang="en-GB" sz="1100" b="0" i="0" dirty="0">
                <a:effectLst/>
                <a:latin typeface="Roboto" panose="02000000000000000000" pitchFamily="2" charset="0"/>
              </a:rPr>
              <a:t>Children and parents: media use and attitudes report 2026</a:t>
            </a:r>
            <a:endParaRPr lang="en-GB" sz="1400" dirty="0"/>
          </a:p>
        </p:txBody>
      </p:sp>
      <p:sp>
        <p:nvSpPr>
          <p:cNvPr id="4" name="TextBox 3">
            <a:extLst>
              <a:ext uri="{FF2B5EF4-FFF2-40B4-BE49-F238E27FC236}">
                <a16:creationId xmlns:a16="http://schemas.microsoft.com/office/drawing/2014/main" id="{2E6A34CE-8ADC-1CBE-5DEA-B91FAB993EBC}"/>
              </a:ext>
            </a:extLst>
          </p:cNvPr>
          <p:cNvSpPr txBox="1"/>
          <p:nvPr/>
        </p:nvSpPr>
        <p:spPr>
          <a:xfrm>
            <a:off x="1843063" y="496493"/>
            <a:ext cx="8534933" cy="954107"/>
          </a:xfrm>
          <a:prstGeom prst="rect">
            <a:avLst/>
          </a:prstGeom>
          <a:noFill/>
        </p:spPr>
        <p:txBody>
          <a:bodyPr wrap="square" rtlCol="0">
            <a:spAutoFit/>
          </a:bodyPr>
          <a:lstStyle/>
          <a:p>
            <a:r>
              <a:rPr lang="en-GB" sz="2800" b="1" dirty="0"/>
              <a:t>Are </a:t>
            </a:r>
            <a:r>
              <a:rPr lang="en-GB" sz="2800" b="1" dirty="0">
                <a:solidFill>
                  <a:srgbClr val="FF0000"/>
                </a:solidFill>
              </a:rPr>
              <a:t>YOU</a:t>
            </a:r>
            <a:r>
              <a:rPr lang="en-GB" sz="2800" b="1" dirty="0"/>
              <a:t> aware of  the </a:t>
            </a:r>
            <a:r>
              <a:rPr lang="en-GB" sz="2800" b="1" dirty="0">
                <a:solidFill>
                  <a:srgbClr val="FF0000"/>
                </a:solidFill>
              </a:rPr>
              <a:t>MINIMUM AGE REQUIREMENT </a:t>
            </a:r>
            <a:r>
              <a:rPr lang="en-GB" sz="2800" b="1" dirty="0"/>
              <a:t>for social media? </a:t>
            </a:r>
            <a:endParaRPr lang="en-GB" sz="2800" dirty="0"/>
          </a:p>
        </p:txBody>
      </p:sp>
      <p:sp>
        <p:nvSpPr>
          <p:cNvPr id="3" name="TextBox 2">
            <a:extLst>
              <a:ext uri="{FF2B5EF4-FFF2-40B4-BE49-F238E27FC236}">
                <a16:creationId xmlns:a16="http://schemas.microsoft.com/office/drawing/2014/main" id="{0ED4B726-26AD-AA80-EF5B-EE41F8E71A05}"/>
              </a:ext>
            </a:extLst>
          </p:cNvPr>
          <p:cNvSpPr txBox="1"/>
          <p:nvPr/>
        </p:nvSpPr>
        <p:spPr>
          <a:xfrm>
            <a:off x="1503375" y="6008037"/>
            <a:ext cx="10578379" cy="369332"/>
          </a:xfrm>
          <a:prstGeom prst="rect">
            <a:avLst/>
          </a:prstGeom>
          <a:noFill/>
        </p:spPr>
        <p:txBody>
          <a:bodyPr wrap="square">
            <a:spAutoFit/>
          </a:bodyPr>
          <a:lstStyle/>
          <a:p>
            <a:r>
              <a:rPr lang="en-GB" sz="1800" dirty="0"/>
              <a:t>Find ratings and reviews for parents on apps, games and social media at </a:t>
            </a:r>
            <a:r>
              <a:rPr lang="en-GB" sz="1800" dirty="0">
                <a:hlinkClick r:id="rId3"/>
              </a:rPr>
              <a:t>www.commonsensemedia.org</a:t>
            </a:r>
            <a:r>
              <a:rPr lang="en-GB" sz="1800" dirty="0"/>
              <a:t>  </a:t>
            </a:r>
          </a:p>
        </p:txBody>
      </p:sp>
      <p:pic>
        <p:nvPicPr>
          <p:cNvPr id="6" name="Picture 5" descr="Free speech bubble talking chat illustration">
            <a:extLst>
              <a:ext uri="{FF2B5EF4-FFF2-40B4-BE49-F238E27FC236}">
                <a16:creationId xmlns:a16="http://schemas.microsoft.com/office/drawing/2014/main" id="{1F8E1B5C-64B7-F540-303F-36A1D3DDCB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3084" y="253035"/>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BD37300-2A18-525E-8FD8-01F402448201}"/>
              </a:ext>
            </a:extLst>
          </p:cNvPr>
          <p:cNvPicPr>
            <a:picLocks noChangeAspect="1"/>
          </p:cNvPicPr>
          <p:nvPr/>
        </p:nvPicPr>
        <p:blipFill>
          <a:blip r:embed="rId5"/>
          <a:stretch>
            <a:fillRect/>
          </a:stretch>
        </p:blipFill>
        <p:spPr>
          <a:xfrm>
            <a:off x="3187110" y="1947119"/>
            <a:ext cx="7483488" cy="3619814"/>
          </a:xfrm>
          <a:prstGeom prst="rect">
            <a:avLst/>
          </a:prstGeom>
        </p:spPr>
      </p:pic>
      <p:pic>
        <p:nvPicPr>
          <p:cNvPr id="13" name="Picture 12" descr="Free did you know speech balloon message illustration">
            <a:extLst>
              <a:ext uri="{FF2B5EF4-FFF2-40B4-BE49-F238E27FC236}">
                <a16:creationId xmlns:a16="http://schemas.microsoft.com/office/drawing/2014/main" id="{CA809CD5-D132-C32A-3DE6-87863C63E6B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36997" y="1291067"/>
            <a:ext cx="2306425" cy="2306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318915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5445F-0793-8754-78A2-D577C6BC1A74}"/>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A9562ABA-62F1-EBD4-25A6-945FAF9FB925}"/>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C1F729C3-D5EF-BD48-335D-606251EA9736}"/>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dirty="0"/>
          </a:p>
        </p:txBody>
      </p:sp>
      <p:sp>
        <p:nvSpPr>
          <p:cNvPr id="7" name="TextBox 6">
            <a:extLst>
              <a:ext uri="{FF2B5EF4-FFF2-40B4-BE49-F238E27FC236}">
                <a16:creationId xmlns:a16="http://schemas.microsoft.com/office/drawing/2014/main" id="{D916CB3E-D343-8ACD-335E-26FBF004E4EA}"/>
              </a:ext>
            </a:extLst>
          </p:cNvPr>
          <p:cNvSpPr txBox="1"/>
          <p:nvPr/>
        </p:nvSpPr>
        <p:spPr>
          <a:xfrm>
            <a:off x="8905674" y="6289284"/>
            <a:ext cx="3176080" cy="492443"/>
          </a:xfrm>
          <a:prstGeom prst="rect">
            <a:avLst/>
          </a:prstGeom>
          <a:noFill/>
        </p:spPr>
        <p:txBody>
          <a:bodyPr wrap="square" rtlCol="0">
            <a:spAutoFit/>
          </a:bodyPr>
          <a:lstStyle/>
          <a:p>
            <a:pPr>
              <a:spcAft>
                <a:spcPts val="600"/>
              </a:spcAft>
            </a:pPr>
            <a:r>
              <a:rPr lang="en-GB" sz="1400" dirty="0"/>
              <a:t>Source: </a:t>
            </a:r>
            <a:r>
              <a:rPr lang="en-GB" sz="1100" b="0" i="0" dirty="0">
                <a:effectLst/>
                <a:latin typeface="Roboto" panose="02000000000000000000" pitchFamily="2" charset="0"/>
              </a:rPr>
              <a:t>Children and parents: media use and attitudes report 2026</a:t>
            </a:r>
            <a:endParaRPr lang="en-GB" sz="1400" dirty="0"/>
          </a:p>
        </p:txBody>
      </p:sp>
      <p:sp>
        <p:nvSpPr>
          <p:cNvPr id="4" name="TextBox 3">
            <a:extLst>
              <a:ext uri="{FF2B5EF4-FFF2-40B4-BE49-F238E27FC236}">
                <a16:creationId xmlns:a16="http://schemas.microsoft.com/office/drawing/2014/main" id="{95706AA1-4719-A89F-45FD-35028DC29BD3}"/>
              </a:ext>
            </a:extLst>
          </p:cNvPr>
          <p:cNvSpPr txBox="1"/>
          <p:nvPr/>
        </p:nvSpPr>
        <p:spPr>
          <a:xfrm>
            <a:off x="1843063" y="496493"/>
            <a:ext cx="8534933" cy="954107"/>
          </a:xfrm>
          <a:prstGeom prst="rect">
            <a:avLst/>
          </a:prstGeom>
          <a:noFill/>
        </p:spPr>
        <p:txBody>
          <a:bodyPr wrap="square" rtlCol="0">
            <a:spAutoFit/>
          </a:bodyPr>
          <a:lstStyle/>
          <a:p>
            <a:r>
              <a:rPr lang="en-GB" sz="2800" b="1" dirty="0"/>
              <a:t>Would</a:t>
            </a:r>
            <a:r>
              <a:rPr lang="en-GB" sz="2800" b="1" dirty="0">
                <a:solidFill>
                  <a:srgbClr val="FF0000"/>
                </a:solidFill>
              </a:rPr>
              <a:t> </a:t>
            </a:r>
            <a:r>
              <a:rPr lang="en-GB" sz="2800" b="1" dirty="0"/>
              <a:t> you </a:t>
            </a:r>
            <a:r>
              <a:rPr lang="en-GB" sz="2800" b="1" dirty="0">
                <a:solidFill>
                  <a:srgbClr val="FF0000"/>
                </a:solidFill>
              </a:rPr>
              <a:t>ALLOW</a:t>
            </a:r>
            <a:r>
              <a:rPr lang="en-GB" sz="2800" b="1" dirty="0"/>
              <a:t> your child to have a </a:t>
            </a:r>
            <a:r>
              <a:rPr lang="en-GB" sz="2800" b="1" dirty="0">
                <a:solidFill>
                  <a:srgbClr val="FF0000"/>
                </a:solidFill>
              </a:rPr>
              <a:t>SOCIAL MEDIA PROFILE </a:t>
            </a:r>
            <a:r>
              <a:rPr lang="en-GB" sz="2800" b="1" dirty="0"/>
              <a:t>before they reach the </a:t>
            </a:r>
            <a:r>
              <a:rPr lang="en-GB" sz="2800" b="1" dirty="0">
                <a:solidFill>
                  <a:srgbClr val="FF0000"/>
                </a:solidFill>
              </a:rPr>
              <a:t>MINIMUM AGE?</a:t>
            </a:r>
            <a:endParaRPr lang="en-GB" sz="2800" dirty="0"/>
          </a:p>
        </p:txBody>
      </p:sp>
      <p:sp>
        <p:nvSpPr>
          <p:cNvPr id="3" name="TextBox 2">
            <a:extLst>
              <a:ext uri="{FF2B5EF4-FFF2-40B4-BE49-F238E27FC236}">
                <a16:creationId xmlns:a16="http://schemas.microsoft.com/office/drawing/2014/main" id="{3DFE5628-5A1C-CE1D-FFB8-B75A8DEFE3BB}"/>
              </a:ext>
            </a:extLst>
          </p:cNvPr>
          <p:cNvSpPr txBox="1"/>
          <p:nvPr/>
        </p:nvSpPr>
        <p:spPr>
          <a:xfrm>
            <a:off x="1503375" y="6008037"/>
            <a:ext cx="10578379" cy="369332"/>
          </a:xfrm>
          <a:prstGeom prst="rect">
            <a:avLst/>
          </a:prstGeom>
          <a:noFill/>
        </p:spPr>
        <p:txBody>
          <a:bodyPr wrap="square">
            <a:spAutoFit/>
          </a:bodyPr>
          <a:lstStyle/>
          <a:p>
            <a:r>
              <a:rPr lang="en-GB" sz="1800" dirty="0"/>
              <a:t>Find ratings and reviews for parents on apps, games and social media at </a:t>
            </a:r>
            <a:r>
              <a:rPr lang="en-GB" sz="1800" dirty="0">
                <a:hlinkClick r:id="rId3"/>
              </a:rPr>
              <a:t>www.commonsensemedia.org</a:t>
            </a:r>
            <a:r>
              <a:rPr lang="en-GB" sz="1800" dirty="0"/>
              <a:t>  </a:t>
            </a:r>
          </a:p>
        </p:txBody>
      </p:sp>
      <p:pic>
        <p:nvPicPr>
          <p:cNvPr id="6" name="Picture 5" descr="Free speech bubble talking chat illustration">
            <a:extLst>
              <a:ext uri="{FF2B5EF4-FFF2-40B4-BE49-F238E27FC236}">
                <a16:creationId xmlns:a16="http://schemas.microsoft.com/office/drawing/2014/main" id="{FE3D90DC-A606-71D4-49E9-31874B6273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3084" y="253035"/>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13" name="Picture 12" descr="Free did you know speech balloon message illustration">
            <a:extLst>
              <a:ext uri="{FF2B5EF4-FFF2-40B4-BE49-F238E27FC236}">
                <a16:creationId xmlns:a16="http://schemas.microsoft.com/office/drawing/2014/main" id="{7E5622CC-A21D-0F4E-960C-3B0F398A616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13444">
            <a:off x="9870076" y="3604288"/>
            <a:ext cx="1757379" cy="175737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AC454713-CFA3-A4EB-9B3C-2085E1C86C7B}"/>
              </a:ext>
            </a:extLst>
          </p:cNvPr>
          <p:cNvPicPr>
            <a:picLocks noChangeAspect="1"/>
          </p:cNvPicPr>
          <p:nvPr/>
        </p:nvPicPr>
        <p:blipFill>
          <a:blip r:embed="rId6"/>
          <a:stretch>
            <a:fillRect/>
          </a:stretch>
        </p:blipFill>
        <p:spPr>
          <a:xfrm>
            <a:off x="2066560" y="1839511"/>
            <a:ext cx="5799323" cy="3101609"/>
          </a:xfrm>
          <a:prstGeom prst="rect">
            <a:avLst/>
          </a:prstGeom>
        </p:spPr>
      </p:pic>
      <p:sp>
        <p:nvSpPr>
          <p:cNvPr id="11" name="TextBox 10">
            <a:extLst>
              <a:ext uri="{FF2B5EF4-FFF2-40B4-BE49-F238E27FC236}">
                <a16:creationId xmlns:a16="http://schemas.microsoft.com/office/drawing/2014/main" id="{6382EF11-A387-D289-9DA7-96C7F53F420C}"/>
              </a:ext>
            </a:extLst>
          </p:cNvPr>
          <p:cNvSpPr txBox="1"/>
          <p:nvPr/>
        </p:nvSpPr>
        <p:spPr>
          <a:xfrm>
            <a:off x="1503375" y="5277803"/>
            <a:ext cx="10083057" cy="707886"/>
          </a:xfrm>
          <a:prstGeom prst="rect">
            <a:avLst/>
          </a:prstGeom>
          <a:noFill/>
        </p:spPr>
        <p:txBody>
          <a:bodyPr wrap="square">
            <a:spAutoFit/>
          </a:bodyPr>
          <a:lstStyle/>
          <a:p>
            <a:pPr marL="0" lvl="0" indent="0" algn="l">
              <a:buFont typeface="Arial" panose="020B0604020202020204" pitchFamily="34" charset="0"/>
              <a:buNone/>
            </a:pPr>
            <a:r>
              <a:rPr lang="en-GB" sz="2000" dirty="0">
                <a:highlight>
                  <a:srgbClr val="FFFF00"/>
                </a:highlight>
              </a:rPr>
              <a:t>Despite there being a minimum age requirement of 13 for using most social media apps, over half of 3-12-year olds (55%) were reported as using at least one social media app or site</a:t>
            </a:r>
            <a:endParaRPr lang="en-GB" sz="2000" b="0" i="0" dirty="0">
              <a:solidFill>
                <a:srgbClr val="202124"/>
              </a:solidFill>
              <a:effectLst/>
              <a:highlight>
                <a:srgbClr val="FFFF00"/>
              </a:highlight>
              <a:latin typeface="arial" panose="020B0604020202020204" pitchFamily="34" charset="0"/>
            </a:endParaRPr>
          </a:p>
        </p:txBody>
      </p:sp>
    </p:spTree>
    <p:extLst>
      <p:ext uri="{BB962C8B-B14F-4D97-AF65-F5344CB8AC3E}">
        <p14:creationId xmlns:p14="http://schemas.microsoft.com/office/powerpoint/2010/main" val="95911899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2CDA9B-E9C9-CB3A-F335-4AEBAEC1E51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80AB2A3-BCED-D86B-A156-74DF9CDC5F58}"/>
              </a:ext>
            </a:extLst>
          </p:cNvPr>
          <p:cNvSpPr txBox="1"/>
          <p:nvPr/>
        </p:nvSpPr>
        <p:spPr>
          <a:xfrm>
            <a:off x="2254354" y="339420"/>
            <a:ext cx="6902174" cy="523220"/>
          </a:xfrm>
          <a:prstGeom prst="rect">
            <a:avLst/>
          </a:prstGeom>
          <a:noFill/>
        </p:spPr>
        <p:txBody>
          <a:bodyPr wrap="square" rtlCol="0">
            <a:spAutoFit/>
          </a:bodyPr>
          <a:lstStyle/>
          <a:p>
            <a:r>
              <a:rPr lang="en-GB" sz="2800" b="1" dirty="0"/>
              <a:t>Do you </a:t>
            </a:r>
            <a:r>
              <a:rPr lang="en-GB" sz="2800" b="1" dirty="0">
                <a:solidFill>
                  <a:srgbClr val="FF0000"/>
                </a:solidFill>
              </a:rPr>
              <a:t>KNOW</a:t>
            </a:r>
            <a:r>
              <a:rPr lang="en-GB" sz="2800" b="1" dirty="0"/>
              <a:t> what they </a:t>
            </a:r>
            <a:r>
              <a:rPr lang="en-GB" sz="2800" b="1" dirty="0">
                <a:solidFill>
                  <a:srgbClr val="FF0000"/>
                </a:solidFill>
              </a:rPr>
              <a:t>SHARE</a:t>
            </a:r>
            <a:r>
              <a:rPr lang="en-GB" sz="2800" b="1" dirty="0"/>
              <a:t>? </a:t>
            </a:r>
          </a:p>
        </p:txBody>
      </p:sp>
      <p:sp>
        <p:nvSpPr>
          <p:cNvPr id="9" name="TextBox 8">
            <a:extLst>
              <a:ext uri="{FF2B5EF4-FFF2-40B4-BE49-F238E27FC236}">
                <a16:creationId xmlns:a16="http://schemas.microsoft.com/office/drawing/2014/main" id="{4EE55531-A880-C23E-8381-9A3B4D79E861}"/>
              </a:ext>
            </a:extLst>
          </p:cNvPr>
          <p:cNvSpPr txBox="1"/>
          <p:nvPr/>
        </p:nvSpPr>
        <p:spPr>
          <a:xfrm>
            <a:off x="8905674" y="6289284"/>
            <a:ext cx="3176080" cy="492443"/>
          </a:xfrm>
          <a:prstGeom prst="rect">
            <a:avLst/>
          </a:prstGeom>
          <a:noFill/>
        </p:spPr>
        <p:txBody>
          <a:bodyPr wrap="square" rtlCol="0">
            <a:spAutoFit/>
          </a:bodyPr>
          <a:lstStyle/>
          <a:p>
            <a:pPr>
              <a:spcAft>
                <a:spcPts val="600"/>
              </a:spcAft>
            </a:pPr>
            <a:r>
              <a:rPr lang="en-GB" sz="1400" dirty="0"/>
              <a:t>Source: </a:t>
            </a:r>
            <a:r>
              <a:rPr lang="en-GB" sz="1100" b="0" i="0" dirty="0">
                <a:effectLst/>
                <a:latin typeface="Roboto" panose="02000000000000000000" pitchFamily="2" charset="0"/>
              </a:rPr>
              <a:t>Children and parents: media use and attitudes report 2025</a:t>
            </a:r>
            <a:endParaRPr lang="en-GB" sz="1400" dirty="0"/>
          </a:p>
        </p:txBody>
      </p:sp>
      <p:sp>
        <p:nvSpPr>
          <p:cNvPr id="7" name="Rectangle 6">
            <a:extLst>
              <a:ext uri="{FF2B5EF4-FFF2-40B4-BE49-F238E27FC236}">
                <a16:creationId xmlns:a16="http://schemas.microsoft.com/office/drawing/2014/main" id="{F33BAF9C-8F20-F21D-0209-705A3C777389}"/>
              </a:ext>
            </a:extLst>
          </p:cNvPr>
          <p:cNvSpPr/>
          <p:nvPr/>
        </p:nvSpPr>
        <p:spPr>
          <a:xfrm>
            <a:off x="10043410" y="260261"/>
            <a:ext cx="2038344" cy="24529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TextBox 9">
            <a:extLst>
              <a:ext uri="{FF2B5EF4-FFF2-40B4-BE49-F238E27FC236}">
                <a16:creationId xmlns:a16="http://schemas.microsoft.com/office/drawing/2014/main" id="{08C5FB44-BD40-4F25-79F3-5701A32070C1}"/>
              </a:ext>
            </a:extLst>
          </p:cNvPr>
          <p:cNvSpPr txBox="1"/>
          <p:nvPr/>
        </p:nvSpPr>
        <p:spPr>
          <a:xfrm>
            <a:off x="825768" y="2447117"/>
            <a:ext cx="2551229" cy="2308324"/>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GB" sz="2400" b="1" dirty="0">
                <a:solidFill>
                  <a:srgbClr val="FF0000"/>
                </a:solidFill>
              </a:rPr>
              <a:t>16%</a:t>
            </a:r>
            <a:r>
              <a:rPr lang="en-GB" sz="2400" b="1" dirty="0">
                <a:solidFill>
                  <a:schemeClr val="tx1"/>
                </a:solidFill>
              </a:rPr>
              <a:t> of children who have a social media profile include a </a:t>
            </a:r>
            <a:r>
              <a:rPr lang="en-GB" sz="2400" b="1" dirty="0">
                <a:solidFill>
                  <a:srgbClr val="FF0000"/>
                </a:solidFill>
              </a:rPr>
              <a:t>photo of themselves which anyone can see </a:t>
            </a:r>
            <a:endParaRPr lang="en-GB" sz="2400" dirty="0">
              <a:solidFill>
                <a:srgbClr val="FF0000"/>
              </a:solidFill>
            </a:endParaRPr>
          </a:p>
        </p:txBody>
      </p:sp>
      <p:pic>
        <p:nvPicPr>
          <p:cNvPr id="3" name="Picture 2" descr="Free speech bubble talking chat illustration">
            <a:extLst>
              <a:ext uri="{FF2B5EF4-FFF2-40B4-BE49-F238E27FC236}">
                <a16:creationId xmlns:a16="http://schemas.microsoft.com/office/drawing/2014/main" id="{324608E9-17C6-BF78-782A-FA3BD974C9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392" y="282059"/>
            <a:ext cx="1161852" cy="1161852"/>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4" name="Picture 3" descr="A screenshot of a social media profile&#10;&#10;Description automatically generated">
            <a:extLst>
              <a:ext uri="{FF2B5EF4-FFF2-40B4-BE49-F238E27FC236}">
                <a16:creationId xmlns:a16="http://schemas.microsoft.com/office/drawing/2014/main" id="{4F02C365-D482-F830-00B2-BB2620957EAE}"/>
              </a:ext>
            </a:extLst>
          </p:cNvPr>
          <p:cNvPicPr>
            <a:picLocks noChangeAspect="1"/>
          </p:cNvPicPr>
          <p:nvPr/>
        </p:nvPicPr>
        <p:blipFill>
          <a:blip r:embed="rId4"/>
          <a:stretch>
            <a:fillRect/>
          </a:stretch>
        </p:blipFill>
        <p:spPr>
          <a:xfrm>
            <a:off x="3608403" y="1126743"/>
            <a:ext cx="8371563" cy="4836882"/>
          </a:xfrm>
          <a:prstGeom prst="rect">
            <a:avLst/>
          </a:prstGeom>
        </p:spPr>
      </p:pic>
    </p:spTree>
    <p:extLst>
      <p:ext uri="{BB962C8B-B14F-4D97-AF65-F5344CB8AC3E}">
        <p14:creationId xmlns:p14="http://schemas.microsoft.com/office/powerpoint/2010/main" val="385294278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4BE79AD0-8B8B-5D38-BC0E-1848E9FFC5BE}"/>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01A09C44-BAAE-BB4E-5B65-012C5B546349}"/>
              </a:ext>
            </a:extLst>
          </p:cNvPr>
          <p:cNvSpPr txBox="1"/>
          <p:nvPr/>
        </p:nvSpPr>
        <p:spPr>
          <a:xfrm>
            <a:off x="5901925" y="6379008"/>
            <a:ext cx="6205928" cy="369332"/>
          </a:xfrm>
          <a:prstGeom prst="rect">
            <a:avLst/>
          </a:prstGeom>
          <a:noFill/>
        </p:spPr>
        <p:txBody>
          <a:bodyPr wrap="square">
            <a:spAutoFit/>
          </a:bodyPr>
          <a:lstStyle/>
          <a:p>
            <a:r>
              <a:rPr lang="en-GB" dirty="0">
                <a:hlinkClick r:id="rId3"/>
              </a:rPr>
              <a:t>Children’s Online User Ages 2025 Quantitative Research Study </a:t>
            </a:r>
            <a:endParaRPr lang="en-GB" dirty="0"/>
          </a:p>
        </p:txBody>
      </p:sp>
      <p:sp>
        <p:nvSpPr>
          <p:cNvPr id="13" name="TextBox 12">
            <a:extLst>
              <a:ext uri="{FF2B5EF4-FFF2-40B4-BE49-F238E27FC236}">
                <a16:creationId xmlns:a16="http://schemas.microsoft.com/office/drawing/2014/main" id="{DFA6FDE1-C344-E65A-53A7-0BB5BADFF700}"/>
              </a:ext>
            </a:extLst>
          </p:cNvPr>
          <p:cNvSpPr txBox="1"/>
          <p:nvPr/>
        </p:nvSpPr>
        <p:spPr>
          <a:xfrm>
            <a:off x="559873" y="2244047"/>
            <a:ext cx="10482200" cy="3046988"/>
          </a:xfrm>
          <a:prstGeom prst="rect">
            <a:avLst/>
          </a:prstGeom>
          <a:noFill/>
          <a:ln>
            <a:noFill/>
          </a:ln>
        </p:spPr>
        <p:style>
          <a:lnRef idx="2">
            <a:schemeClr val="accent4"/>
          </a:lnRef>
          <a:fillRef idx="1">
            <a:schemeClr val="lt1"/>
          </a:fillRef>
          <a:effectRef idx="0">
            <a:schemeClr val="accent4"/>
          </a:effectRef>
          <a:fontRef idx="minor">
            <a:schemeClr val="dk1"/>
          </a:fontRef>
        </p:style>
        <p:txBody>
          <a:bodyPr wrap="square">
            <a:spAutoFit/>
          </a:bodyPr>
          <a:lstStyle/>
          <a:p>
            <a:pPr marL="342900" indent="-342900">
              <a:buFont typeface="Arial" panose="020B0604020202020204" pitchFamily="34" charset="0"/>
              <a:buChar char="•"/>
            </a:pPr>
            <a:r>
              <a:rPr lang="en-GB" sz="2400" b="1" dirty="0">
                <a:solidFill>
                  <a:srgbClr val="FF0000"/>
                </a:solidFill>
              </a:rPr>
              <a:t>33%</a:t>
            </a:r>
            <a:r>
              <a:rPr lang="en-GB" sz="2400" dirty="0">
                <a:solidFill>
                  <a:schemeClr val="tx1"/>
                </a:solidFill>
              </a:rPr>
              <a:t> admit to</a:t>
            </a:r>
            <a:r>
              <a:rPr lang="en-GB" sz="2400" b="1" dirty="0">
                <a:solidFill>
                  <a:srgbClr val="FF0000"/>
                </a:solidFill>
              </a:rPr>
              <a:t> </a:t>
            </a:r>
            <a:r>
              <a:rPr lang="en-GB" sz="2400" dirty="0">
                <a:solidFill>
                  <a:schemeClr val="tx1"/>
                </a:solidFill>
              </a:rPr>
              <a:t>giving a </a:t>
            </a:r>
            <a:r>
              <a:rPr lang="en-GB" sz="2400" b="1" dirty="0">
                <a:solidFill>
                  <a:srgbClr val="FF0000"/>
                </a:solidFill>
              </a:rPr>
              <a:t>fake age online </a:t>
            </a:r>
            <a:r>
              <a:rPr lang="en-GB" sz="2400" dirty="0"/>
              <a:t>to access a new app/site</a:t>
            </a:r>
          </a:p>
          <a:p>
            <a:endParaRPr lang="en-GB" sz="2400" dirty="0"/>
          </a:p>
          <a:p>
            <a:pPr marL="342900" indent="-342900">
              <a:buFont typeface="Arial" panose="020B0604020202020204" pitchFamily="34" charset="0"/>
              <a:buChar char="•"/>
            </a:pPr>
            <a:r>
              <a:rPr lang="en-GB" sz="2400" b="1" dirty="0">
                <a:solidFill>
                  <a:srgbClr val="FF0000"/>
                </a:solidFill>
              </a:rPr>
              <a:t>Four in ten under-13s </a:t>
            </a:r>
            <a:r>
              <a:rPr lang="en-GB" sz="2400" b="1" dirty="0"/>
              <a:t>have a </a:t>
            </a:r>
            <a:r>
              <a:rPr lang="en-GB" sz="2400" b="1" dirty="0">
                <a:solidFill>
                  <a:srgbClr val="FF0000"/>
                </a:solidFill>
              </a:rPr>
              <a:t>profile</a:t>
            </a:r>
            <a:r>
              <a:rPr lang="en-GB" sz="2400" b="1" dirty="0"/>
              <a:t> on </a:t>
            </a:r>
            <a:r>
              <a:rPr lang="en-GB" sz="2400" b="1" dirty="0">
                <a:solidFill>
                  <a:srgbClr val="FF0000"/>
                </a:solidFill>
              </a:rPr>
              <a:t>social media </a:t>
            </a:r>
            <a:r>
              <a:rPr lang="en-GB" sz="2400" b="1" dirty="0"/>
              <a:t>apps or sites</a:t>
            </a:r>
          </a:p>
          <a:p>
            <a:endParaRPr lang="en-GB" sz="2400" dirty="0"/>
          </a:p>
          <a:p>
            <a:pPr marL="342900" indent="-342900">
              <a:buFont typeface="Arial" panose="020B0604020202020204" pitchFamily="34" charset="0"/>
              <a:buChar char="•"/>
            </a:pPr>
            <a:r>
              <a:rPr lang="en-GB" sz="2400" dirty="0"/>
              <a:t>Up to a </a:t>
            </a:r>
            <a:r>
              <a:rPr lang="en-GB" sz="2400" b="1" dirty="0">
                <a:solidFill>
                  <a:srgbClr val="FF0000"/>
                </a:solidFill>
              </a:rPr>
              <a:t>quarter </a:t>
            </a:r>
            <a:r>
              <a:rPr lang="en-GB" sz="2400" dirty="0">
                <a:solidFill>
                  <a:schemeClr val="tx1"/>
                </a:solidFill>
              </a:rPr>
              <a:t>had </a:t>
            </a:r>
            <a:r>
              <a:rPr lang="en-GB" sz="2400" b="1" dirty="0">
                <a:solidFill>
                  <a:srgbClr val="FF0000"/>
                </a:solidFill>
              </a:rPr>
              <a:t>changed their date of birth </a:t>
            </a:r>
            <a:r>
              <a:rPr lang="en-GB" sz="2400" dirty="0">
                <a:solidFill>
                  <a:schemeClr val="tx1"/>
                </a:solidFill>
              </a:rPr>
              <a:t>on their profile</a:t>
            </a:r>
          </a:p>
          <a:p>
            <a:pPr marL="342900" indent="-342900">
              <a:buFont typeface="Arial" panose="020B0604020202020204" pitchFamily="34" charset="0"/>
              <a:buChar char="•"/>
            </a:pPr>
            <a:endParaRPr lang="en-GB" sz="2400" dirty="0">
              <a:solidFill>
                <a:schemeClr val="tx1"/>
              </a:solidFill>
            </a:endParaRPr>
          </a:p>
          <a:p>
            <a:pPr marL="342900" indent="-342900">
              <a:buFont typeface="Arial" panose="020B0604020202020204" pitchFamily="34" charset="0"/>
              <a:buChar char="•"/>
            </a:pPr>
            <a:r>
              <a:rPr lang="en-GB" sz="2400" b="1" dirty="0">
                <a:solidFill>
                  <a:srgbClr val="FF0000"/>
                </a:solidFill>
              </a:rPr>
              <a:t>25% </a:t>
            </a:r>
            <a:r>
              <a:rPr lang="en-GB" sz="2400" dirty="0">
                <a:solidFill>
                  <a:schemeClr val="tx1"/>
                </a:solidFill>
              </a:rPr>
              <a:t>of 8-12 yr-olds</a:t>
            </a:r>
            <a:r>
              <a:rPr lang="en-GB" sz="2400" b="1" dirty="0">
                <a:solidFill>
                  <a:schemeClr val="tx1"/>
                </a:solidFill>
              </a:rPr>
              <a:t> </a:t>
            </a:r>
            <a:r>
              <a:rPr lang="en-GB" sz="2400" dirty="0">
                <a:solidFill>
                  <a:schemeClr val="tx1"/>
                </a:solidFill>
              </a:rPr>
              <a:t>were</a:t>
            </a:r>
            <a:r>
              <a:rPr lang="en-GB" sz="2400" b="1" dirty="0">
                <a:solidFill>
                  <a:schemeClr val="tx1"/>
                </a:solidFill>
              </a:rPr>
              <a:t> </a:t>
            </a:r>
            <a:r>
              <a:rPr lang="en-GB" sz="2400" dirty="0">
                <a:solidFill>
                  <a:schemeClr val="tx1"/>
                </a:solidFill>
              </a:rPr>
              <a:t>more</a:t>
            </a:r>
            <a:r>
              <a:rPr lang="en-GB" sz="2400" b="1" dirty="0">
                <a:solidFill>
                  <a:srgbClr val="FF0000"/>
                </a:solidFill>
              </a:rPr>
              <a:t> likely to change it on Snapchat</a:t>
            </a:r>
          </a:p>
          <a:p>
            <a:pPr marL="342900" indent="-342900">
              <a:buFont typeface="Arial" panose="020B0604020202020204" pitchFamily="34" charset="0"/>
              <a:buChar char="•"/>
            </a:pPr>
            <a:endParaRPr lang="en-GB" sz="2400" dirty="0"/>
          </a:p>
        </p:txBody>
      </p:sp>
      <p:pic>
        <p:nvPicPr>
          <p:cNvPr id="6" name="Picture 5" descr="Free speech bubble talking chat illustration">
            <a:extLst>
              <a:ext uri="{FF2B5EF4-FFF2-40B4-BE49-F238E27FC236}">
                <a16:creationId xmlns:a16="http://schemas.microsoft.com/office/drawing/2014/main" id="{94AA4DCE-44C6-6C00-E592-3E6EAFA856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0793" y="408621"/>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96408336-F9FC-9756-18F2-0CCDCA61BC43}"/>
              </a:ext>
            </a:extLst>
          </p:cNvPr>
          <p:cNvSpPr txBox="1"/>
          <p:nvPr/>
        </p:nvSpPr>
        <p:spPr>
          <a:xfrm>
            <a:off x="2395434" y="826166"/>
            <a:ext cx="6093912" cy="646331"/>
          </a:xfrm>
          <a:prstGeom prst="rect">
            <a:avLst/>
          </a:prstGeom>
          <a:noFill/>
        </p:spPr>
        <p:txBody>
          <a:bodyPr wrap="square">
            <a:spAutoFit/>
          </a:bodyPr>
          <a:lstStyle/>
          <a:p>
            <a:r>
              <a:rPr lang="en-GB" sz="3600" b="1" dirty="0">
                <a:solidFill>
                  <a:srgbClr val="FF0000"/>
                </a:solidFill>
              </a:rPr>
              <a:t>WHY</a:t>
            </a:r>
            <a:r>
              <a:rPr lang="en-GB" sz="3600" b="1" dirty="0"/>
              <a:t> is this </a:t>
            </a:r>
            <a:r>
              <a:rPr lang="en-GB" sz="3600" b="1" dirty="0">
                <a:solidFill>
                  <a:srgbClr val="FF0000"/>
                </a:solidFill>
              </a:rPr>
              <a:t>WORRYING</a:t>
            </a:r>
            <a:r>
              <a:rPr lang="en-GB" sz="3600" b="1" dirty="0"/>
              <a:t>?</a:t>
            </a:r>
            <a:endParaRPr lang="en-GB" sz="3600" dirty="0"/>
          </a:p>
        </p:txBody>
      </p:sp>
      <p:pic>
        <p:nvPicPr>
          <p:cNvPr id="5" name="Picture 2" descr="Warning - Free icons">
            <a:extLst>
              <a:ext uri="{FF2B5EF4-FFF2-40B4-BE49-F238E27FC236}">
                <a16:creationId xmlns:a16="http://schemas.microsoft.com/office/drawing/2014/main" id="{073022AE-B55E-A403-3453-EFEE0E62308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94747" y="4351736"/>
            <a:ext cx="1710849" cy="17108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688873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962AD19E-968B-ADBF-FD18-21E2A5A7289A}"/>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1F83A97F-0EAF-4AFF-9834-C8684908CD37}"/>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dirty="0"/>
          </a:p>
        </p:txBody>
      </p:sp>
      <p:sp>
        <p:nvSpPr>
          <p:cNvPr id="7" name="TextBox 6">
            <a:extLst>
              <a:ext uri="{FF2B5EF4-FFF2-40B4-BE49-F238E27FC236}">
                <a16:creationId xmlns:a16="http://schemas.microsoft.com/office/drawing/2014/main" id="{2131E8D3-708B-2890-C39E-F01A91AB0E31}"/>
              </a:ext>
            </a:extLst>
          </p:cNvPr>
          <p:cNvSpPr txBox="1"/>
          <p:nvPr/>
        </p:nvSpPr>
        <p:spPr>
          <a:xfrm>
            <a:off x="8905674" y="6289284"/>
            <a:ext cx="3176080" cy="492443"/>
          </a:xfrm>
          <a:prstGeom prst="rect">
            <a:avLst/>
          </a:prstGeom>
          <a:noFill/>
        </p:spPr>
        <p:txBody>
          <a:bodyPr wrap="square" rtlCol="0">
            <a:spAutoFit/>
          </a:bodyPr>
          <a:lstStyle/>
          <a:p>
            <a:pPr>
              <a:spcAft>
                <a:spcPts val="600"/>
              </a:spcAft>
            </a:pPr>
            <a:r>
              <a:rPr lang="en-GB" sz="1400" dirty="0"/>
              <a:t>Source: </a:t>
            </a:r>
            <a:r>
              <a:rPr lang="en-GB" sz="1100" b="0" i="0" dirty="0">
                <a:effectLst/>
                <a:latin typeface="Roboto" panose="02000000000000000000" pitchFamily="2" charset="0"/>
              </a:rPr>
              <a:t>Children and parents: media use and attitudes report 2025</a:t>
            </a:r>
            <a:endParaRPr lang="en-GB" sz="1400" dirty="0"/>
          </a:p>
        </p:txBody>
      </p:sp>
      <p:sp>
        <p:nvSpPr>
          <p:cNvPr id="4" name="Rectangle 3">
            <a:extLst>
              <a:ext uri="{FF2B5EF4-FFF2-40B4-BE49-F238E27FC236}">
                <a16:creationId xmlns:a16="http://schemas.microsoft.com/office/drawing/2014/main" id="{12825948-F2D0-8FBF-8D3E-9D5B25FB18C7}"/>
              </a:ext>
            </a:extLst>
          </p:cNvPr>
          <p:cNvSpPr/>
          <p:nvPr/>
        </p:nvSpPr>
        <p:spPr>
          <a:xfrm>
            <a:off x="426978" y="394523"/>
            <a:ext cx="11029916" cy="1481570"/>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2400" b="1" dirty="0">
              <a:ea typeface="+mj-ea"/>
              <a:cs typeface="+mj-cs"/>
            </a:endParaRPr>
          </a:p>
        </p:txBody>
      </p:sp>
      <p:sp>
        <p:nvSpPr>
          <p:cNvPr id="5" name="TextBox 4">
            <a:extLst>
              <a:ext uri="{FF2B5EF4-FFF2-40B4-BE49-F238E27FC236}">
                <a16:creationId xmlns:a16="http://schemas.microsoft.com/office/drawing/2014/main" id="{851D7FE0-04A0-1D41-F902-DC5B3578FC9D}"/>
              </a:ext>
            </a:extLst>
          </p:cNvPr>
          <p:cNvSpPr txBox="1"/>
          <p:nvPr/>
        </p:nvSpPr>
        <p:spPr>
          <a:xfrm>
            <a:off x="7070120" y="1493549"/>
            <a:ext cx="4097657" cy="3385542"/>
          </a:xfrm>
          <a:prstGeom prst="rect">
            <a:avLst/>
          </a:prstGeom>
          <a:noFill/>
        </p:spPr>
        <p:txBody>
          <a:bodyPr wrap="square" rtlCol="0">
            <a:spAutoFit/>
          </a:bodyPr>
          <a:lstStyle/>
          <a:p>
            <a:pPr algn="ctr"/>
            <a:endParaRPr lang="en-GB" sz="2800" b="1" dirty="0"/>
          </a:p>
          <a:p>
            <a:pPr algn="ctr"/>
            <a:r>
              <a:rPr lang="en-GB" sz="2400" dirty="0">
                <a:solidFill>
                  <a:srgbClr val="333333"/>
                </a:solidFill>
                <a:highlight>
                  <a:srgbClr val="FFFFFF"/>
                </a:highlight>
              </a:rPr>
              <a:t>T</a:t>
            </a:r>
            <a:r>
              <a:rPr lang="en-GB" sz="2400" i="0" dirty="0">
                <a:solidFill>
                  <a:srgbClr val="333333"/>
                </a:solidFill>
                <a:effectLst/>
                <a:highlight>
                  <a:srgbClr val="FFFFFF"/>
                </a:highlight>
              </a:rPr>
              <a:t>o understand the extent to which children are </a:t>
            </a:r>
            <a:r>
              <a:rPr lang="en-GB" sz="2400" b="1" i="0" dirty="0">
                <a:solidFill>
                  <a:srgbClr val="333333"/>
                </a:solidFill>
                <a:effectLst/>
                <a:highlight>
                  <a:srgbClr val="FFFFFF"/>
                </a:highlight>
              </a:rPr>
              <a:t>bypassing age checks</a:t>
            </a:r>
            <a:r>
              <a:rPr lang="en-GB" sz="2400" i="0" dirty="0">
                <a:solidFill>
                  <a:srgbClr val="333333"/>
                </a:solidFill>
                <a:effectLst/>
                <a:highlight>
                  <a:srgbClr val="FFFFFF"/>
                </a:highlight>
              </a:rPr>
              <a:t>, Ofcom researched </a:t>
            </a:r>
            <a:r>
              <a:rPr lang="en-GB" sz="2400" b="1" i="0" dirty="0">
                <a:solidFill>
                  <a:srgbClr val="333333"/>
                </a:solidFill>
                <a:effectLst/>
                <a:highlight>
                  <a:srgbClr val="FFFFFF"/>
                </a:highlight>
              </a:rPr>
              <a:t>how many children have online profiles that make them appear older </a:t>
            </a:r>
            <a:r>
              <a:rPr lang="en-GB" sz="2400" i="0" dirty="0">
                <a:solidFill>
                  <a:srgbClr val="333333"/>
                </a:solidFill>
                <a:effectLst/>
                <a:highlight>
                  <a:srgbClr val="FFFFFF"/>
                </a:highlight>
              </a:rPr>
              <a:t>than they actually are</a:t>
            </a:r>
            <a:r>
              <a:rPr lang="en-GB" sz="2400" dirty="0">
                <a:solidFill>
                  <a:srgbClr val="333333"/>
                </a:solidFill>
                <a:highlight>
                  <a:srgbClr val="FFFFFF"/>
                </a:highlight>
              </a:rPr>
              <a:t>?</a:t>
            </a:r>
            <a:endParaRPr lang="en-GB" sz="2400" dirty="0"/>
          </a:p>
          <a:p>
            <a:pPr marL="285750" indent="-285750">
              <a:buFont typeface="Arial" panose="020B0604020202020204" pitchFamily="34" charset="0"/>
              <a:buChar char="•"/>
            </a:pPr>
            <a:endParaRPr lang="en-GB" sz="2000" dirty="0"/>
          </a:p>
        </p:txBody>
      </p:sp>
      <p:pic>
        <p:nvPicPr>
          <p:cNvPr id="9" name="Picture 8">
            <a:extLst>
              <a:ext uri="{FF2B5EF4-FFF2-40B4-BE49-F238E27FC236}">
                <a16:creationId xmlns:a16="http://schemas.microsoft.com/office/drawing/2014/main" id="{5AB731A0-E389-C73E-2EBD-B8522B60B009}"/>
              </a:ext>
            </a:extLst>
          </p:cNvPr>
          <p:cNvPicPr>
            <a:picLocks noChangeAspect="1"/>
          </p:cNvPicPr>
          <p:nvPr/>
        </p:nvPicPr>
        <p:blipFill>
          <a:blip r:embed="rId3"/>
          <a:srcRect l="10028" t="8254" r="15415" b="5510"/>
          <a:stretch/>
        </p:blipFill>
        <p:spPr>
          <a:xfrm>
            <a:off x="2364606" y="1398490"/>
            <a:ext cx="3795386" cy="4613443"/>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5B5E17DE-50F6-A3B3-7C7E-1C64D84DF54A}"/>
              </a:ext>
            </a:extLst>
          </p:cNvPr>
          <p:cNvSpPr txBox="1"/>
          <p:nvPr/>
        </p:nvSpPr>
        <p:spPr>
          <a:xfrm>
            <a:off x="2216775" y="463588"/>
            <a:ext cx="6902174" cy="461665"/>
          </a:xfrm>
          <a:prstGeom prst="rect">
            <a:avLst/>
          </a:prstGeom>
          <a:noFill/>
        </p:spPr>
        <p:txBody>
          <a:bodyPr wrap="square" rtlCol="0">
            <a:spAutoFit/>
          </a:bodyPr>
          <a:lstStyle/>
          <a:p>
            <a:r>
              <a:rPr lang="en-GB" sz="2400" b="1" dirty="0">
                <a:solidFill>
                  <a:srgbClr val="FF0000"/>
                </a:solidFill>
              </a:rPr>
              <a:t>WHY </a:t>
            </a:r>
            <a:r>
              <a:rPr lang="en-GB" sz="2400" b="1" dirty="0"/>
              <a:t>does this </a:t>
            </a:r>
            <a:r>
              <a:rPr lang="en-GB" sz="2400" b="1" dirty="0">
                <a:solidFill>
                  <a:srgbClr val="FF0000"/>
                </a:solidFill>
              </a:rPr>
              <a:t>MATTER</a:t>
            </a:r>
            <a:r>
              <a:rPr lang="en-GB" sz="2400" b="1" dirty="0"/>
              <a:t>? </a:t>
            </a:r>
          </a:p>
        </p:txBody>
      </p:sp>
      <p:pic>
        <p:nvPicPr>
          <p:cNvPr id="11" name="Picture 10" descr="Free speech bubble talking chat illustration">
            <a:extLst>
              <a:ext uri="{FF2B5EF4-FFF2-40B4-BE49-F238E27FC236}">
                <a16:creationId xmlns:a16="http://schemas.microsoft.com/office/drawing/2014/main" id="{51C7BED3-5E30-F6BA-EB39-5C93B15352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8392" y="282059"/>
            <a:ext cx="1161852" cy="1161852"/>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607273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96F0B9-C518-C48D-495E-C7D01965C223}"/>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7BD1CE51-FD0D-8E52-D6CB-3B0FF5A97839}"/>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D9624D8D-270F-C8B1-8B80-EA64C8692CDB}"/>
              </a:ext>
            </a:extLst>
          </p:cNvPr>
          <p:cNvSpPr/>
          <p:nvPr/>
        </p:nvSpPr>
        <p:spPr>
          <a:xfrm>
            <a:off x="8250552" y="197080"/>
            <a:ext cx="3899498" cy="2371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25" name="Rectangle 24">
            <a:extLst>
              <a:ext uri="{FF2B5EF4-FFF2-40B4-BE49-F238E27FC236}">
                <a16:creationId xmlns:a16="http://schemas.microsoft.com/office/drawing/2014/main" id="{3A475328-082E-C58F-199E-C051F121F354}"/>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dirty="0"/>
          </a:p>
        </p:txBody>
      </p:sp>
      <p:sp>
        <p:nvSpPr>
          <p:cNvPr id="4" name="Rectangle 3">
            <a:extLst>
              <a:ext uri="{FF2B5EF4-FFF2-40B4-BE49-F238E27FC236}">
                <a16:creationId xmlns:a16="http://schemas.microsoft.com/office/drawing/2014/main" id="{FF43A151-26EA-803D-ADCB-21DF95DAC898}"/>
              </a:ext>
            </a:extLst>
          </p:cNvPr>
          <p:cNvSpPr/>
          <p:nvPr/>
        </p:nvSpPr>
        <p:spPr>
          <a:xfrm>
            <a:off x="426978" y="394523"/>
            <a:ext cx="11029916" cy="1481570"/>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2400" b="1" dirty="0">
              <a:ea typeface="+mj-ea"/>
              <a:cs typeface="+mj-cs"/>
            </a:endParaRPr>
          </a:p>
        </p:txBody>
      </p:sp>
      <p:sp>
        <p:nvSpPr>
          <p:cNvPr id="10" name="TextBox 9">
            <a:extLst>
              <a:ext uri="{FF2B5EF4-FFF2-40B4-BE49-F238E27FC236}">
                <a16:creationId xmlns:a16="http://schemas.microsoft.com/office/drawing/2014/main" id="{11E658F0-6376-4BCC-C436-48B96C429B83}"/>
              </a:ext>
            </a:extLst>
          </p:cNvPr>
          <p:cNvSpPr txBox="1"/>
          <p:nvPr/>
        </p:nvSpPr>
        <p:spPr>
          <a:xfrm>
            <a:off x="2184368" y="706992"/>
            <a:ext cx="9106833" cy="523220"/>
          </a:xfrm>
          <a:prstGeom prst="rect">
            <a:avLst/>
          </a:prstGeom>
          <a:noFill/>
        </p:spPr>
        <p:txBody>
          <a:bodyPr wrap="square" rtlCol="0">
            <a:spAutoFit/>
          </a:bodyPr>
          <a:lstStyle/>
          <a:p>
            <a:r>
              <a:rPr lang="en-GB" sz="2800" b="1" dirty="0"/>
              <a:t>Do you </a:t>
            </a:r>
            <a:r>
              <a:rPr lang="en-GB" sz="2800" b="1" dirty="0">
                <a:solidFill>
                  <a:srgbClr val="FF0000"/>
                </a:solidFill>
              </a:rPr>
              <a:t>KNOW</a:t>
            </a:r>
            <a:r>
              <a:rPr lang="en-GB" sz="2800" b="1" dirty="0"/>
              <a:t> what an </a:t>
            </a:r>
            <a:r>
              <a:rPr lang="en-GB" sz="2800" b="1" dirty="0">
                <a:solidFill>
                  <a:srgbClr val="FF0000"/>
                </a:solidFill>
              </a:rPr>
              <a:t>ALGORITHM</a:t>
            </a:r>
            <a:r>
              <a:rPr lang="en-GB" sz="2800" b="1" dirty="0"/>
              <a:t> is? What are the </a:t>
            </a:r>
            <a:r>
              <a:rPr lang="en-GB" sz="2800" b="1" dirty="0">
                <a:solidFill>
                  <a:srgbClr val="FF0000"/>
                </a:solidFill>
              </a:rPr>
              <a:t>RISKS? </a:t>
            </a:r>
          </a:p>
        </p:txBody>
      </p:sp>
      <p:pic>
        <p:nvPicPr>
          <p:cNvPr id="11" name="Picture 10" descr="Free speech bubble talking chat illustration">
            <a:extLst>
              <a:ext uri="{FF2B5EF4-FFF2-40B4-BE49-F238E27FC236}">
                <a16:creationId xmlns:a16="http://schemas.microsoft.com/office/drawing/2014/main" id="{55BE9C8A-DBF2-CA7B-7096-2BD3F23EAC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392" y="282059"/>
            <a:ext cx="1161852" cy="1161852"/>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7E9E64D2-D046-C9F4-E564-F62288D81084}"/>
              </a:ext>
            </a:extLst>
          </p:cNvPr>
          <p:cNvPicPr>
            <a:picLocks noChangeAspect="1"/>
          </p:cNvPicPr>
          <p:nvPr/>
        </p:nvPicPr>
        <p:blipFill>
          <a:blip r:embed="rId4"/>
          <a:stretch>
            <a:fillRect/>
          </a:stretch>
        </p:blipFill>
        <p:spPr>
          <a:xfrm>
            <a:off x="2109839" y="2073536"/>
            <a:ext cx="7664194" cy="3115730"/>
          </a:xfrm>
          <a:prstGeom prst="rect">
            <a:avLst/>
          </a:prstGeom>
          <a:ln>
            <a:noFill/>
          </a:ln>
          <a:effectLst>
            <a:outerShdw blurRad="292100" dist="139700" dir="2700000" algn="tl" rotWithShape="0">
              <a:srgbClr val="333333">
                <a:alpha val="65000"/>
              </a:srgbClr>
            </a:outerShdw>
          </a:effectLst>
        </p:spPr>
      </p:pic>
      <p:sp>
        <p:nvSpPr>
          <p:cNvPr id="13" name="TextBox 12">
            <a:extLst>
              <a:ext uri="{FF2B5EF4-FFF2-40B4-BE49-F238E27FC236}">
                <a16:creationId xmlns:a16="http://schemas.microsoft.com/office/drawing/2014/main" id="{AE823AEB-A6FA-F480-405B-6197CA3D85A1}"/>
              </a:ext>
            </a:extLst>
          </p:cNvPr>
          <p:cNvSpPr txBox="1"/>
          <p:nvPr/>
        </p:nvSpPr>
        <p:spPr>
          <a:xfrm>
            <a:off x="5941936" y="6324977"/>
            <a:ext cx="6097978" cy="276999"/>
          </a:xfrm>
          <a:prstGeom prst="rect">
            <a:avLst/>
          </a:prstGeom>
          <a:noFill/>
        </p:spPr>
        <p:txBody>
          <a:bodyPr wrap="square">
            <a:spAutoFit/>
          </a:bodyPr>
          <a:lstStyle/>
          <a:p>
            <a:r>
              <a:rPr lang="en-GB" sz="1200" dirty="0">
                <a:hlinkClick r:id="rId5"/>
              </a:rPr>
              <a:t>https://learning.nspcc.org.uk/research-resources/2026/impact-harmful-online-content-children</a:t>
            </a:r>
            <a:r>
              <a:rPr lang="en-GB" sz="1200" dirty="0"/>
              <a:t> </a:t>
            </a:r>
          </a:p>
        </p:txBody>
      </p:sp>
    </p:spTree>
    <p:extLst>
      <p:ext uri="{BB962C8B-B14F-4D97-AF65-F5344CB8AC3E}">
        <p14:creationId xmlns:p14="http://schemas.microsoft.com/office/powerpoint/2010/main" val="355800771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384D1C-7587-78FE-BAD2-C780D5651DDC}"/>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8D5BCB1F-EA18-E9FE-0994-861FB284B1CB}"/>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3FA39996-E603-954D-CDB9-A6D07C2F2D99}"/>
              </a:ext>
            </a:extLst>
          </p:cNvPr>
          <p:cNvSpPr/>
          <p:nvPr/>
        </p:nvSpPr>
        <p:spPr>
          <a:xfrm>
            <a:off x="8250552" y="197080"/>
            <a:ext cx="3899498" cy="2371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25" name="Rectangle 24">
            <a:extLst>
              <a:ext uri="{FF2B5EF4-FFF2-40B4-BE49-F238E27FC236}">
                <a16:creationId xmlns:a16="http://schemas.microsoft.com/office/drawing/2014/main" id="{57ED1279-0E03-A7BE-D17C-1E51AC099B6E}"/>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dirty="0"/>
          </a:p>
        </p:txBody>
      </p:sp>
      <p:sp>
        <p:nvSpPr>
          <p:cNvPr id="4" name="Rectangle 3">
            <a:extLst>
              <a:ext uri="{FF2B5EF4-FFF2-40B4-BE49-F238E27FC236}">
                <a16:creationId xmlns:a16="http://schemas.microsoft.com/office/drawing/2014/main" id="{2CF19BBA-6BE6-37E1-A047-DC790560527A}"/>
              </a:ext>
            </a:extLst>
          </p:cNvPr>
          <p:cNvSpPr/>
          <p:nvPr/>
        </p:nvSpPr>
        <p:spPr>
          <a:xfrm>
            <a:off x="426978" y="394523"/>
            <a:ext cx="11029916" cy="1481570"/>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2400" b="1" dirty="0">
              <a:ea typeface="+mj-ea"/>
              <a:cs typeface="+mj-cs"/>
            </a:endParaRPr>
          </a:p>
        </p:txBody>
      </p:sp>
      <p:sp>
        <p:nvSpPr>
          <p:cNvPr id="10" name="TextBox 9">
            <a:extLst>
              <a:ext uri="{FF2B5EF4-FFF2-40B4-BE49-F238E27FC236}">
                <a16:creationId xmlns:a16="http://schemas.microsoft.com/office/drawing/2014/main" id="{4F2A4FF3-FD1B-1184-B4EB-6BB66F2BCE06}"/>
              </a:ext>
            </a:extLst>
          </p:cNvPr>
          <p:cNvSpPr txBox="1"/>
          <p:nvPr/>
        </p:nvSpPr>
        <p:spPr>
          <a:xfrm>
            <a:off x="7795372" y="3247482"/>
            <a:ext cx="3294136" cy="830997"/>
          </a:xfrm>
          <a:prstGeom prst="rect">
            <a:avLst/>
          </a:prstGeom>
          <a:noFill/>
        </p:spPr>
        <p:txBody>
          <a:bodyPr wrap="square" rtlCol="0">
            <a:spAutoFit/>
          </a:bodyPr>
          <a:lstStyle/>
          <a:p>
            <a:r>
              <a:rPr lang="en-GB" sz="2400" b="1" dirty="0">
                <a:solidFill>
                  <a:srgbClr val="FF0000"/>
                </a:solidFill>
              </a:rPr>
              <a:t>HOW</a:t>
            </a:r>
            <a:r>
              <a:rPr lang="en-GB" sz="2400" b="1" dirty="0"/>
              <a:t> can you </a:t>
            </a:r>
            <a:r>
              <a:rPr lang="en-GB" sz="2400" b="1" dirty="0">
                <a:solidFill>
                  <a:srgbClr val="FF0000"/>
                </a:solidFill>
              </a:rPr>
              <a:t>SUPPORT</a:t>
            </a:r>
            <a:r>
              <a:rPr lang="en-GB" sz="2400" b="1" dirty="0"/>
              <a:t> your child?</a:t>
            </a:r>
          </a:p>
        </p:txBody>
      </p:sp>
      <p:pic>
        <p:nvPicPr>
          <p:cNvPr id="11" name="Picture 10" descr="Free speech bubble talking chat illustration">
            <a:extLst>
              <a:ext uri="{FF2B5EF4-FFF2-40B4-BE49-F238E27FC236}">
                <a16:creationId xmlns:a16="http://schemas.microsoft.com/office/drawing/2014/main" id="{F594C4F5-6354-D1DD-18F1-487FF70539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67564" y="1438995"/>
            <a:ext cx="1566909" cy="1566909"/>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3C2B7729-E04D-8ABF-9820-BF33E3C79F1E}"/>
              </a:ext>
            </a:extLst>
          </p:cNvPr>
          <p:cNvSpPr txBox="1"/>
          <p:nvPr/>
        </p:nvSpPr>
        <p:spPr>
          <a:xfrm>
            <a:off x="5881259" y="6463477"/>
            <a:ext cx="6097978" cy="276999"/>
          </a:xfrm>
          <a:prstGeom prst="rect">
            <a:avLst/>
          </a:prstGeom>
          <a:noFill/>
        </p:spPr>
        <p:txBody>
          <a:bodyPr wrap="square">
            <a:spAutoFit/>
          </a:bodyPr>
          <a:lstStyle/>
          <a:p>
            <a:r>
              <a:rPr lang="en-GB" sz="1200" dirty="0">
                <a:hlinkClick r:id="rId4"/>
              </a:rPr>
              <a:t>https://learning.nspcc.org.uk/research-resources/2026/impact-harmful-online-content-children</a:t>
            </a:r>
            <a:r>
              <a:rPr lang="en-GB" sz="1200" dirty="0"/>
              <a:t> </a:t>
            </a:r>
          </a:p>
        </p:txBody>
      </p:sp>
      <p:pic>
        <p:nvPicPr>
          <p:cNvPr id="7" name="Picture 6">
            <a:extLst>
              <a:ext uri="{FF2B5EF4-FFF2-40B4-BE49-F238E27FC236}">
                <a16:creationId xmlns:a16="http://schemas.microsoft.com/office/drawing/2014/main" id="{848AD257-BC8C-FFE8-BED9-E2B7D4A18E02}"/>
              </a:ext>
            </a:extLst>
          </p:cNvPr>
          <p:cNvPicPr>
            <a:picLocks noChangeAspect="1"/>
          </p:cNvPicPr>
          <p:nvPr/>
        </p:nvPicPr>
        <p:blipFill>
          <a:blip r:embed="rId5"/>
          <a:stretch>
            <a:fillRect/>
          </a:stretch>
        </p:blipFill>
        <p:spPr>
          <a:xfrm>
            <a:off x="2157527" y="934415"/>
            <a:ext cx="4255618" cy="462613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3305443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6BB806-00F2-2D87-54ED-B9AB2E10E1C8}"/>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41468418-EF49-3630-CBF4-2D059CE1B58C}"/>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DDC995DD-2103-1F40-9512-10C9CB084738}"/>
              </a:ext>
            </a:extLst>
          </p:cNvPr>
          <p:cNvSpPr/>
          <p:nvPr/>
        </p:nvSpPr>
        <p:spPr>
          <a:xfrm>
            <a:off x="8250552" y="197080"/>
            <a:ext cx="3899498" cy="2371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25" name="Rectangle 24">
            <a:extLst>
              <a:ext uri="{FF2B5EF4-FFF2-40B4-BE49-F238E27FC236}">
                <a16:creationId xmlns:a16="http://schemas.microsoft.com/office/drawing/2014/main" id="{39644091-7D66-E09F-B01B-153598659937}"/>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dirty="0"/>
          </a:p>
        </p:txBody>
      </p:sp>
      <p:sp>
        <p:nvSpPr>
          <p:cNvPr id="4" name="Rectangle 3">
            <a:extLst>
              <a:ext uri="{FF2B5EF4-FFF2-40B4-BE49-F238E27FC236}">
                <a16:creationId xmlns:a16="http://schemas.microsoft.com/office/drawing/2014/main" id="{7552CE07-6E3F-8EC5-A1FD-614ACCF30F4E}"/>
              </a:ext>
            </a:extLst>
          </p:cNvPr>
          <p:cNvSpPr/>
          <p:nvPr/>
        </p:nvSpPr>
        <p:spPr>
          <a:xfrm>
            <a:off x="457200" y="-37659"/>
            <a:ext cx="11029916" cy="1481570"/>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2400" b="1" dirty="0">
              <a:ea typeface="+mj-ea"/>
              <a:cs typeface="+mj-cs"/>
            </a:endParaRPr>
          </a:p>
        </p:txBody>
      </p:sp>
      <p:sp>
        <p:nvSpPr>
          <p:cNvPr id="10" name="TextBox 9">
            <a:extLst>
              <a:ext uri="{FF2B5EF4-FFF2-40B4-BE49-F238E27FC236}">
                <a16:creationId xmlns:a16="http://schemas.microsoft.com/office/drawing/2014/main" id="{949B582E-C1DD-E493-198D-0BAFF7DE9234}"/>
              </a:ext>
            </a:extLst>
          </p:cNvPr>
          <p:cNvSpPr txBox="1"/>
          <p:nvPr/>
        </p:nvSpPr>
        <p:spPr>
          <a:xfrm>
            <a:off x="2235790" y="811817"/>
            <a:ext cx="9106833" cy="461665"/>
          </a:xfrm>
          <a:prstGeom prst="rect">
            <a:avLst/>
          </a:prstGeom>
          <a:noFill/>
        </p:spPr>
        <p:txBody>
          <a:bodyPr wrap="square" rtlCol="0">
            <a:spAutoFit/>
          </a:bodyPr>
          <a:lstStyle/>
          <a:p>
            <a:r>
              <a:rPr lang="en-GB" sz="2400" b="1" dirty="0"/>
              <a:t>What do you </a:t>
            </a:r>
            <a:r>
              <a:rPr lang="en-GB" sz="2400" b="1" dirty="0">
                <a:solidFill>
                  <a:srgbClr val="FF0000"/>
                </a:solidFill>
              </a:rPr>
              <a:t>KNOW</a:t>
            </a:r>
            <a:r>
              <a:rPr lang="en-GB" sz="2400" b="1" dirty="0"/>
              <a:t> about the </a:t>
            </a:r>
            <a:r>
              <a:rPr lang="en-GB" sz="2400" b="1" dirty="0">
                <a:solidFill>
                  <a:srgbClr val="FF0000"/>
                </a:solidFill>
              </a:rPr>
              <a:t>SOCIAL MEDIA BAN FOR UNDER 16s</a:t>
            </a:r>
            <a:r>
              <a:rPr lang="en-GB" sz="2400" b="1" dirty="0"/>
              <a:t>? </a:t>
            </a:r>
          </a:p>
        </p:txBody>
      </p:sp>
      <p:pic>
        <p:nvPicPr>
          <p:cNvPr id="11" name="Picture 10" descr="Free speech bubble talking chat illustration">
            <a:extLst>
              <a:ext uri="{FF2B5EF4-FFF2-40B4-BE49-F238E27FC236}">
                <a16:creationId xmlns:a16="http://schemas.microsoft.com/office/drawing/2014/main" id="{D089C845-5520-A7B0-8697-D7AF795004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0550" y="338897"/>
            <a:ext cx="1511890" cy="1511890"/>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D9BC9A93-C020-8CC6-D612-ADCD28A6AC48}"/>
              </a:ext>
            </a:extLst>
          </p:cNvPr>
          <p:cNvPicPr>
            <a:picLocks noChangeAspect="1"/>
          </p:cNvPicPr>
          <p:nvPr/>
        </p:nvPicPr>
        <p:blipFill>
          <a:blip r:embed="rId4"/>
          <a:stretch>
            <a:fillRect/>
          </a:stretch>
        </p:blipFill>
        <p:spPr>
          <a:xfrm>
            <a:off x="718383" y="2568805"/>
            <a:ext cx="4721456" cy="2588346"/>
          </a:xfrm>
          <a:prstGeom prst="rect">
            <a:avLst/>
          </a:prstGeom>
          <a:ln>
            <a:noFill/>
          </a:ln>
          <a:effectLst>
            <a:outerShdw blurRad="292100" dist="139700" dir="2700000" algn="tl" rotWithShape="0">
              <a:srgbClr val="333333">
                <a:alpha val="65000"/>
              </a:srgbClr>
            </a:outerShdw>
          </a:effectLst>
        </p:spPr>
      </p:pic>
      <p:sp>
        <p:nvSpPr>
          <p:cNvPr id="13" name="TextBox 12">
            <a:extLst>
              <a:ext uri="{FF2B5EF4-FFF2-40B4-BE49-F238E27FC236}">
                <a16:creationId xmlns:a16="http://schemas.microsoft.com/office/drawing/2014/main" id="{C8F70D9B-9094-24A0-49DB-5C6CD263C010}"/>
              </a:ext>
            </a:extLst>
          </p:cNvPr>
          <p:cNvSpPr txBox="1"/>
          <p:nvPr/>
        </p:nvSpPr>
        <p:spPr>
          <a:xfrm>
            <a:off x="5781204" y="2035722"/>
            <a:ext cx="5820246" cy="3785652"/>
          </a:xfrm>
          <a:prstGeom prst="rect">
            <a:avLst/>
          </a:prstGeom>
          <a:noFill/>
        </p:spPr>
        <p:txBody>
          <a:bodyPr wrap="square">
            <a:spAutoFit/>
          </a:bodyPr>
          <a:lstStyle/>
          <a:p>
            <a:pPr marL="342900" indent="-342900">
              <a:buFont typeface="Arial" panose="020B0604020202020204" pitchFamily="34" charset="0"/>
              <a:buChar char="•"/>
            </a:pPr>
            <a:r>
              <a:rPr lang="en-GB" sz="2400" dirty="0"/>
              <a:t>Will come into effect early 2027</a:t>
            </a:r>
          </a:p>
          <a:p>
            <a:pPr marL="342900" indent="-342900">
              <a:buFont typeface="Arial" panose="020B0604020202020204" pitchFamily="34" charset="0"/>
              <a:buChar char="•"/>
            </a:pPr>
            <a:r>
              <a:rPr lang="en-GB" sz="2400" dirty="0"/>
              <a:t>To include platforms like TikTok, Snapchat, Instagram, YouTube, Facebook and X</a:t>
            </a:r>
          </a:p>
          <a:p>
            <a:pPr marL="342900" indent="-342900">
              <a:buFont typeface="Arial" panose="020B0604020202020204" pitchFamily="34" charset="0"/>
              <a:buChar char="•"/>
            </a:pPr>
            <a:r>
              <a:rPr lang="en-GB" sz="2400" dirty="0"/>
              <a:t>Under 16s blocked from livestreaming, including on gaming platforms</a:t>
            </a:r>
          </a:p>
          <a:p>
            <a:pPr marL="342900" indent="-342900">
              <a:buFont typeface="Arial" panose="020B0604020202020204" pitchFamily="34" charset="0"/>
              <a:buChar char="•"/>
            </a:pPr>
            <a:r>
              <a:rPr lang="en-GB" sz="2400" dirty="0"/>
              <a:t>Safety restrictions will default on for under 17s to avoid a sudden change at 16</a:t>
            </a:r>
          </a:p>
          <a:p>
            <a:pPr marL="342900" indent="-342900">
              <a:buFont typeface="Arial" panose="020B0604020202020204" pitchFamily="34" charset="0"/>
              <a:buChar char="•"/>
            </a:pPr>
            <a:r>
              <a:rPr lang="en-GB" sz="2400" dirty="0"/>
              <a:t>Potential overnight curfews and limits on infinite scrolling for under 18s coming later.</a:t>
            </a:r>
          </a:p>
        </p:txBody>
      </p:sp>
    </p:spTree>
    <p:extLst>
      <p:ext uri="{BB962C8B-B14F-4D97-AF65-F5344CB8AC3E}">
        <p14:creationId xmlns:p14="http://schemas.microsoft.com/office/powerpoint/2010/main" val="149000766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3427EC-E583-BED7-B7A1-928335D9F28E}"/>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521E4641-A250-24A1-58BA-6DC28C12E888}"/>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6D5F4360-4769-4757-C6E3-DA3A05BC2EFA}"/>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dirty="0"/>
          </a:p>
        </p:txBody>
      </p:sp>
      <p:sp>
        <p:nvSpPr>
          <p:cNvPr id="4" name="Rectangle 3">
            <a:extLst>
              <a:ext uri="{FF2B5EF4-FFF2-40B4-BE49-F238E27FC236}">
                <a16:creationId xmlns:a16="http://schemas.microsoft.com/office/drawing/2014/main" id="{96C25C60-403A-C5A7-8FA2-0C7AD7A93322}"/>
              </a:ext>
            </a:extLst>
          </p:cNvPr>
          <p:cNvSpPr/>
          <p:nvPr/>
        </p:nvSpPr>
        <p:spPr>
          <a:xfrm>
            <a:off x="914400" y="-792093"/>
            <a:ext cx="11029916" cy="1481570"/>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2400" b="1" dirty="0">
              <a:ea typeface="+mj-ea"/>
              <a:cs typeface="+mj-cs"/>
            </a:endParaRPr>
          </a:p>
        </p:txBody>
      </p:sp>
      <p:sp>
        <p:nvSpPr>
          <p:cNvPr id="10" name="TextBox 9">
            <a:extLst>
              <a:ext uri="{FF2B5EF4-FFF2-40B4-BE49-F238E27FC236}">
                <a16:creationId xmlns:a16="http://schemas.microsoft.com/office/drawing/2014/main" id="{976EF68A-0A56-F22A-9370-7D686875A43A}"/>
              </a:ext>
            </a:extLst>
          </p:cNvPr>
          <p:cNvSpPr txBox="1"/>
          <p:nvPr/>
        </p:nvSpPr>
        <p:spPr>
          <a:xfrm>
            <a:off x="704884" y="651526"/>
            <a:ext cx="9106833" cy="461665"/>
          </a:xfrm>
          <a:prstGeom prst="rect">
            <a:avLst/>
          </a:prstGeom>
          <a:noFill/>
        </p:spPr>
        <p:txBody>
          <a:bodyPr wrap="square" rtlCol="0">
            <a:spAutoFit/>
          </a:bodyPr>
          <a:lstStyle/>
          <a:p>
            <a:r>
              <a:rPr lang="en-GB" sz="2400" b="1" dirty="0"/>
              <a:t>REALITY CHECK!!!</a:t>
            </a:r>
          </a:p>
        </p:txBody>
      </p:sp>
      <p:sp>
        <p:nvSpPr>
          <p:cNvPr id="13" name="TextBox 12">
            <a:extLst>
              <a:ext uri="{FF2B5EF4-FFF2-40B4-BE49-F238E27FC236}">
                <a16:creationId xmlns:a16="http://schemas.microsoft.com/office/drawing/2014/main" id="{38E9D050-1EB6-AA92-BFC5-0D8B0A523FC0}"/>
              </a:ext>
            </a:extLst>
          </p:cNvPr>
          <p:cNvSpPr txBox="1"/>
          <p:nvPr/>
        </p:nvSpPr>
        <p:spPr>
          <a:xfrm>
            <a:off x="513779" y="1528685"/>
            <a:ext cx="6538185" cy="3785652"/>
          </a:xfrm>
          <a:prstGeom prst="rect">
            <a:avLst/>
          </a:prstGeom>
          <a:noFill/>
        </p:spPr>
        <p:txBody>
          <a:bodyPr wrap="square">
            <a:spAutoFit/>
          </a:bodyPr>
          <a:lstStyle/>
          <a:p>
            <a:pPr marL="342900" indent="-342900">
              <a:buFont typeface="Arial" panose="020B0604020202020204" pitchFamily="34" charset="0"/>
              <a:buChar char="•"/>
            </a:pPr>
            <a:r>
              <a:rPr lang="en-GB" sz="2400" dirty="0"/>
              <a:t>This is </a:t>
            </a:r>
            <a:r>
              <a:rPr lang="en-GB" sz="2400" b="1" dirty="0"/>
              <a:t>not a full ban </a:t>
            </a:r>
            <a:r>
              <a:rPr lang="en-GB" sz="2400" dirty="0"/>
              <a:t>on social media for under 16s – we don’t know the full list of platforms</a:t>
            </a:r>
          </a:p>
          <a:p>
            <a:pPr marL="342900" indent="-342900">
              <a:buFont typeface="Arial" panose="020B0604020202020204" pitchFamily="34" charset="0"/>
              <a:buChar char="•"/>
            </a:pPr>
            <a:r>
              <a:rPr lang="en-GB" sz="2400" dirty="0"/>
              <a:t>Only a </a:t>
            </a:r>
            <a:r>
              <a:rPr lang="en-GB" sz="2400" b="1" dirty="0"/>
              <a:t>limited number of app</a:t>
            </a:r>
            <a:r>
              <a:rPr lang="en-GB" sz="2400" dirty="0"/>
              <a:t>s are likely to be included</a:t>
            </a:r>
          </a:p>
          <a:p>
            <a:pPr marL="342900" indent="-342900">
              <a:buFont typeface="Arial" panose="020B0604020202020204" pitchFamily="34" charset="0"/>
              <a:buChar char="•"/>
            </a:pPr>
            <a:r>
              <a:rPr lang="en-GB" sz="2400" dirty="0"/>
              <a:t>There are hundreds of platforms, so children will still have </a:t>
            </a:r>
            <a:r>
              <a:rPr lang="en-GB" sz="2400" b="1" dirty="0"/>
              <a:t>access to social media before 16</a:t>
            </a:r>
          </a:p>
          <a:p>
            <a:pPr marL="342900" indent="-342900">
              <a:buFont typeface="Arial" panose="020B0604020202020204" pitchFamily="34" charset="0"/>
              <a:buChar char="•"/>
            </a:pPr>
            <a:r>
              <a:rPr lang="en-GB" sz="2400" dirty="0"/>
              <a:t>Age checks will play a major role but they continue to be ineffective and</a:t>
            </a:r>
            <a:r>
              <a:rPr lang="en-GB" sz="2400" b="1" dirty="0"/>
              <a:t> easy to bypass</a:t>
            </a:r>
          </a:p>
          <a:p>
            <a:pPr marL="342900" indent="-342900">
              <a:buFont typeface="Arial" panose="020B0604020202020204" pitchFamily="34" charset="0"/>
              <a:buChar char="•"/>
            </a:pPr>
            <a:r>
              <a:rPr lang="en-GB" sz="2400" b="1" dirty="0"/>
              <a:t>Workarounds </a:t>
            </a:r>
            <a:r>
              <a:rPr lang="en-GB" sz="2400" dirty="0"/>
              <a:t>are already common and likely to continue</a:t>
            </a:r>
          </a:p>
        </p:txBody>
      </p:sp>
      <p:pic>
        <p:nvPicPr>
          <p:cNvPr id="12" name="Picture 11">
            <a:extLst>
              <a:ext uri="{FF2B5EF4-FFF2-40B4-BE49-F238E27FC236}">
                <a16:creationId xmlns:a16="http://schemas.microsoft.com/office/drawing/2014/main" id="{395CD0DA-A077-BFE3-87BF-E14219DC89B9}"/>
              </a:ext>
            </a:extLst>
          </p:cNvPr>
          <p:cNvPicPr>
            <a:picLocks noChangeAspect="1"/>
          </p:cNvPicPr>
          <p:nvPr/>
        </p:nvPicPr>
        <p:blipFill>
          <a:blip r:embed="rId3"/>
          <a:stretch>
            <a:fillRect/>
          </a:stretch>
        </p:blipFill>
        <p:spPr>
          <a:xfrm rot="560646">
            <a:off x="7907732" y="765446"/>
            <a:ext cx="3624873" cy="73349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 name="Picture 14">
            <a:extLst>
              <a:ext uri="{FF2B5EF4-FFF2-40B4-BE49-F238E27FC236}">
                <a16:creationId xmlns:a16="http://schemas.microsoft.com/office/drawing/2014/main" id="{CD0B8EE3-3219-552B-E4EB-1E6F04FF47D3}"/>
              </a:ext>
            </a:extLst>
          </p:cNvPr>
          <p:cNvPicPr>
            <a:picLocks noChangeAspect="1"/>
          </p:cNvPicPr>
          <p:nvPr/>
        </p:nvPicPr>
        <p:blipFill>
          <a:blip r:embed="rId4"/>
          <a:stretch>
            <a:fillRect/>
          </a:stretch>
        </p:blipFill>
        <p:spPr>
          <a:xfrm rot="548153">
            <a:off x="7522208" y="1477401"/>
            <a:ext cx="3632747" cy="42051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7" name="TextBox 16">
            <a:extLst>
              <a:ext uri="{FF2B5EF4-FFF2-40B4-BE49-F238E27FC236}">
                <a16:creationId xmlns:a16="http://schemas.microsoft.com/office/drawing/2014/main" id="{49FF91E7-B19F-43DF-0DFB-B66C3BF815A6}"/>
              </a:ext>
            </a:extLst>
          </p:cNvPr>
          <p:cNvSpPr txBox="1"/>
          <p:nvPr/>
        </p:nvSpPr>
        <p:spPr>
          <a:xfrm>
            <a:off x="3576877" y="6166120"/>
            <a:ext cx="8810293" cy="646331"/>
          </a:xfrm>
          <a:prstGeom prst="rect">
            <a:avLst/>
          </a:prstGeom>
          <a:noFill/>
        </p:spPr>
        <p:txBody>
          <a:bodyPr wrap="square">
            <a:spAutoFit/>
          </a:bodyPr>
          <a:lstStyle/>
          <a:p>
            <a:r>
              <a:rPr lang="en-GB" dirty="0">
                <a:hlinkClick r:id="rId5"/>
              </a:rPr>
              <a:t>https://mollyrosefoundation.org/wp-content/uploads/2026/06/Social-media-ban-announcement-guide-for-parents-1.pdf</a:t>
            </a:r>
            <a:r>
              <a:rPr lang="en-GB" dirty="0"/>
              <a:t> </a:t>
            </a:r>
          </a:p>
        </p:txBody>
      </p:sp>
      <p:pic>
        <p:nvPicPr>
          <p:cNvPr id="2" name="Picture 1" descr="Free did you know speech balloon message illustration">
            <a:extLst>
              <a:ext uri="{FF2B5EF4-FFF2-40B4-BE49-F238E27FC236}">
                <a16:creationId xmlns:a16="http://schemas.microsoft.com/office/drawing/2014/main" id="{89388ACB-44A7-F947-6BE6-92496A56D63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3444">
            <a:off x="3448092" y="32601"/>
            <a:ext cx="1757379" cy="17573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768124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0DF12-2572-CDDF-66BC-584DC888CD35}"/>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EB8212A4-8DCB-CA60-34A1-348A329C1A64}"/>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225676ED-F17A-184B-502A-A0C847D06488}"/>
              </a:ext>
            </a:extLst>
          </p:cNvPr>
          <p:cNvSpPr/>
          <p:nvPr/>
        </p:nvSpPr>
        <p:spPr>
          <a:xfrm>
            <a:off x="-2" y="-13159"/>
            <a:ext cx="12172581" cy="1298392"/>
          </a:xfrm>
          <a:prstGeom prst="rect">
            <a:avLst/>
          </a:prstGeom>
        </p:spPr>
        <p:style>
          <a:lnRef idx="2">
            <a:schemeClr val="dk1">
              <a:shade val="15000"/>
            </a:schemeClr>
          </a:lnRef>
          <a:fillRef idx="1">
            <a:schemeClr val="dk1"/>
          </a:fillRef>
          <a:effectRef idx="0">
            <a:schemeClr val="dk1"/>
          </a:effectRef>
          <a:fontRef idx="minor">
            <a:schemeClr val="lt1"/>
          </a:fontRef>
        </p:style>
        <p:txBody>
          <a:bodyPr vert="horz" lIns="91440" tIns="45720" rIns="91440" bIns="45720" rtlCol="0" anchor="b">
            <a:normAutofit/>
          </a:bodyPr>
          <a:lstStyle/>
          <a:p>
            <a:pPr algn="ctr">
              <a:lnSpc>
                <a:spcPct val="90000"/>
              </a:lnSpc>
              <a:spcBef>
                <a:spcPct val="0"/>
              </a:spcBef>
              <a:spcAft>
                <a:spcPts val="600"/>
              </a:spcAft>
            </a:pPr>
            <a:r>
              <a:rPr lang="en-US" sz="6600" b="1" dirty="0">
                <a:solidFill>
                  <a:schemeClr val="bg1"/>
                </a:solidFill>
                <a:ea typeface="+mj-ea"/>
                <a:cs typeface="+mj-cs"/>
              </a:rPr>
              <a:t>         </a:t>
            </a:r>
            <a:endParaRPr lang="en-US" sz="4400" dirty="0">
              <a:solidFill>
                <a:schemeClr val="bg1"/>
              </a:solidFill>
              <a:ea typeface="+mj-ea"/>
              <a:cs typeface="+mj-cs"/>
            </a:endParaRPr>
          </a:p>
        </p:txBody>
      </p:sp>
      <p:pic>
        <p:nvPicPr>
          <p:cNvPr id="14" name="Picture 4" descr="Free dialog tip advice illustration">
            <a:extLst>
              <a:ext uri="{FF2B5EF4-FFF2-40B4-BE49-F238E27FC236}">
                <a16:creationId xmlns:a16="http://schemas.microsoft.com/office/drawing/2014/main" id="{08329EDB-6D20-8899-1D06-3623984118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654689">
            <a:off x="10418806" y="2272838"/>
            <a:ext cx="1415381" cy="1006248"/>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E2DFEC50-03EA-B429-53C6-745BDD42D1B9}"/>
              </a:ext>
            </a:extLst>
          </p:cNvPr>
          <p:cNvSpPr txBox="1"/>
          <p:nvPr/>
        </p:nvSpPr>
        <p:spPr>
          <a:xfrm>
            <a:off x="1555094" y="183463"/>
            <a:ext cx="6936204" cy="707886"/>
          </a:xfrm>
          <a:prstGeom prst="rect">
            <a:avLst/>
          </a:prstGeom>
          <a:noFill/>
        </p:spPr>
        <p:txBody>
          <a:bodyPr wrap="square">
            <a:spAutoFit/>
          </a:bodyPr>
          <a:lstStyle/>
          <a:p>
            <a:r>
              <a:rPr lang="en-US" sz="4000" b="1" dirty="0">
                <a:solidFill>
                  <a:schemeClr val="bg1"/>
                </a:solidFill>
                <a:ea typeface="+mj-ea"/>
                <a:cs typeface="+mj-cs"/>
              </a:rPr>
              <a:t>PARENT ONLINE SAFETY</a:t>
            </a:r>
            <a:r>
              <a:rPr lang="en-US" sz="4000" dirty="0">
                <a:solidFill>
                  <a:schemeClr val="bg1"/>
                </a:solidFill>
                <a:ea typeface="+mj-ea"/>
                <a:cs typeface="+mj-cs"/>
              </a:rPr>
              <a:t> </a:t>
            </a:r>
            <a:endParaRPr lang="en-GB" sz="4000" dirty="0"/>
          </a:p>
        </p:txBody>
      </p:sp>
      <p:sp>
        <p:nvSpPr>
          <p:cNvPr id="33" name="Rectangle 32">
            <a:extLst>
              <a:ext uri="{FF2B5EF4-FFF2-40B4-BE49-F238E27FC236}">
                <a16:creationId xmlns:a16="http://schemas.microsoft.com/office/drawing/2014/main" id="{A31E00B4-27B8-E2F7-2B00-C67E4018AC74}"/>
              </a:ext>
            </a:extLst>
          </p:cNvPr>
          <p:cNvSpPr/>
          <p:nvPr/>
        </p:nvSpPr>
        <p:spPr>
          <a:xfrm>
            <a:off x="8938801" y="1036358"/>
            <a:ext cx="1493568" cy="55056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5" name="Picture 34">
            <a:extLst>
              <a:ext uri="{FF2B5EF4-FFF2-40B4-BE49-F238E27FC236}">
                <a16:creationId xmlns:a16="http://schemas.microsoft.com/office/drawing/2014/main" id="{AF21C6A6-D01A-6D11-8780-744C559384FC}"/>
              </a:ext>
            </a:extLst>
          </p:cNvPr>
          <p:cNvPicPr>
            <a:picLocks noChangeAspect="1"/>
          </p:cNvPicPr>
          <p:nvPr/>
        </p:nvPicPr>
        <p:blipFill>
          <a:blip r:embed="rId4"/>
          <a:stretch>
            <a:fillRect/>
          </a:stretch>
        </p:blipFill>
        <p:spPr>
          <a:xfrm>
            <a:off x="11287364" y="659502"/>
            <a:ext cx="823031" cy="3436918"/>
          </a:xfrm>
          <a:prstGeom prst="rect">
            <a:avLst/>
          </a:prstGeom>
        </p:spPr>
      </p:pic>
      <p:pic>
        <p:nvPicPr>
          <p:cNvPr id="32" name="Picture 31" descr="A red rectangular sign with white text and heart&#10;&#10;Description automatically generated">
            <a:extLst>
              <a:ext uri="{FF2B5EF4-FFF2-40B4-BE49-F238E27FC236}">
                <a16:creationId xmlns:a16="http://schemas.microsoft.com/office/drawing/2014/main" id="{C474A02B-7E30-898D-18BF-F562E809359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79482" y="5250804"/>
            <a:ext cx="1637148" cy="1171329"/>
          </a:xfrm>
          <a:prstGeom prst="rect">
            <a:avLst/>
          </a:prstGeom>
        </p:spPr>
      </p:pic>
      <p:pic>
        <p:nvPicPr>
          <p:cNvPr id="21" name="Picture 20" descr="A person and child looking at a computer&#10;&#10;Description automatically generated">
            <a:extLst>
              <a:ext uri="{FF2B5EF4-FFF2-40B4-BE49-F238E27FC236}">
                <a16:creationId xmlns:a16="http://schemas.microsoft.com/office/drawing/2014/main" id="{64A86BDC-DF53-A95A-14AD-758D8849F32C}"/>
              </a:ext>
            </a:extLst>
          </p:cNvPr>
          <p:cNvPicPr>
            <a:picLocks noChangeAspect="1"/>
          </p:cNvPicPr>
          <p:nvPr/>
        </p:nvPicPr>
        <p:blipFill>
          <a:blip r:embed="rId6">
            <a:extLst>
              <a:ext uri="{28A0092B-C50C-407E-A947-70E740481C1C}">
                <a14:useLocalDpi xmlns:a14="http://schemas.microsoft.com/office/drawing/2010/main" val="0"/>
              </a:ext>
            </a:extLst>
          </a:blip>
          <a:srcRect b="17990"/>
          <a:stretch/>
        </p:blipFill>
        <p:spPr>
          <a:xfrm>
            <a:off x="-215080" y="-31629"/>
            <a:ext cx="12567603" cy="6871159"/>
          </a:xfrm>
          <a:prstGeom prst="rect">
            <a:avLst/>
          </a:prstGeom>
        </p:spPr>
      </p:pic>
      <p:pic>
        <p:nvPicPr>
          <p:cNvPr id="4" name="Picture 3" descr="A red rectangular sign with white text and heart&#10;&#10;Description automatically generated">
            <a:extLst>
              <a:ext uri="{FF2B5EF4-FFF2-40B4-BE49-F238E27FC236}">
                <a16:creationId xmlns:a16="http://schemas.microsoft.com/office/drawing/2014/main" id="{D12DE788-0FE9-55BE-3CE2-724579872A8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74497" y="5662809"/>
            <a:ext cx="1290918" cy="923613"/>
          </a:xfrm>
          <a:prstGeom prst="rect">
            <a:avLst/>
          </a:prstGeom>
        </p:spPr>
      </p:pic>
      <p:sp>
        <p:nvSpPr>
          <p:cNvPr id="7" name="Rectangle 6">
            <a:extLst>
              <a:ext uri="{FF2B5EF4-FFF2-40B4-BE49-F238E27FC236}">
                <a16:creationId xmlns:a16="http://schemas.microsoft.com/office/drawing/2014/main" id="{2DCD56D7-1C5F-A980-9E12-6681A6FBA47D}"/>
              </a:ext>
            </a:extLst>
          </p:cNvPr>
          <p:cNvSpPr/>
          <p:nvPr/>
        </p:nvSpPr>
        <p:spPr>
          <a:xfrm>
            <a:off x="8938801" y="891349"/>
            <a:ext cx="1433760" cy="144340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extBox 1">
            <a:extLst>
              <a:ext uri="{FF2B5EF4-FFF2-40B4-BE49-F238E27FC236}">
                <a16:creationId xmlns:a16="http://schemas.microsoft.com/office/drawing/2014/main" id="{8DFAD326-3F2A-9369-C997-906F628AA69D}"/>
              </a:ext>
            </a:extLst>
          </p:cNvPr>
          <p:cNvSpPr txBox="1"/>
          <p:nvPr/>
        </p:nvSpPr>
        <p:spPr>
          <a:xfrm>
            <a:off x="2106519" y="385183"/>
            <a:ext cx="7489491" cy="1569660"/>
          </a:xfrm>
          <a:prstGeom prst="rect">
            <a:avLst/>
          </a:prstGeom>
          <a:effectLst/>
          <a:scene3d>
            <a:camera prst="orthographicFront"/>
            <a:lightRig rig="threePt" dir="t"/>
          </a:scene3d>
          <a:sp3d>
            <a:bevelT w="101600" prst="riblet"/>
          </a:sp3d>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n-GB" sz="4800" b="1" dirty="0"/>
              <a:t>RISKS AND NEGATIVE EXPERIENCES</a:t>
            </a:r>
            <a:endParaRPr lang="en-GB" sz="4000" dirty="0"/>
          </a:p>
        </p:txBody>
      </p:sp>
      <p:pic>
        <p:nvPicPr>
          <p:cNvPr id="6" name="Picture 5">
            <a:extLst>
              <a:ext uri="{FF2B5EF4-FFF2-40B4-BE49-F238E27FC236}">
                <a16:creationId xmlns:a16="http://schemas.microsoft.com/office/drawing/2014/main" id="{4F6A9A55-0C99-898A-DEC3-9BA34798E999}"/>
              </a:ext>
            </a:extLst>
          </p:cNvPr>
          <p:cNvPicPr>
            <a:picLocks noChangeAspect="1"/>
          </p:cNvPicPr>
          <p:nvPr/>
        </p:nvPicPr>
        <p:blipFill>
          <a:blip r:embed="rId7"/>
          <a:stretch>
            <a:fillRect/>
          </a:stretch>
        </p:blipFill>
        <p:spPr>
          <a:xfrm>
            <a:off x="197396" y="3305266"/>
            <a:ext cx="1562235" cy="967824"/>
          </a:xfrm>
          <a:prstGeom prst="rect">
            <a:avLst/>
          </a:prstGeom>
        </p:spPr>
      </p:pic>
    </p:spTree>
    <p:extLst>
      <p:ext uri="{BB962C8B-B14F-4D97-AF65-F5344CB8AC3E}">
        <p14:creationId xmlns:p14="http://schemas.microsoft.com/office/powerpoint/2010/main" val="399084682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C70960D5-4732-B599-3ADF-2CC68F540699}"/>
              </a:ext>
            </a:extLst>
          </p:cNvPr>
          <p:cNvSpPr txBox="1"/>
          <p:nvPr/>
        </p:nvSpPr>
        <p:spPr>
          <a:xfrm>
            <a:off x="9234787" y="181102"/>
            <a:ext cx="3287365" cy="11592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3700"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Negative experiences</a:t>
            </a:r>
            <a:r>
              <a:rPr kumimoji="0" lang="en-US" sz="3700" b="1" i="0" u="none" strike="noStrike" kern="1200" cap="none" spc="0" normalizeH="0" baseline="0" noProof="0" dirty="0">
                <a:ln>
                  <a:noFill/>
                </a:ln>
                <a:solidFill>
                  <a:srgbClr val="FFFFFF"/>
                </a:solidFill>
                <a:effectLst/>
                <a:uLnTx/>
                <a:uFillTx/>
                <a:latin typeface="Calibri Light" panose="020F0302020204030204"/>
                <a:ea typeface="+mn-ea"/>
                <a:cs typeface="+mn-cs"/>
              </a:rPr>
              <a:t>:</a:t>
            </a:r>
            <a:endParaRPr kumimoji="0" lang="en-US" sz="3700" b="0" i="0" u="none" strike="noStrike" kern="1200" cap="none" spc="0" normalizeH="0" baseline="0" noProof="0" dirty="0">
              <a:ln>
                <a:noFill/>
              </a:ln>
              <a:solidFill>
                <a:srgbClr val="FFFFFF"/>
              </a:solidFill>
              <a:effectLst/>
              <a:uLnTx/>
              <a:uFillTx/>
              <a:latin typeface="Calibri Light" panose="020F0302020204030204"/>
              <a:ea typeface="+mn-ea"/>
              <a:cs typeface="+mn-cs"/>
            </a:endParaRPr>
          </a:p>
        </p:txBody>
      </p:sp>
      <p:pic>
        <p:nvPicPr>
          <p:cNvPr id="2" name="Picture 1" descr="A red and black rectangular sign with white text&#10;&#10;Description automatically generated with low confidence">
            <a:extLst>
              <a:ext uri="{FF2B5EF4-FFF2-40B4-BE49-F238E27FC236}">
                <a16:creationId xmlns:a16="http://schemas.microsoft.com/office/drawing/2014/main" id="{ECA8308E-E630-8F48-4528-1AB5EB3441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003" y="5931016"/>
            <a:ext cx="1138484" cy="801355"/>
          </a:xfrm>
          <a:prstGeom prst="rect">
            <a:avLst/>
          </a:prstGeom>
        </p:spPr>
      </p:pic>
      <p:pic>
        <p:nvPicPr>
          <p:cNvPr id="7" name="Picture 6">
            <a:extLst>
              <a:ext uri="{FF2B5EF4-FFF2-40B4-BE49-F238E27FC236}">
                <a16:creationId xmlns:a16="http://schemas.microsoft.com/office/drawing/2014/main" id="{53FBD9B5-A2A4-B426-1E54-2B808FF0357D}"/>
              </a:ext>
            </a:extLst>
          </p:cNvPr>
          <p:cNvPicPr>
            <a:picLocks noChangeAspect="1"/>
          </p:cNvPicPr>
          <p:nvPr/>
        </p:nvPicPr>
        <p:blipFill>
          <a:blip r:embed="rId4"/>
          <a:stretch>
            <a:fillRect/>
          </a:stretch>
        </p:blipFill>
        <p:spPr>
          <a:xfrm>
            <a:off x="5336994" y="3713909"/>
            <a:ext cx="5967160" cy="2956861"/>
          </a:xfrm>
          <a:prstGeom prst="rect">
            <a:avLst/>
          </a:prstGeom>
          <a:ln>
            <a:noFill/>
          </a:ln>
          <a:effectLst>
            <a:outerShdw blurRad="292100" dist="139700" dir="2700000" algn="tl" rotWithShape="0">
              <a:srgbClr val="333333">
                <a:alpha val="65000"/>
              </a:srgbClr>
            </a:outerShdw>
          </a:effectLst>
        </p:spPr>
      </p:pic>
      <p:pic>
        <p:nvPicPr>
          <p:cNvPr id="3" name="Picture 2">
            <a:extLst>
              <a:ext uri="{FF2B5EF4-FFF2-40B4-BE49-F238E27FC236}">
                <a16:creationId xmlns:a16="http://schemas.microsoft.com/office/drawing/2014/main" id="{5AD4AB67-40F3-0C8C-B57B-C288CECA149E}"/>
              </a:ext>
            </a:extLst>
          </p:cNvPr>
          <p:cNvPicPr>
            <a:picLocks noChangeAspect="1"/>
          </p:cNvPicPr>
          <p:nvPr/>
        </p:nvPicPr>
        <p:blipFill>
          <a:blip r:embed="rId5"/>
          <a:stretch>
            <a:fillRect/>
          </a:stretch>
        </p:blipFill>
        <p:spPr>
          <a:xfrm>
            <a:off x="825372" y="542806"/>
            <a:ext cx="7645552" cy="288619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6705460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6CA72-D068-1F47-F3F6-6F5B89A90BDA}"/>
              </a:ext>
            </a:extLst>
          </p:cNvPr>
          <p:cNvSpPr>
            <a:spLocks noGrp="1"/>
          </p:cNvSpPr>
          <p:nvPr>
            <p:ph type="title" idx="4294967295"/>
          </p:nvPr>
        </p:nvSpPr>
        <p:spPr>
          <a:xfrm>
            <a:off x="94022" y="84120"/>
            <a:ext cx="11439525" cy="806753"/>
          </a:xfrm>
        </p:spPr>
        <p:txBody>
          <a:bodyPr>
            <a:normAutofit/>
          </a:bodyPr>
          <a:lstStyle/>
          <a:p>
            <a:r>
              <a:rPr lang="en-GB" sz="2800" b="1" dirty="0">
                <a:latin typeface="+mn-lt"/>
                <a:ea typeface="+mn-ea"/>
                <a:cs typeface="+mn-cs"/>
              </a:rPr>
              <a:t>Current issues that schools are dealing with right now include:</a:t>
            </a:r>
          </a:p>
        </p:txBody>
      </p:sp>
      <p:sp>
        <p:nvSpPr>
          <p:cNvPr id="3" name="Oval 2">
            <a:extLst>
              <a:ext uri="{FF2B5EF4-FFF2-40B4-BE49-F238E27FC236}">
                <a16:creationId xmlns:a16="http://schemas.microsoft.com/office/drawing/2014/main" id="{A1D8C72D-5645-C57C-A835-72E02C93BE70}"/>
              </a:ext>
            </a:extLst>
          </p:cNvPr>
          <p:cNvSpPr/>
          <p:nvPr/>
        </p:nvSpPr>
        <p:spPr>
          <a:xfrm>
            <a:off x="74516" y="2281442"/>
            <a:ext cx="2314983" cy="132556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b="1" dirty="0"/>
              <a:t>Bullying</a:t>
            </a:r>
          </a:p>
        </p:txBody>
      </p:sp>
      <p:sp>
        <p:nvSpPr>
          <p:cNvPr id="4" name="Oval 3">
            <a:extLst>
              <a:ext uri="{FF2B5EF4-FFF2-40B4-BE49-F238E27FC236}">
                <a16:creationId xmlns:a16="http://schemas.microsoft.com/office/drawing/2014/main" id="{385BF48C-54E2-F148-AA7F-725F761B31D4}"/>
              </a:ext>
            </a:extLst>
          </p:cNvPr>
          <p:cNvSpPr/>
          <p:nvPr/>
        </p:nvSpPr>
        <p:spPr>
          <a:xfrm>
            <a:off x="1450188" y="5477209"/>
            <a:ext cx="2285637" cy="114097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b="1" dirty="0"/>
              <a:t>Sexual extortion</a:t>
            </a:r>
          </a:p>
        </p:txBody>
      </p:sp>
      <p:sp>
        <p:nvSpPr>
          <p:cNvPr id="5" name="Oval 4">
            <a:extLst>
              <a:ext uri="{FF2B5EF4-FFF2-40B4-BE49-F238E27FC236}">
                <a16:creationId xmlns:a16="http://schemas.microsoft.com/office/drawing/2014/main" id="{F7B1CE47-FA32-437D-6EBE-BD930DB26B99}"/>
              </a:ext>
            </a:extLst>
          </p:cNvPr>
          <p:cNvSpPr/>
          <p:nvPr/>
        </p:nvSpPr>
        <p:spPr>
          <a:xfrm>
            <a:off x="3372306" y="745721"/>
            <a:ext cx="3372848" cy="149640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b="1" dirty="0"/>
              <a:t>Pornography</a:t>
            </a:r>
          </a:p>
        </p:txBody>
      </p:sp>
      <p:sp>
        <p:nvSpPr>
          <p:cNvPr id="11" name="Oval 10">
            <a:extLst>
              <a:ext uri="{FF2B5EF4-FFF2-40B4-BE49-F238E27FC236}">
                <a16:creationId xmlns:a16="http://schemas.microsoft.com/office/drawing/2014/main" id="{40925DB2-C54E-1E3A-AAA2-7D52543F6359}"/>
              </a:ext>
            </a:extLst>
          </p:cNvPr>
          <p:cNvSpPr/>
          <p:nvPr/>
        </p:nvSpPr>
        <p:spPr>
          <a:xfrm>
            <a:off x="6170416" y="5036094"/>
            <a:ext cx="3624979" cy="175039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b="1" dirty="0"/>
              <a:t>Disinformation   Misinformation </a:t>
            </a:r>
            <a:r>
              <a:rPr lang="en-GB" sz="1600" dirty="0"/>
              <a:t>what can you believe?</a:t>
            </a:r>
          </a:p>
        </p:txBody>
      </p:sp>
      <p:sp>
        <p:nvSpPr>
          <p:cNvPr id="12" name="Oval 11">
            <a:extLst>
              <a:ext uri="{FF2B5EF4-FFF2-40B4-BE49-F238E27FC236}">
                <a16:creationId xmlns:a16="http://schemas.microsoft.com/office/drawing/2014/main" id="{2613F387-1FCD-E8F2-1C5F-80BB78468391}"/>
              </a:ext>
            </a:extLst>
          </p:cNvPr>
          <p:cNvSpPr/>
          <p:nvPr/>
        </p:nvSpPr>
        <p:spPr>
          <a:xfrm>
            <a:off x="2402464" y="2281442"/>
            <a:ext cx="2700706" cy="220599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b="1" dirty="0"/>
              <a:t>Nudes </a:t>
            </a:r>
            <a:r>
              <a:rPr lang="en-GB" sz="2000" dirty="0"/>
              <a:t>pressure to share and receiving them</a:t>
            </a:r>
          </a:p>
        </p:txBody>
      </p:sp>
      <p:sp>
        <p:nvSpPr>
          <p:cNvPr id="14" name="Oval 13">
            <a:extLst>
              <a:ext uri="{FF2B5EF4-FFF2-40B4-BE49-F238E27FC236}">
                <a16:creationId xmlns:a16="http://schemas.microsoft.com/office/drawing/2014/main" id="{2656E697-AA4E-FB6F-C34C-82474A14E9DF}"/>
              </a:ext>
            </a:extLst>
          </p:cNvPr>
          <p:cNvSpPr/>
          <p:nvPr/>
        </p:nvSpPr>
        <p:spPr>
          <a:xfrm>
            <a:off x="3610580" y="4455504"/>
            <a:ext cx="2485419" cy="186807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b="1" dirty="0"/>
              <a:t>Fake accounts </a:t>
            </a:r>
            <a:r>
              <a:rPr lang="en-GB" sz="2400" dirty="0"/>
              <a:t>profiles</a:t>
            </a:r>
          </a:p>
        </p:txBody>
      </p:sp>
      <p:sp>
        <p:nvSpPr>
          <p:cNvPr id="15" name="Oval 14">
            <a:extLst>
              <a:ext uri="{FF2B5EF4-FFF2-40B4-BE49-F238E27FC236}">
                <a16:creationId xmlns:a16="http://schemas.microsoft.com/office/drawing/2014/main" id="{359F8C25-A660-0E6A-0D7D-21004FF76D53}"/>
              </a:ext>
            </a:extLst>
          </p:cNvPr>
          <p:cNvSpPr/>
          <p:nvPr/>
        </p:nvSpPr>
        <p:spPr>
          <a:xfrm>
            <a:off x="9615309" y="4205135"/>
            <a:ext cx="2498499" cy="180080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b="1" dirty="0"/>
              <a:t>Self-harm suicide content</a:t>
            </a:r>
          </a:p>
        </p:txBody>
      </p:sp>
      <p:sp>
        <p:nvSpPr>
          <p:cNvPr id="16" name="Oval 15">
            <a:extLst>
              <a:ext uri="{FF2B5EF4-FFF2-40B4-BE49-F238E27FC236}">
                <a16:creationId xmlns:a16="http://schemas.microsoft.com/office/drawing/2014/main" id="{A63ACC9F-B293-EE48-6316-454363862CC9}"/>
              </a:ext>
            </a:extLst>
          </p:cNvPr>
          <p:cNvSpPr/>
          <p:nvPr/>
        </p:nvSpPr>
        <p:spPr>
          <a:xfrm>
            <a:off x="8613403" y="2196321"/>
            <a:ext cx="3351825" cy="168378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b="1" dirty="0"/>
              <a:t>Grooming   Exploitation</a:t>
            </a:r>
          </a:p>
        </p:txBody>
      </p:sp>
      <p:sp>
        <p:nvSpPr>
          <p:cNvPr id="17" name="Oval 16">
            <a:extLst>
              <a:ext uri="{FF2B5EF4-FFF2-40B4-BE49-F238E27FC236}">
                <a16:creationId xmlns:a16="http://schemas.microsoft.com/office/drawing/2014/main" id="{0E71C4A5-1778-0817-0DE1-22732BD8FCCE}"/>
              </a:ext>
            </a:extLst>
          </p:cNvPr>
          <p:cNvSpPr/>
          <p:nvPr/>
        </p:nvSpPr>
        <p:spPr>
          <a:xfrm>
            <a:off x="9812746" y="186261"/>
            <a:ext cx="2152482" cy="183733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t>An internet made for adults accessible to children</a:t>
            </a:r>
          </a:p>
        </p:txBody>
      </p:sp>
      <p:sp>
        <p:nvSpPr>
          <p:cNvPr id="7" name="Oval 6">
            <a:extLst>
              <a:ext uri="{FF2B5EF4-FFF2-40B4-BE49-F238E27FC236}">
                <a16:creationId xmlns:a16="http://schemas.microsoft.com/office/drawing/2014/main" id="{42F7AC7A-D470-A0EB-05A4-F8AD79AF8057}"/>
              </a:ext>
            </a:extLst>
          </p:cNvPr>
          <p:cNvSpPr/>
          <p:nvPr/>
        </p:nvSpPr>
        <p:spPr>
          <a:xfrm>
            <a:off x="757107" y="986234"/>
            <a:ext cx="2152482" cy="114097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b="1" dirty="0"/>
              <a:t>Gen AI</a:t>
            </a:r>
          </a:p>
        </p:txBody>
      </p:sp>
      <p:sp>
        <p:nvSpPr>
          <p:cNvPr id="9" name="Oval 8">
            <a:extLst>
              <a:ext uri="{FF2B5EF4-FFF2-40B4-BE49-F238E27FC236}">
                <a16:creationId xmlns:a16="http://schemas.microsoft.com/office/drawing/2014/main" id="{1D386ED1-95AE-3E0D-12C8-BE897C5ECE6E}"/>
              </a:ext>
            </a:extLst>
          </p:cNvPr>
          <p:cNvSpPr/>
          <p:nvPr/>
        </p:nvSpPr>
        <p:spPr>
          <a:xfrm>
            <a:off x="6861232" y="782107"/>
            <a:ext cx="2243349" cy="192373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t>Threats to harm family members if they don’t…</a:t>
            </a:r>
          </a:p>
        </p:txBody>
      </p:sp>
      <p:sp>
        <p:nvSpPr>
          <p:cNvPr id="10" name="Oval 9">
            <a:extLst>
              <a:ext uri="{FF2B5EF4-FFF2-40B4-BE49-F238E27FC236}">
                <a16:creationId xmlns:a16="http://schemas.microsoft.com/office/drawing/2014/main" id="{202D7BA6-F2E4-0DD9-9F33-1FCD84581A36}"/>
              </a:ext>
            </a:extLst>
          </p:cNvPr>
          <p:cNvSpPr/>
          <p:nvPr/>
        </p:nvSpPr>
        <p:spPr>
          <a:xfrm>
            <a:off x="52556" y="3841703"/>
            <a:ext cx="2751786" cy="150336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b="1" dirty="0"/>
              <a:t>Violent misogyny</a:t>
            </a:r>
          </a:p>
        </p:txBody>
      </p:sp>
      <p:sp>
        <p:nvSpPr>
          <p:cNvPr id="21" name="Oval 20">
            <a:extLst>
              <a:ext uri="{FF2B5EF4-FFF2-40B4-BE49-F238E27FC236}">
                <a16:creationId xmlns:a16="http://schemas.microsoft.com/office/drawing/2014/main" id="{6F1974E5-202C-3CC3-7CA0-3C83A33E1618}"/>
              </a:ext>
            </a:extLst>
          </p:cNvPr>
          <p:cNvSpPr/>
          <p:nvPr/>
        </p:nvSpPr>
        <p:spPr>
          <a:xfrm>
            <a:off x="5103170" y="2203680"/>
            <a:ext cx="2147080" cy="160698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b="1" dirty="0"/>
              <a:t>Lack of role models</a:t>
            </a:r>
          </a:p>
        </p:txBody>
      </p:sp>
      <p:sp>
        <p:nvSpPr>
          <p:cNvPr id="6" name="Oval 5">
            <a:extLst>
              <a:ext uri="{FF2B5EF4-FFF2-40B4-BE49-F238E27FC236}">
                <a16:creationId xmlns:a16="http://schemas.microsoft.com/office/drawing/2014/main" id="{CFADF65C-D5D3-3539-2AA6-9C550EE82B8A}"/>
              </a:ext>
            </a:extLst>
          </p:cNvPr>
          <p:cNvSpPr/>
          <p:nvPr/>
        </p:nvSpPr>
        <p:spPr>
          <a:xfrm>
            <a:off x="6201922" y="3624547"/>
            <a:ext cx="3624980" cy="133141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b="1" dirty="0"/>
              <a:t>Radicalisation</a:t>
            </a:r>
            <a:endParaRPr lang="en-GB" sz="2800" b="1" dirty="0"/>
          </a:p>
        </p:txBody>
      </p:sp>
    </p:spTree>
    <p:extLst>
      <p:ext uri="{BB962C8B-B14F-4D97-AF65-F5344CB8AC3E}">
        <p14:creationId xmlns:p14="http://schemas.microsoft.com/office/powerpoint/2010/main" val="1107789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1000"/>
                            </p:stCondLst>
                            <p:childTnLst>
                              <p:par>
                                <p:cTn id="9" presetID="10" presetClass="entr" presetSubtype="0" fill="hold" grpId="0" nodeType="afterEffect">
                                  <p:stCondLst>
                                    <p:cond delay="10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1600"/>
                            </p:stCondLst>
                            <p:childTnLst>
                              <p:par>
                                <p:cTn id="13" presetID="10" presetClass="entr" presetSubtype="0" fill="hold" grpId="0" nodeType="afterEffect">
                                  <p:stCondLst>
                                    <p:cond delay="10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par>
                          <p:cTn id="16" fill="hold">
                            <p:stCondLst>
                              <p:cond delay="2200"/>
                            </p:stCondLst>
                            <p:childTnLst>
                              <p:par>
                                <p:cTn id="17" presetID="10" presetClass="entr" presetSubtype="0" fill="hold" grpId="0" nodeType="afterEffect">
                                  <p:stCondLst>
                                    <p:cond delay="10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par>
                          <p:cTn id="20" fill="hold">
                            <p:stCondLst>
                              <p:cond delay="2800"/>
                            </p:stCondLst>
                            <p:childTnLst>
                              <p:par>
                                <p:cTn id="21" presetID="10" presetClass="entr" presetSubtype="0" fill="hold" grpId="0" nodeType="afterEffect">
                                  <p:stCondLst>
                                    <p:cond delay="10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par>
                          <p:cTn id="24" fill="hold">
                            <p:stCondLst>
                              <p:cond delay="3400"/>
                            </p:stCondLst>
                            <p:childTnLst>
                              <p:par>
                                <p:cTn id="25" presetID="10" presetClass="entr" presetSubtype="0" fill="hold" grpId="0" nodeType="afterEffect">
                                  <p:stCondLst>
                                    <p:cond delay="10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par>
                          <p:cTn id="28" fill="hold">
                            <p:stCondLst>
                              <p:cond delay="4000"/>
                            </p:stCondLst>
                            <p:childTnLst>
                              <p:par>
                                <p:cTn id="29" presetID="10" presetClass="entr" presetSubtype="0" fill="hold" grpId="0" nodeType="afterEffect">
                                  <p:stCondLst>
                                    <p:cond delay="10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par>
                          <p:cTn id="32" fill="hold">
                            <p:stCondLst>
                              <p:cond delay="4600"/>
                            </p:stCondLst>
                            <p:childTnLst>
                              <p:par>
                                <p:cTn id="33" presetID="10" presetClass="entr" presetSubtype="0" fill="hold" grpId="0" nodeType="afterEffect">
                                  <p:stCondLst>
                                    <p:cond delay="10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childTnLst>
                          </p:cTn>
                        </p:par>
                        <p:par>
                          <p:cTn id="36" fill="hold">
                            <p:stCondLst>
                              <p:cond delay="5200"/>
                            </p:stCondLst>
                            <p:childTnLst>
                              <p:par>
                                <p:cTn id="37" presetID="10" presetClass="entr" presetSubtype="0" fill="hold" grpId="0" nodeType="afterEffect">
                                  <p:stCondLst>
                                    <p:cond delay="10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fade">
                                      <p:cBhvr>
                                        <p:cTn id="44" dur="500"/>
                                        <p:tgtEl>
                                          <p:spTgt spid="7"/>
                                        </p:tgtEl>
                                      </p:cBhvr>
                                    </p:animEffect>
                                  </p:childTnLst>
                                </p:cTn>
                              </p:par>
                            </p:childTnLst>
                          </p:cTn>
                        </p:par>
                        <p:par>
                          <p:cTn id="45" fill="hold">
                            <p:stCondLst>
                              <p:cond delay="500"/>
                            </p:stCondLst>
                            <p:childTnLst>
                              <p:par>
                                <p:cTn id="46" presetID="10" presetClass="entr" presetSubtype="0" fill="hold" grpId="0" nodeType="afterEffect">
                                  <p:stCondLst>
                                    <p:cond delay="10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500"/>
                                        <p:tgtEl>
                                          <p:spTgt spid="9"/>
                                        </p:tgtEl>
                                      </p:cBhvr>
                                    </p:animEffect>
                                  </p:childTnLst>
                                </p:cTn>
                              </p:par>
                            </p:childTnLst>
                          </p:cTn>
                        </p:par>
                        <p:par>
                          <p:cTn id="49" fill="hold">
                            <p:stCondLst>
                              <p:cond delay="1100"/>
                            </p:stCondLst>
                            <p:childTnLst>
                              <p:par>
                                <p:cTn id="50" presetID="10" presetClass="entr" presetSubtype="0" fill="hold" grpId="0" nodeType="afterEffect">
                                  <p:stCondLst>
                                    <p:cond delay="10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500"/>
                                        <p:tgtEl>
                                          <p:spTgt spid="10"/>
                                        </p:tgtEl>
                                      </p:cBhvr>
                                    </p:animEffect>
                                  </p:childTnLst>
                                </p:cTn>
                              </p:par>
                            </p:childTnLst>
                          </p:cTn>
                        </p:par>
                        <p:par>
                          <p:cTn id="53" fill="hold">
                            <p:stCondLst>
                              <p:cond delay="1700"/>
                            </p:stCondLst>
                            <p:childTnLst>
                              <p:par>
                                <p:cTn id="54" presetID="10" presetClass="entr" presetSubtype="0" fill="hold" grpId="0" nodeType="afterEffect">
                                  <p:stCondLst>
                                    <p:cond delay="10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500"/>
                                        <p:tgtEl>
                                          <p:spTgt spid="21"/>
                                        </p:tgtEl>
                                      </p:cBhvr>
                                    </p:animEffect>
                                  </p:childTnLst>
                                </p:cTn>
                              </p:par>
                            </p:childTnLst>
                          </p:cTn>
                        </p:par>
                        <p:par>
                          <p:cTn id="57" fill="hold">
                            <p:stCondLst>
                              <p:cond delay="2300"/>
                            </p:stCondLst>
                            <p:childTnLst>
                              <p:par>
                                <p:cTn id="58" presetID="10" presetClass="entr" presetSubtype="0" fill="hold" grpId="0" nodeType="afterEffect">
                                  <p:stCondLst>
                                    <p:cond delay="100"/>
                                  </p:stCondLst>
                                  <p:childTnLst>
                                    <p:set>
                                      <p:cBhvr>
                                        <p:cTn id="59" dur="1" fill="hold">
                                          <p:stCondLst>
                                            <p:cond delay="0"/>
                                          </p:stCondLst>
                                        </p:cTn>
                                        <p:tgtEl>
                                          <p:spTgt spid="6"/>
                                        </p:tgtEl>
                                        <p:attrNameLst>
                                          <p:attrName>style.visibility</p:attrName>
                                        </p:attrNameLst>
                                      </p:cBhvr>
                                      <p:to>
                                        <p:strVal val="visible"/>
                                      </p:to>
                                    </p:set>
                                    <p:animEffect transition="in" filter="fade">
                                      <p:cBhvr>
                                        <p:cTn id="6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1" grpId="0" animBg="1"/>
      <p:bldP spid="12" grpId="0" animBg="1"/>
      <p:bldP spid="14" grpId="0" animBg="1"/>
      <p:bldP spid="15" grpId="0" animBg="1"/>
      <p:bldP spid="16" grpId="0" animBg="1"/>
      <p:bldP spid="17" grpId="0" animBg="1"/>
      <p:bldP spid="7" grpId="0" animBg="1"/>
      <p:bldP spid="9" grpId="0" animBg="1"/>
      <p:bldP spid="10" grpId="0" animBg="1"/>
      <p:bldP spid="21" grpId="0" animBg="1"/>
      <p:bldP spid="6"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B8D4DC7-73B7-4BA4-8DE4-3AB10B65D7AE}"/>
              </a:ext>
            </a:extLst>
          </p:cNvPr>
          <p:cNvSpPr/>
          <p:nvPr/>
        </p:nvSpPr>
        <p:spPr>
          <a:xfrm>
            <a:off x="8208355" y="294326"/>
            <a:ext cx="3899498" cy="2371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3" name="TextBox 2">
            <a:extLst>
              <a:ext uri="{FF2B5EF4-FFF2-40B4-BE49-F238E27FC236}">
                <a16:creationId xmlns:a16="http://schemas.microsoft.com/office/drawing/2014/main" id="{0CA41A4B-8B35-B4C4-1D54-63CF0F31C6F9}"/>
              </a:ext>
            </a:extLst>
          </p:cNvPr>
          <p:cNvSpPr txBox="1"/>
          <p:nvPr/>
        </p:nvSpPr>
        <p:spPr>
          <a:xfrm>
            <a:off x="491090" y="487091"/>
            <a:ext cx="9991919" cy="523220"/>
          </a:xfrm>
          <a:prstGeom prst="rect">
            <a:avLst/>
          </a:prstGeom>
          <a:noFill/>
        </p:spPr>
        <p:txBody>
          <a:bodyPr wrap="square" rtlCol="0">
            <a:spAutoFit/>
          </a:bodyPr>
          <a:lstStyle/>
          <a:p>
            <a:r>
              <a:rPr lang="en-GB" sz="2800" b="1" dirty="0"/>
              <a:t>So, what are the </a:t>
            </a:r>
            <a:r>
              <a:rPr lang="en-GB" sz="2800" b="1" dirty="0">
                <a:solidFill>
                  <a:srgbClr val="FF0000"/>
                </a:solidFill>
              </a:rPr>
              <a:t>RISKS</a:t>
            </a:r>
            <a:r>
              <a:rPr lang="en-GB" sz="2800" b="1" dirty="0"/>
              <a:t>? </a:t>
            </a:r>
            <a:endParaRPr lang="en-GB" sz="2800" dirty="0">
              <a:highlight>
                <a:srgbClr val="FFFF00"/>
              </a:highlight>
            </a:endParaRPr>
          </a:p>
        </p:txBody>
      </p:sp>
      <p:sp>
        <p:nvSpPr>
          <p:cNvPr id="10" name="TextBox 9">
            <a:extLst>
              <a:ext uri="{FF2B5EF4-FFF2-40B4-BE49-F238E27FC236}">
                <a16:creationId xmlns:a16="http://schemas.microsoft.com/office/drawing/2014/main" id="{01A09C44-BAAE-BB4E-5B65-012C5B546349}"/>
              </a:ext>
            </a:extLst>
          </p:cNvPr>
          <p:cNvSpPr txBox="1"/>
          <p:nvPr/>
        </p:nvSpPr>
        <p:spPr>
          <a:xfrm>
            <a:off x="7761249" y="6379008"/>
            <a:ext cx="4346604" cy="369332"/>
          </a:xfrm>
          <a:prstGeom prst="rect">
            <a:avLst/>
          </a:prstGeom>
          <a:noFill/>
        </p:spPr>
        <p:txBody>
          <a:bodyPr wrap="square">
            <a:spAutoFit/>
          </a:bodyPr>
          <a:lstStyle/>
          <a:p>
            <a:r>
              <a:rPr lang="en-GB" dirty="0"/>
              <a:t>Keeping Children Safe in Education</a:t>
            </a:r>
          </a:p>
        </p:txBody>
      </p:sp>
      <p:pic>
        <p:nvPicPr>
          <p:cNvPr id="5" name="Picture 4" descr="image.png">
            <a:extLst>
              <a:ext uri="{FF2B5EF4-FFF2-40B4-BE49-F238E27FC236}">
                <a16:creationId xmlns:a16="http://schemas.microsoft.com/office/drawing/2014/main" id="{86756824-A2D2-657C-5CC6-0841701FFED7}"/>
              </a:ext>
            </a:extLst>
          </p:cNvPr>
          <p:cNvPicPr>
            <a:picLocks noChangeAspect="1"/>
          </p:cNvPicPr>
          <p:nvPr/>
        </p:nvPicPr>
        <p:blipFill>
          <a:blip r:embed="rId3"/>
          <a:stretch>
            <a:fillRect/>
          </a:stretch>
        </p:blipFill>
        <p:spPr>
          <a:xfrm>
            <a:off x="6191250" y="3491032"/>
            <a:ext cx="5429250" cy="2129113"/>
          </a:xfrm>
          <a:prstGeom prst="rect">
            <a:avLst/>
          </a:prstGeom>
        </p:spPr>
      </p:pic>
      <p:pic>
        <p:nvPicPr>
          <p:cNvPr id="6" name="Picture 5" descr="image.png">
            <a:extLst>
              <a:ext uri="{FF2B5EF4-FFF2-40B4-BE49-F238E27FC236}">
                <a16:creationId xmlns:a16="http://schemas.microsoft.com/office/drawing/2014/main" id="{4C7123C3-B87E-0374-2B53-AB5D4B8B3757}"/>
              </a:ext>
            </a:extLst>
          </p:cNvPr>
          <p:cNvPicPr>
            <a:picLocks noChangeAspect="1"/>
          </p:cNvPicPr>
          <p:nvPr/>
        </p:nvPicPr>
        <p:blipFill>
          <a:blip r:embed="rId4"/>
          <a:stretch>
            <a:fillRect/>
          </a:stretch>
        </p:blipFill>
        <p:spPr>
          <a:xfrm>
            <a:off x="571500" y="1200768"/>
            <a:ext cx="5429250" cy="2110792"/>
          </a:xfrm>
          <a:prstGeom prst="rect">
            <a:avLst/>
          </a:prstGeom>
        </p:spPr>
      </p:pic>
      <p:pic>
        <p:nvPicPr>
          <p:cNvPr id="8" name="Picture 7" descr="image.png">
            <a:extLst>
              <a:ext uri="{FF2B5EF4-FFF2-40B4-BE49-F238E27FC236}">
                <a16:creationId xmlns:a16="http://schemas.microsoft.com/office/drawing/2014/main" id="{2EF65B32-8433-ADB3-4C3B-370FA6189B2D}"/>
              </a:ext>
            </a:extLst>
          </p:cNvPr>
          <p:cNvPicPr>
            <a:picLocks noChangeAspect="1"/>
          </p:cNvPicPr>
          <p:nvPr/>
        </p:nvPicPr>
        <p:blipFill>
          <a:blip r:embed="rId4"/>
          <a:stretch>
            <a:fillRect/>
          </a:stretch>
        </p:blipFill>
        <p:spPr>
          <a:xfrm>
            <a:off x="6191250" y="1200768"/>
            <a:ext cx="5429250" cy="2129113"/>
          </a:xfrm>
          <a:prstGeom prst="rect">
            <a:avLst/>
          </a:prstGeom>
        </p:spPr>
      </p:pic>
      <p:pic>
        <p:nvPicPr>
          <p:cNvPr id="11" name="Picture 10" descr="image.png">
            <a:extLst>
              <a:ext uri="{FF2B5EF4-FFF2-40B4-BE49-F238E27FC236}">
                <a16:creationId xmlns:a16="http://schemas.microsoft.com/office/drawing/2014/main" id="{BF7D6F5E-37AF-4A64-4861-BAA26CBB906B}"/>
              </a:ext>
            </a:extLst>
          </p:cNvPr>
          <p:cNvPicPr>
            <a:picLocks noChangeAspect="1"/>
          </p:cNvPicPr>
          <p:nvPr/>
        </p:nvPicPr>
        <p:blipFill>
          <a:blip r:embed="rId3"/>
          <a:stretch>
            <a:fillRect/>
          </a:stretch>
        </p:blipFill>
        <p:spPr>
          <a:xfrm>
            <a:off x="571500" y="3530635"/>
            <a:ext cx="5429250" cy="1995368"/>
          </a:xfrm>
          <a:prstGeom prst="rect">
            <a:avLst/>
          </a:prstGeom>
        </p:spPr>
      </p:pic>
      <p:sp>
        <p:nvSpPr>
          <p:cNvPr id="13" name="TextBox 12">
            <a:extLst>
              <a:ext uri="{FF2B5EF4-FFF2-40B4-BE49-F238E27FC236}">
                <a16:creationId xmlns:a16="http://schemas.microsoft.com/office/drawing/2014/main" id="{7BB9FDDC-4485-4A89-DB7C-44424A56D4A0}"/>
              </a:ext>
            </a:extLst>
          </p:cNvPr>
          <p:cNvSpPr txBox="1"/>
          <p:nvPr/>
        </p:nvSpPr>
        <p:spPr>
          <a:xfrm>
            <a:off x="847725" y="1915143"/>
            <a:ext cx="4914900" cy="201722"/>
          </a:xfrm>
          <a:prstGeom prst="rect">
            <a:avLst/>
          </a:prstGeom>
          <a:noFill/>
        </p:spPr>
        <p:txBody>
          <a:bodyPr wrap="square" lIns="0" tIns="0" rIns="0" bIns="0" anchor="t">
            <a:spAutoFit/>
          </a:bodyPr>
          <a:lstStyle/>
          <a:p>
            <a:pPr marL="0" marR="0" lvl="0" indent="0" algn="l" defTabSz="457200" rtl="0" eaLnBrk="1" fontAlgn="auto" latinLnBrk="0" hangingPunct="1">
              <a:lnSpc>
                <a:spcPts val="1687"/>
              </a:lnSpc>
              <a:spcBef>
                <a:spcPts val="0"/>
              </a:spcBef>
              <a:spcAft>
                <a:spcPts val="0"/>
              </a:spcAft>
              <a:buClrTx/>
              <a:buSzTx/>
              <a:buFontTx/>
              <a:buNone/>
              <a:tabLst/>
              <a:defRPr/>
            </a:pPr>
            <a:r>
              <a:rPr kumimoji="0" sz="1400" b="1" i="0" u="none" strike="noStrike" kern="1200" cap="none" spc="0" normalizeH="0" baseline="0" noProof="0" dirty="0">
                <a:ln>
                  <a:noFill/>
                </a:ln>
                <a:solidFill>
                  <a:srgbClr val="0284C7"/>
                </a:solidFill>
                <a:effectLst/>
                <a:uLnTx/>
                <a:uFillTx/>
                <a:latin typeface="Lato"/>
                <a:ea typeface="+mn-ea"/>
                <a:cs typeface="+mn-cs"/>
              </a:rPr>
              <a:t>Exposure to harmful material</a:t>
            </a:r>
          </a:p>
        </p:txBody>
      </p:sp>
      <p:sp>
        <p:nvSpPr>
          <p:cNvPr id="15" name="TextBox 14">
            <a:extLst>
              <a:ext uri="{FF2B5EF4-FFF2-40B4-BE49-F238E27FC236}">
                <a16:creationId xmlns:a16="http://schemas.microsoft.com/office/drawing/2014/main" id="{E9A1960B-D707-D2BE-C1D7-C4A2E40FB91C}"/>
              </a:ext>
            </a:extLst>
          </p:cNvPr>
          <p:cNvSpPr txBox="1"/>
          <p:nvPr/>
        </p:nvSpPr>
        <p:spPr>
          <a:xfrm>
            <a:off x="847725" y="2186606"/>
            <a:ext cx="4914900" cy="1077218"/>
          </a:xfrm>
          <a:prstGeom prst="rect">
            <a:avLst/>
          </a:prstGeom>
          <a:noFill/>
        </p:spPr>
        <p:txBody>
          <a:bodyPr wrap="square" lIns="0" tIns="0" rIns="0" bIns="0" anchor="t">
            <a:spAutoFit/>
          </a:bodyPr>
          <a:lstStyle/>
          <a:p>
            <a:pPr lvl="0" defTabSz="457200">
              <a:defRPr/>
            </a:pPr>
            <a:r>
              <a:rPr lang="en-GB" sz="1400" dirty="0"/>
              <a:t>Being exposed to illegal, inappropriate, or harmful content, for example: pornography, racism, misogyny, self-harm, suicide, antisemitism, radicalisation, extremism, extreme sexual or physical violence, misinformation, disinformation (including fake news) and conspiracy theories</a:t>
            </a:r>
            <a:endParaRPr kumimoji="0" sz="1400" b="0" i="0" u="none" strike="noStrike" kern="1200" cap="none" spc="0" normalizeH="0" baseline="0" noProof="0" dirty="0">
              <a:ln>
                <a:noFill/>
              </a:ln>
              <a:solidFill>
                <a:srgbClr val="334155"/>
              </a:solidFill>
              <a:effectLst/>
              <a:uLnTx/>
              <a:uFillTx/>
              <a:latin typeface="Lato"/>
              <a:ea typeface="+mn-ea"/>
              <a:cs typeface="+mn-cs"/>
            </a:endParaRPr>
          </a:p>
        </p:txBody>
      </p:sp>
      <p:sp>
        <p:nvSpPr>
          <p:cNvPr id="16" name="TextBox 15">
            <a:extLst>
              <a:ext uri="{FF2B5EF4-FFF2-40B4-BE49-F238E27FC236}">
                <a16:creationId xmlns:a16="http://schemas.microsoft.com/office/drawing/2014/main" id="{03421F12-D029-3C23-439A-72313B0502FB}"/>
              </a:ext>
            </a:extLst>
          </p:cNvPr>
          <p:cNvSpPr txBox="1"/>
          <p:nvPr/>
        </p:nvSpPr>
        <p:spPr>
          <a:xfrm>
            <a:off x="6467475" y="1915143"/>
            <a:ext cx="4914900" cy="201722"/>
          </a:xfrm>
          <a:prstGeom prst="rect">
            <a:avLst/>
          </a:prstGeom>
          <a:noFill/>
        </p:spPr>
        <p:txBody>
          <a:bodyPr wrap="square" lIns="0" tIns="0" rIns="0" bIns="0" anchor="t">
            <a:spAutoFit/>
          </a:bodyPr>
          <a:lstStyle/>
          <a:p>
            <a:pPr marL="0" marR="0" lvl="0" indent="0" algn="l" defTabSz="457200" rtl="0" eaLnBrk="1" fontAlgn="auto" latinLnBrk="0" hangingPunct="1">
              <a:lnSpc>
                <a:spcPts val="1687"/>
              </a:lnSpc>
              <a:spcBef>
                <a:spcPts val="0"/>
              </a:spcBef>
              <a:spcAft>
                <a:spcPts val="0"/>
              </a:spcAft>
              <a:buClrTx/>
              <a:buSzTx/>
              <a:buFontTx/>
              <a:buNone/>
              <a:tabLst/>
              <a:defRPr/>
            </a:pPr>
            <a:r>
              <a:rPr kumimoji="0" sz="1400" b="1" i="0" u="none" strike="noStrike" kern="1200" cap="none" spc="0" normalizeH="0" baseline="0" noProof="0" dirty="0">
                <a:ln>
                  <a:noFill/>
                </a:ln>
                <a:solidFill>
                  <a:srgbClr val="0284C7"/>
                </a:solidFill>
                <a:effectLst/>
                <a:uLnTx/>
                <a:uFillTx/>
                <a:latin typeface="Lato"/>
                <a:ea typeface="+mn-ea"/>
                <a:cs typeface="+mn-cs"/>
              </a:rPr>
              <a:t>Harmful online interactions</a:t>
            </a:r>
          </a:p>
        </p:txBody>
      </p:sp>
      <p:sp>
        <p:nvSpPr>
          <p:cNvPr id="17" name="TextBox 16">
            <a:extLst>
              <a:ext uri="{FF2B5EF4-FFF2-40B4-BE49-F238E27FC236}">
                <a16:creationId xmlns:a16="http://schemas.microsoft.com/office/drawing/2014/main" id="{C29972F6-B5C9-7E3F-F39C-C006332895F7}"/>
              </a:ext>
            </a:extLst>
          </p:cNvPr>
          <p:cNvSpPr txBox="1"/>
          <p:nvPr/>
        </p:nvSpPr>
        <p:spPr>
          <a:xfrm>
            <a:off x="6467475" y="2186606"/>
            <a:ext cx="4914900" cy="1077218"/>
          </a:xfrm>
          <a:prstGeom prst="rect">
            <a:avLst/>
          </a:prstGeom>
          <a:noFill/>
        </p:spPr>
        <p:txBody>
          <a:bodyPr wrap="square" lIns="0" tIns="0" rIns="0" bIns="0" anchor="t">
            <a:spAutoFit/>
          </a:bodyPr>
          <a:lstStyle/>
          <a:p>
            <a:pPr lvl="0" defTabSz="457200">
              <a:defRPr/>
            </a:pPr>
            <a:r>
              <a:rPr lang="en-GB" sz="1400" dirty="0"/>
              <a:t>Being subjected to harmful online interaction with other users or generative AI applications that simulate this; for example: peer-to-peer pressure, commercial advertising and adults posing as children or young adults with the intention to groom or exploit them for sexual, criminal, financial or other purposes</a:t>
            </a:r>
            <a:endParaRPr kumimoji="0" sz="1400" b="0" i="0" u="none" strike="noStrike" kern="1200" cap="none" spc="0" normalizeH="0" baseline="0" noProof="0" dirty="0">
              <a:ln>
                <a:noFill/>
              </a:ln>
              <a:solidFill>
                <a:srgbClr val="334155"/>
              </a:solidFill>
              <a:effectLst/>
              <a:uLnTx/>
              <a:uFillTx/>
              <a:latin typeface="Lato"/>
              <a:ea typeface="+mn-ea"/>
              <a:cs typeface="+mn-cs"/>
            </a:endParaRPr>
          </a:p>
        </p:txBody>
      </p:sp>
      <p:sp>
        <p:nvSpPr>
          <p:cNvPr id="18" name="TextBox 17">
            <a:extLst>
              <a:ext uri="{FF2B5EF4-FFF2-40B4-BE49-F238E27FC236}">
                <a16:creationId xmlns:a16="http://schemas.microsoft.com/office/drawing/2014/main" id="{73CE2202-3005-9B18-5943-C85BBF192A6E}"/>
              </a:ext>
            </a:extLst>
          </p:cNvPr>
          <p:cNvSpPr txBox="1"/>
          <p:nvPr/>
        </p:nvSpPr>
        <p:spPr>
          <a:xfrm>
            <a:off x="847725" y="4121185"/>
            <a:ext cx="4914900" cy="201722"/>
          </a:xfrm>
          <a:prstGeom prst="rect">
            <a:avLst/>
          </a:prstGeom>
          <a:noFill/>
        </p:spPr>
        <p:txBody>
          <a:bodyPr wrap="square" lIns="0" tIns="0" rIns="0" bIns="0" anchor="t">
            <a:spAutoFit/>
          </a:bodyPr>
          <a:lstStyle/>
          <a:p>
            <a:pPr marL="0" marR="0" lvl="0" indent="0" algn="l" defTabSz="457200" rtl="0" eaLnBrk="1" fontAlgn="auto" latinLnBrk="0" hangingPunct="1">
              <a:lnSpc>
                <a:spcPts val="1687"/>
              </a:lnSpc>
              <a:spcBef>
                <a:spcPts val="0"/>
              </a:spcBef>
              <a:spcAft>
                <a:spcPts val="0"/>
              </a:spcAft>
              <a:buClrTx/>
              <a:buSzTx/>
              <a:buFontTx/>
              <a:buNone/>
              <a:tabLst/>
              <a:defRPr/>
            </a:pPr>
            <a:r>
              <a:rPr kumimoji="0" sz="1400" b="1" i="0" u="none" strike="noStrike" kern="1200" cap="none" spc="0" normalizeH="0" baseline="0" noProof="0" dirty="0">
                <a:ln>
                  <a:noFill/>
                </a:ln>
                <a:solidFill>
                  <a:srgbClr val="0284C7"/>
                </a:solidFill>
                <a:effectLst/>
                <a:uLnTx/>
                <a:uFillTx/>
                <a:latin typeface="Lato"/>
                <a:ea typeface="+mn-ea"/>
                <a:cs typeface="+mn-cs"/>
              </a:rPr>
              <a:t>Personal online behaviors</a:t>
            </a:r>
          </a:p>
        </p:txBody>
      </p:sp>
      <p:sp>
        <p:nvSpPr>
          <p:cNvPr id="19" name="TextBox 18">
            <a:extLst>
              <a:ext uri="{FF2B5EF4-FFF2-40B4-BE49-F238E27FC236}">
                <a16:creationId xmlns:a16="http://schemas.microsoft.com/office/drawing/2014/main" id="{B0159C10-AE43-679F-07DB-856B162D50FE}"/>
              </a:ext>
            </a:extLst>
          </p:cNvPr>
          <p:cNvSpPr txBox="1"/>
          <p:nvPr/>
        </p:nvSpPr>
        <p:spPr>
          <a:xfrm>
            <a:off x="847725" y="4392647"/>
            <a:ext cx="4914900" cy="646331"/>
          </a:xfrm>
          <a:prstGeom prst="rect">
            <a:avLst/>
          </a:prstGeom>
          <a:noFill/>
        </p:spPr>
        <p:txBody>
          <a:bodyPr wrap="square" lIns="0" tIns="0" rIns="0" bIns="0" anchor="t">
            <a:spAutoFit/>
          </a:bodyPr>
          <a:lstStyle/>
          <a:p>
            <a:pPr lvl="0" defTabSz="457200">
              <a:defRPr/>
            </a:pPr>
            <a:r>
              <a:rPr lang="en-GB" sz="1400" dirty="0"/>
              <a:t>online behaviour that increases the likelihood of, or causes, harm; for example, making, sending and receiving explicit images, including those generated using AI and online bullying</a:t>
            </a:r>
            <a:endParaRPr kumimoji="0" sz="1400" b="0" i="0" u="none" strike="noStrike" kern="1200" cap="none" spc="0" normalizeH="0" baseline="0" noProof="0" dirty="0">
              <a:ln>
                <a:noFill/>
              </a:ln>
              <a:solidFill>
                <a:srgbClr val="334155"/>
              </a:solidFill>
              <a:effectLst/>
              <a:uLnTx/>
              <a:uFillTx/>
              <a:latin typeface="Lato"/>
              <a:ea typeface="+mn-ea"/>
              <a:cs typeface="+mn-cs"/>
            </a:endParaRPr>
          </a:p>
        </p:txBody>
      </p:sp>
      <p:sp>
        <p:nvSpPr>
          <p:cNvPr id="20" name="TextBox 19">
            <a:extLst>
              <a:ext uri="{FF2B5EF4-FFF2-40B4-BE49-F238E27FC236}">
                <a16:creationId xmlns:a16="http://schemas.microsoft.com/office/drawing/2014/main" id="{467633F6-6FA5-B8E1-FCD4-B3668779C26F}"/>
              </a:ext>
            </a:extLst>
          </p:cNvPr>
          <p:cNvSpPr txBox="1"/>
          <p:nvPr/>
        </p:nvSpPr>
        <p:spPr>
          <a:xfrm>
            <a:off x="6467475" y="4205407"/>
            <a:ext cx="4914900" cy="201722"/>
          </a:xfrm>
          <a:prstGeom prst="rect">
            <a:avLst/>
          </a:prstGeom>
          <a:noFill/>
        </p:spPr>
        <p:txBody>
          <a:bodyPr wrap="square" lIns="0" tIns="0" rIns="0" bIns="0" anchor="t">
            <a:spAutoFit/>
          </a:bodyPr>
          <a:lstStyle/>
          <a:p>
            <a:pPr marL="0" marR="0" lvl="0" indent="0" algn="l" defTabSz="457200" rtl="0" eaLnBrk="1" fontAlgn="auto" latinLnBrk="0" hangingPunct="1">
              <a:lnSpc>
                <a:spcPts val="1687"/>
              </a:lnSpc>
              <a:spcBef>
                <a:spcPts val="0"/>
              </a:spcBef>
              <a:spcAft>
                <a:spcPts val="0"/>
              </a:spcAft>
              <a:buClrTx/>
              <a:buSzTx/>
              <a:buFontTx/>
              <a:buNone/>
              <a:tabLst/>
              <a:defRPr/>
            </a:pPr>
            <a:r>
              <a:rPr kumimoji="0" sz="1400" b="1" i="0" u="none" strike="noStrike" kern="1200" cap="none" spc="0" normalizeH="0" baseline="0" noProof="0" dirty="0">
                <a:ln>
                  <a:noFill/>
                </a:ln>
                <a:solidFill>
                  <a:srgbClr val="0284C7"/>
                </a:solidFill>
                <a:effectLst/>
                <a:uLnTx/>
                <a:uFillTx/>
                <a:latin typeface="Lato"/>
                <a:ea typeface="+mn-ea"/>
                <a:cs typeface="+mn-cs"/>
              </a:rPr>
              <a:t>Commercial risks &amp; financial harm</a:t>
            </a:r>
          </a:p>
        </p:txBody>
      </p:sp>
      <p:sp>
        <p:nvSpPr>
          <p:cNvPr id="21" name="TextBox 20">
            <a:extLst>
              <a:ext uri="{FF2B5EF4-FFF2-40B4-BE49-F238E27FC236}">
                <a16:creationId xmlns:a16="http://schemas.microsoft.com/office/drawing/2014/main" id="{3012A41F-99BA-B71B-1F60-DAABD2A879AF}"/>
              </a:ext>
            </a:extLst>
          </p:cNvPr>
          <p:cNvSpPr txBox="1"/>
          <p:nvPr/>
        </p:nvSpPr>
        <p:spPr>
          <a:xfrm>
            <a:off x="6467475" y="4476869"/>
            <a:ext cx="4914900" cy="646331"/>
          </a:xfrm>
          <a:prstGeom prst="rect">
            <a:avLst/>
          </a:prstGeom>
          <a:noFill/>
        </p:spPr>
        <p:txBody>
          <a:bodyPr wrap="square" lIns="0" tIns="0" rIns="0" bIns="0" anchor="t">
            <a:spAutoFit/>
          </a:bodyPr>
          <a:lstStyle/>
          <a:p>
            <a:pPr lvl="0" defTabSz="457200">
              <a:defRPr/>
            </a:pPr>
            <a:r>
              <a:rPr kumimoji="0" sz="1400" b="0" i="0" u="none" strike="noStrike" kern="1200" cap="none" spc="0" normalizeH="0" baseline="0" noProof="0" dirty="0">
                <a:ln>
                  <a:noFill/>
                </a:ln>
                <a:solidFill>
                  <a:srgbClr val="334155"/>
                </a:solidFill>
                <a:effectLst/>
                <a:uLnTx/>
                <a:uFillTx/>
                <a:latin typeface="Lato"/>
                <a:ea typeface="+mn-ea"/>
                <a:cs typeface="+mn-cs"/>
              </a:rPr>
              <a:t>Ri</a:t>
            </a:r>
            <a:r>
              <a:rPr lang="en-GB" sz="1400" dirty="0"/>
              <a:t>sks such as online gambling, inappropriate advertising, phishing and or financial scams. If you feel your pupils, students or staff are at risk, please report it to the Anti-Phishing Working Group </a:t>
            </a:r>
            <a:endParaRPr kumimoji="0" sz="1400" b="0" i="0" u="none" strike="noStrike" kern="1200" cap="none" spc="0" normalizeH="0" baseline="0" noProof="0" dirty="0">
              <a:ln>
                <a:noFill/>
              </a:ln>
              <a:solidFill>
                <a:srgbClr val="334155"/>
              </a:solidFill>
              <a:effectLst/>
              <a:uLnTx/>
              <a:uFillTx/>
              <a:latin typeface="Lato"/>
              <a:ea typeface="+mn-ea"/>
              <a:cs typeface="+mn-cs"/>
            </a:endParaRPr>
          </a:p>
        </p:txBody>
      </p:sp>
      <p:pic>
        <p:nvPicPr>
          <p:cNvPr id="22" name="Picture 21" descr="image.png">
            <a:extLst>
              <a:ext uri="{FF2B5EF4-FFF2-40B4-BE49-F238E27FC236}">
                <a16:creationId xmlns:a16="http://schemas.microsoft.com/office/drawing/2014/main" id="{54556C85-8DB3-8740-5F0D-492ADFF7679B}"/>
              </a:ext>
            </a:extLst>
          </p:cNvPr>
          <p:cNvPicPr>
            <a:picLocks noChangeAspect="1"/>
          </p:cNvPicPr>
          <p:nvPr/>
        </p:nvPicPr>
        <p:blipFill>
          <a:blip r:embed="rId5"/>
          <a:stretch>
            <a:fillRect/>
          </a:stretch>
        </p:blipFill>
        <p:spPr>
          <a:xfrm>
            <a:off x="847725" y="1419843"/>
            <a:ext cx="400050" cy="400050"/>
          </a:xfrm>
          <a:prstGeom prst="rect">
            <a:avLst/>
          </a:prstGeom>
        </p:spPr>
      </p:pic>
      <p:sp>
        <p:nvSpPr>
          <p:cNvPr id="23" name="TextBox 22">
            <a:extLst>
              <a:ext uri="{FF2B5EF4-FFF2-40B4-BE49-F238E27FC236}">
                <a16:creationId xmlns:a16="http://schemas.microsoft.com/office/drawing/2014/main" id="{59940185-8FA5-B922-D398-122CC0390B29}"/>
              </a:ext>
            </a:extLst>
          </p:cNvPr>
          <p:cNvSpPr txBox="1"/>
          <p:nvPr/>
        </p:nvSpPr>
        <p:spPr>
          <a:xfrm>
            <a:off x="1362075" y="1476993"/>
            <a:ext cx="1173596" cy="276999"/>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b="1" i="0" u="none" strike="noStrike" kern="1200" cap="none" spc="0" normalizeH="0" baseline="0" noProof="0" dirty="0">
                <a:ln>
                  <a:noFill/>
                </a:ln>
                <a:solidFill>
                  <a:srgbClr val="FF0000"/>
                </a:solidFill>
                <a:effectLst/>
                <a:uLnTx/>
                <a:uFillTx/>
                <a:latin typeface="Poppins"/>
                <a:ea typeface="+mn-ea"/>
                <a:cs typeface="+mn-cs"/>
              </a:rPr>
              <a:t>Content</a:t>
            </a:r>
          </a:p>
        </p:txBody>
      </p:sp>
      <p:pic>
        <p:nvPicPr>
          <p:cNvPr id="24" name="Picture 23" descr="image.png">
            <a:extLst>
              <a:ext uri="{FF2B5EF4-FFF2-40B4-BE49-F238E27FC236}">
                <a16:creationId xmlns:a16="http://schemas.microsoft.com/office/drawing/2014/main" id="{7CAD753F-5271-8A64-6B3A-C3D3EEC046BC}"/>
              </a:ext>
            </a:extLst>
          </p:cNvPr>
          <p:cNvPicPr>
            <a:picLocks noChangeAspect="1"/>
          </p:cNvPicPr>
          <p:nvPr/>
        </p:nvPicPr>
        <p:blipFill>
          <a:blip r:embed="rId6"/>
          <a:stretch>
            <a:fillRect/>
          </a:stretch>
        </p:blipFill>
        <p:spPr>
          <a:xfrm>
            <a:off x="6467475" y="1419843"/>
            <a:ext cx="400050" cy="400050"/>
          </a:xfrm>
          <a:prstGeom prst="rect">
            <a:avLst/>
          </a:prstGeom>
        </p:spPr>
      </p:pic>
      <p:sp>
        <p:nvSpPr>
          <p:cNvPr id="26" name="TextBox 25">
            <a:extLst>
              <a:ext uri="{FF2B5EF4-FFF2-40B4-BE49-F238E27FC236}">
                <a16:creationId xmlns:a16="http://schemas.microsoft.com/office/drawing/2014/main" id="{D90411B7-5F68-A756-FE3E-0694AAD57372}"/>
              </a:ext>
            </a:extLst>
          </p:cNvPr>
          <p:cNvSpPr txBox="1"/>
          <p:nvPr/>
        </p:nvSpPr>
        <p:spPr>
          <a:xfrm>
            <a:off x="6981824" y="1476993"/>
            <a:ext cx="1201209" cy="276999"/>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b="1" i="0" u="none" strike="noStrike" kern="1200" cap="none" spc="0" normalizeH="0" baseline="0" noProof="0" dirty="0">
                <a:ln>
                  <a:noFill/>
                </a:ln>
                <a:solidFill>
                  <a:srgbClr val="FF0000"/>
                </a:solidFill>
                <a:effectLst/>
                <a:uLnTx/>
                <a:uFillTx/>
                <a:latin typeface="Poppins"/>
                <a:ea typeface="+mn-ea"/>
                <a:cs typeface="+mn-cs"/>
              </a:rPr>
              <a:t>Contact</a:t>
            </a:r>
          </a:p>
        </p:txBody>
      </p:sp>
      <p:pic>
        <p:nvPicPr>
          <p:cNvPr id="27" name="Picture 26" descr="image.png">
            <a:extLst>
              <a:ext uri="{FF2B5EF4-FFF2-40B4-BE49-F238E27FC236}">
                <a16:creationId xmlns:a16="http://schemas.microsoft.com/office/drawing/2014/main" id="{559BB4A7-5C0A-E71D-98B5-11913CAB4D9B}"/>
              </a:ext>
            </a:extLst>
          </p:cNvPr>
          <p:cNvPicPr>
            <a:picLocks noChangeAspect="1"/>
          </p:cNvPicPr>
          <p:nvPr/>
        </p:nvPicPr>
        <p:blipFill>
          <a:blip r:embed="rId7"/>
          <a:stretch>
            <a:fillRect/>
          </a:stretch>
        </p:blipFill>
        <p:spPr>
          <a:xfrm>
            <a:off x="847725" y="3625885"/>
            <a:ext cx="400050" cy="400050"/>
          </a:xfrm>
          <a:prstGeom prst="rect">
            <a:avLst/>
          </a:prstGeom>
        </p:spPr>
      </p:pic>
      <p:sp>
        <p:nvSpPr>
          <p:cNvPr id="28" name="TextBox 27">
            <a:extLst>
              <a:ext uri="{FF2B5EF4-FFF2-40B4-BE49-F238E27FC236}">
                <a16:creationId xmlns:a16="http://schemas.microsoft.com/office/drawing/2014/main" id="{F2E15288-62C4-2011-2038-3D34A1DF1A6B}"/>
              </a:ext>
            </a:extLst>
          </p:cNvPr>
          <p:cNvSpPr txBox="1"/>
          <p:nvPr/>
        </p:nvSpPr>
        <p:spPr>
          <a:xfrm>
            <a:off x="1362075" y="3683035"/>
            <a:ext cx="1256437" cy="276999"/>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b="1" i="0" u="none" strike="noStrike" kern="1200" cap="none" spc="0" normalizeH="0" baseline="0" noProof="0" dirty="0">
                <a:ln>
                  <a:noFill/>
                </a:ln>
                <a:solidFill>
                  <a:srgbClr val="FF0000"/>
                </a:solidFill>
                <a:effectLst/>
                <a:uLnTx/>
                <a:uFillTx/>
                <a:latin typeface="Poppins"/>
                <a:ea typeface="+mn-ea"/>
                <a:cs typeface="+mn-cs"/>
              </a:rPr>
              <a:t>Conduct</a:t>
            </a:r>
          </a:p>
        </p:txBody>
      </p:sp>
      <p:pic>
        <p:nvPicPr>
          <p:cNvPr id="29" name="Picture 28" descr="image.png">
            <a:extLst>
              <a:ext uri="{FF2B5EF4-FFF2-40B4-BE49-F238E27FC236}">
                <a16:creationId xmlns:a16="http://schemas.microsoft.com/office/drawing/2014/main" id="{24C1D5E8-8305-4DF2-FCAA-8FD89678F81B}"/>
              </a:ext>
            </a:extLst>
          </p:cNvPr>
          <p:cNvPicPr>
            <a:picLocks noChangeAspect="1"/>
          </p:cNvPicPr>
          <p:nvPr/>
        </p:nvPicPr>
        <p:blipFill>
          <a:blip r:embed="rId7"/>
          <a:stretch>
            <a:fillRect/>
          </a:stretch>
        </p:blipFill>
        <p:spPr>
          <a:xfrm>
            <a:off x="6467475" y="3710107"/>
            <a:ext cx="400050" cy="400050"/>
          </a:xfrm>
          <a:prstGeom prst="rect">
            <a:avLst/>
          </a:prstGeom>
        </p:spPr>
      </p:pic>
      <p:sp>
        <p:nvSpPr>
          <p:cNvPr id="30" name="TextBox 29">
            <a:extLst>
              <a:ext uri="{FF2B5EF4-FFF2-40B4-BE49-F238E27FC236}">
                <a16:creationId xmlns:a16="http://schemas.microsoft.com/office/drawing/2014/main" id="{95EDCECA-DFD1-FBD1-BAAA-71EDC3E520A8}"/>
              </a:ext>
            </a:extLst>
          </p:cNvPr>
          <p:cNvSpPr txBox="1"/>
          <p:nvPr/>
        </p:nvSpPr>
        <p:spPr>
          <a:xfrm>
            <a:off x="6981825" y="3767257"/>
            <a:ext cx="1615420" cy="276999"/>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b="1" i="0" u="none" strike="noStrike" kern="1200" cap="none" spc="0" normalizeH="0" baseline="0" noProof="0" dirty="0">
                <a:ln>
                  <a:noFill/>
                </a:ln>
                <a:solidFill>
                  <a:srgbClr val="FF0000"/>
                </a:solidFill>
                <a:effectLst/>
                <a:uLnTx/>
                <a:uFillTx/>
                <a:latin typeface="Poppins"/>
                <a:ea typeface="+mn-ea"/>
                <a:cs typeface="+mn-cs"/>
              </a:rPr>
              <a:t>Commerce</a:t>
            </a:r>
          </a:p>
        </p:txBody>
      </p:sp>
      <p:pic>
        <p:nvPicPr>
          <p:cNvPr id="31" name="Picture 30" descr="image.png">
            <a:extLst>
              <a:ext uri="{FF2B5EF4-FFF2-40B4-BE49-F238E27FC236}">
                <a16:creationId xmlns:a16="http://schemas.microsoft.com/office/drawing/2014/main" id="{23609905-D136-633D-313B-D6BD280870C4}"/>
              </a:ext>
            </a:extLst>
          </p:cNvPr>
          <p:cNvPicPr>
            <a:picLocks noChangeAspect="1"/>
          </p:cNvPicPr>
          <p:nvPr/>
        </p:nvPicPr>
        <p:blipFill>
          <a:blip r:embed="rId8"/>
          <a:stretch>
            <a:fillRect/>
          </a:stretch>
        </p:blipFill>
        <p:spPr>
          <a:xfrm>
            <a:off x="976312" y="1524618"/>
            <a:ext cx="142875" cy="190500"/>
          </a:xfrm>
          <a:prstGeom prst="rect">
            <a:avLst/>
          </a:prstGeom>
        </p:spPr>
      </p:pic>
      <p:pic>
        <p:nvPicPr>
          <p:cNvPr id="32" name="Picture 31" descr="image.png">
            <a:extLst>
              <a:ext uri="{FF2B5EF4-FFF2-40B4-BE49-F238E27FC236}">
                <a16:creationId xmlns:a16="http://schemas.microsoft.com/office/drawing/2014/main" id="{7A487A8B-A859-85B9-85AD-D05333025946}"/>
              </a:ext>
            </a:extLst>
          </p:cNvPr>
          <p:cNvPicPr>
            <a:picLocks noChangeAspect="1"/>
          </p:cNvPicPr>
          <p:nvPr/>
        </p:nvPicPr>
        <p:blipFill>
          <a:blip r:embed="rId9"/>
          <a:stretch>
            <a:fillRect/>
          </a:stretch>
        </p:blipFill>
        <p:spPr>
          <a:xfrm>
            <a:off x="6548437" y="1524618"/>
            <a:ext cx="238125" cy="190500"/>
          </a:xfrm>
          <a:prstGeom prst="rect">
            <a:avLst/>
          </a:prstGeom>
        </p:spPr>
      </p:pic>
      <p:pic>
        <p:nvPicPr>
          <p:cNvPr id="33" name="Picture 32" descr="image.png">
            <a:extLst>
              <a:ext uri="{FF2B5EF4-FFF2-40B4-BE49-F238E27FC236}">
                <a16:creationId xmlns:a16="http://schemas.microsoft.com/office/drawing/2014/main" id="{EC8062F6-9F99-3B47-D45D-CA8A5E77FDCB}"/>
              </a:ext>
            </a:extLst>
          </p:cNvPr>
          <p:cNvPicPr>
            <a:picLocks noChangeAspect="1"/>
          </p:cNvPicPr>
          <p:nvPr/>
        </p:nvPicPr>
        <p:blipFill>
          <a:blip r:embed="rId10"/>
          <a:stretch>
            <a:fillRect/>
          </a:stretch>
        </p:blipFill>
        <p:spPr>
          <a:xfrm>
            <a:off x="928687" y="3730660"/>
            <a:ext cx="238125" cy="190500"/>
          </a:xfrm>
          <a:prstGeom prst="rect">
            <a:avLst/>
          </a:prstGeom>
        </p:spPr>
      </p:pic>
      <p:pic>
        <p:nvPicPr>
          <p:cNvPr id="34" name="Picture 33" descr="image.png">
            <a:extLst>
              <a:ext uri="{FF2B5EF4-FFF2-40B4-BE49-F238E27FC236}">
                <a16:creationId xmlns:a16="http://schemas.microsoft.com/office/drawing/2014/main" id="{C7C0F310-7003-0B6E-2DA4-F7BA72151D44}"/>
              </a:ext>
            </a:extLst>
          </p:cNvPr>
          <p:cNvPicPr>
            <a:picLocks noChangeAspect="1"/>
          </p:cNvPicPr>
          <p:nvPr/>
        </p:nvPicPr>
        <p:blipFill>
          <a:blip r:embed="rId11"/>
          <a:stretch>
            <a:fillRect/>
          </a:stretch>
        </p:blipFill>
        <p:spPr>
          <a:xfrm>
            <a:off x="6557962" y="3814882"/>
            <a:ext cx="219075" cy="190500"/>
          </a:xfrm>
          <a:prstGeom prst="rect">
            <a:avLst/>
          </a:prstGeom>
        </p:spPr>
      </p:pic>
    </p:spTree>
    <p:extLst>
      <p:ext uri="{BB962C8B-B14F-4D97-AF65-F5344CB8AC3E}">
        <p14:creationId xmlns:p14="http://schemas.microsoft.com/office/powerpoint/2010/main" val="126155035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66131-A21D-1698-E11F-07B0A25CFAF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83F5722-693B-CBCC-12DD-72643097251D}"/>
              </a:ext>
            </a:extLst>
          </p:cNvPr>
          <p:cNvSpPr/>
          <p:nvPr/>
        </p:nvSpPr>
        <p:spPr>
          <a:xfrm>
            <a:off x="8208355" y="294326"/>
            <a:ext cx="3899498" cy="2371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25" name="Rectangle 24">
            <a:extLst>
              <a:ext uri="{FF2B5EF4-FFF2-40B4-BE49-F238E27FC236}">
                <a16:creationId xmlns:a16="http://schemas.microsoft.com/office/drawing/2014/main" id="{645105EF-BB61-6DEE-02B2-8793DB95CF71}"/>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dirty="0"/>
          </a:p>
        </p:txBody>
      </p:sp>
      <p:sp>
        <p:nvSpPr>
          <p:cNvPr id="10" name="TextBox 9">
            <a:extLst>
              <a:ext uri="{FF2B5EF4-FFF2-40B4-BE49-F238E27FC236}">
                <a16:creationId xmlns:a16="http://schemas.microsoft.com/office/drawing/2014/main" id="{3C15D2EF-3C0B-A291-6F18-348E4D55F8D2}"/>
              </a:ext>
            </a:extLst>
          </p:cNvPr>
          <p:cNvSpPr txBox="1"/>
          <p:nvPr/>
        </p:nvSpPr>
        <p:spPr>
          <a:xfrm>
            <a:off x="8715406" y="5918925"/>
            <a:ext cx="4346604" cy="369332"/>
          </a:xfrm>
          <a:prstGeom prst="rect">
            <a:avLst/>
          </a:prstGeom>
          <a:noFill/>
        </p:spPr>
        <p:txBody>
          <a:bodyPr wrap="square">
            <a:spAutoFit/>
          </a:bodyPr>
          <a:lstStyle/>
          <a:p>
            <a:r>
              <a:rPr lang="en-GB" dirty="0">
                <a:hlinkClick r:id="rId3"/>
              </a:rPr>
              <a:t>https://parentsafe.lgfl.net/</a:t>
            </a:r>
            <a:r>
              <a:rPr lang="en-GB" dirty="0"/>
              <a:t> </a:t>
            </a:r>
          </a:p>
        </p:txBody>
      </p:sp>
      <p:pic>
        <p:nvPicPr>
          <p:cNvPr id="6" name="Picture 5">
            <a:extLst>
              <a:ext uri="{FF2B5EF4-FFF2-40B4-BE49-F238E27FC236}">
                <a16:creationId xmlns:a16="http://schemas.microsoft.com/office/drawing/2014/main" id="{2AC35E29-D7F5-71C5-D7DA-1D75991EAE09}"/>
              </a:ext>
            </a:extLst>
          </p:cNvPr>
          <p:cNvPicPr>
            <a:picLocks noChangeAspect="1"/>
          </p:cNvPicPr>
          <p:nvPr/>
        </p:nvPicPr>
        <p:blipFill>
          <a:blip r:embed="rId4"/>
          <a:stretch>
            <a:fillRect/>
          </a:stretch>
        </p:blipFill>
        <p:spPr>
          <a:xfrm>
            <a:off x="491090" y="1979793"/>
            <a:ext cx="11263336" cy="3566469"/>
          </a:xfrm>
          <a:prstGeom prst="rect">
            <a:avLst/>
          </a:prstGeom>
        </p:spPr>
      </p:pic>
      <p:pic>
        <p:nvPicPr>
          <p:cNvPr id="11" name="Picture 10">
            <a:extLst>
              <a:ext uri="{FF2B5EF4-FFF2-40B4-BE49-F238E27FC236}">
                <a16:creationId xmlns:a16="http://schemas.microsoft.com/office/drawing/2014/main" id="{C10AA851-7BCE-F309-28A4-901EA9471990}"/>
              </a:ext>
            </a:extLst>
          </p:cNvPr>
          <p:cNvPicPr>
            <a:picLocks noChangeAspect="1"/>
          </p:cNvPicPr>
          <p:nvPr/>
        </p:nvPicPr>
        <p:blipFill>
          <a:blip r:embed="rId5"/>
          <a:stretch>
            <a:fillRect/>
          </a:stretch>
        </p:blipFill>
        <p:spPr>
          <a:xfrm>
            <a:off x="2023106" y="515439"/>
            <a:ext cx="8487831" cy="1464354"/>
          </a:xfrm>
          <a:prstGeom prst="rect">
            <a:avLst/>
          </a:prstGeom>
        </p:spPr>
      </p:pic>
    </p:spTree>
    <p:extLst>
      <p:ext uri="{BB962C8B-B14F-4D97-AF65-F5344CB8AC3E}">
        <p14:creationId xmlns:p14="http://schemas.microsoft.com/office/powerpoint/2010/main" val="220881000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50E5C-58A0-D529-6560-4848AFD3AE1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A2D4132-4A39-E251-B9B6-CA78DF2D2144}"/>
              </a:ext>
            </a:extLst>
          </p:cNvPr>
          <p:cNvSpPr txBox="1"/>
          <p:nvPr/>
        </p:nvSpPr>
        <p:spPr>
          <a:xfrm>
            <a:off x="9825752" y="2090172"/>
            <a:ext cx="2256002" cy="2677656"/>
          </a:xfrm>
          <a:prstGeom prst="rect">
            <a:avLst/>
          </a:prstGeom>
          <a:noFill/>
        </p:spPr>
        <p:txBody>
          <a:bodyPr wrap="square" rtlCol="0">
            <a:spAutoFit/>
          </a:bodyPr>
          <a:lstStyle/>
          <a:p>
            <a:r>
              <a:rPr lang="en-GB" sz="2800" dirty="0">
                <a:ea typeface="Calibri" panose="020F0502020204030204" pitchFamily="34" charset="0"/>
                <a:cs typeface="Calibri" panose="020F0502020204030204" pitchFamily="34" charset="0"/>
              </a:rPr>
              <a:t>Half of children say they use artificial intelligence (AI) tools</a:t>
            </a:r>
            <a:endParaRPr lang="en-GB" sz="2800" dirty="0"/>
          </a:p>
        </p:txBody>
      </p:sp>
      <p:sp>
        <p:nvSpPr>
          <p:cNvPr id="7" name="TextBox 6">
            <a:extLst>
              <a:ext uri="{FF2B5EF4-FFF2-40B4-BE49-F238E27FC236}">
                <a16:creationId xmlns:a16="http://schemas.microsoft.com/office/drawing/2014/main" id="{1E92DAB1-F6EB-C0E1-73CB-BDE553C31640}"/>
              </a:ext>
            </a:extLst>
          </p:cNvPr>
          <p:cNvSpPr txBox="1"/>
          <p:nvPr/>
        </p:nvSpPr>
        <p:spPr>
          <a:xfrm>
            <a:off x="8905674" y="6289284"/>
            <a:ext cx="3176080" cy="492443"/>
          </a:xfrm>
          <a:prstGeom prst="rect">
            <a:avLst/>
          </a:prstGeom>
          <a:noFill/>
        </p:spPr>
        <p:txBody>
          <a:bodyPr wrap="square" rtlCol="0">
            <a:spAutoFit/>
          </a:bodyPr>
          <a:lstStyle/>
          <a:p>
            <a:pPr>
              <a:spcAft>
                <a:spcPts val="600"/>
              </a:spcAft>
            </a:pPr>
            <a:r>
              <a:rPr lang="en-GB" sz="1400" dirty="0"/>
              <a:t>Source: </a:t>
            </a:r>
            <a:r>
              <a:rPr lang="en-GB" sz="1100" b="0" i="0" dirty="0">
                <a:effectLst/>
                <a:latin typeface="Roboto" panose="02000000000000000000" pitchFamily="2" charset="0"/>
              </a:rPr>
              <a:t>Children and parents: media use and attitudes report 2026</a:t>
            </a:r>
            <a:endParaRPr lang="en-GB" sz="1400" dirty="0"/>
          </a:p>
        </p:txBody>
      </p:sp>
      <p:sp>
        <p:nvSpPr>
          <p:cNvPr id="15" name="TextBox 14">
            <a:extLst>
              <a:ext uri="{FF2B5EF4-FFF2-40B4-BE49-F238E27FC236}">
                <a16:creationId xmlns:a16="http://schemas.microsoft.com/office/drawing/2014/main" id="{865995F1-AED7-6ADC-8B22-A1F920B46A7D}"/>
              </a:ext>
            </a:extLst>
          </p:cNvPr>
          <p:cNvSpPr txBox="1"/>
          <p:nvPr/>
        </p:nvSpPr>
        <p:spPr>
          <a:xfrm>
            <a:off x="1556358" y="6412395"/>
            <a:ext cx="6093912" cy="369332"/>
          </a:xfrm>
          <a:prstGeom prst="rect">
            <a:avLst/>
          </a:prstGeom>
          <a:noFill/>
        </p:spPr>
        <p:txBody>
          <a:bodyPr wrap="square">
            <a:spAutoFit/>
          </a:bodyPr>
          <a:lstStyle/>
          <a:p>
            <a:r>
              <a:rPr lang="en-GB" dirty="0"/>
              <a:t> </a:t>
            </a:r>
            <a:r>
              <a:rPr lang="en-GB" sz="1200" dirty="0">
                <a:hlinkClick r:id="rId3"/>
              </a:rPr>
              <a:t>https://www.childnet.com/wp-content/uploads/2025/03/Childnet-Cheat-Sheet-GenAI.pdf</a:t>
            </a:r>
            <a:r>
              <a:rPr lang="en-GB" sz="1200" dirty="0"/>
              <a:t> </a:t>
            </a:r>
            <a:endParaRPr lang="en-GB" dirty="0"/>
          </a:p>
        </p:txBody>
      </p:sp>
      <p:pic>
        <p:nvPicPr>
          <p:cNvPr id="5" name="Picture 4">
            <a:extLst>
              <a:ext uri="{FF2B5EF4-FFF2-40B4-BE49-F238E27FC236}">
                <a16:creationId xmlns:a16="http://schemas.microsoft.com/office/drawing/2014/main" id="{39E14E19-ECFE-70E9-87E6-EE0817EBA789}"/>
              </a:ext>
            </a:extLst>
          </p:cNvPr>
          <p:cNvPicPr>
            <a:picLocks noChangeAspect="1"/>
          </p:cNvPicPr>
          <p:nvPr/>
        </p:nvPicPr>
        <p:blipFill>
          <a:blip r:embed="rId4"/>
          <a:stretch>
            <a:fillRect/>
          </a:stretch>
        </p:blipFill>
        <p:spPr>
          <a:xfrm>
            <a:off x="1422185" y="1933836"/>
            <a:ext cx="7483488" cy="3406435"/>
          </a:xfrm>
          <a:prstGeom prst="rect">
            <a:avLst/>
          </a:prstGeom>
          <a:ln>
            <a:noFill/>
          </a:ln>
          <a:effectLst>
            <a:outerShdw blurRad="292100" dist="139700" dir="2700000" algn="tl" rotWithShape="0">
              <a:srgbClr val="333333">
                <a:alpha val="65000"/>
              </a:srgbClr>
            </a:outerShdw>
          </a:effectLst>
        </p:spPr>
      </p:pic>
      <p:pic>
        <p:nvPicPr>
          <p:cNvPr id="6" name="Picture 5" descr="Free did you know speech balloon message illustration">
            <a:extLst>
              <a:ext uri="{FF2B5EF4-FFF2-40B4-BE49-F238E27FC236}">
                <a16:creationId xmlns:a16="http://schemas.microsoft.com/office/drawing/2014/main" id="{C127C464-A4E9-5EE1-E400-9197318992B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837805">
            <a:off x="8026984" y="3065451"/>
            <a:ext cx="1757379" cy="175737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Free speech bubble talking chat illustration">
            <a:extLst>
              <a:ext uri="{FF2B5EF4-FFF2-40B4-BE49-F238E27FC236}">
                <a16:creationId xmlns:a16="http://schemas.microsoft.com/office/drawing/2014/main" id="{25F2AFB8-385B-C039-B042-A6178D4EAAF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3084" y="253035"/>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15B4E362-AB8F-27FA-A81B-4060565C7FF1}"/>
              </a:ext>
            </a:extLst>
          </p:cNvPr>
          <p:cNvSpPr txBox="1"/>
          <p:nvPr/>
        </p:nvSpPr>
        <p:spPr>
          <a:xfrm>
            <a:off x="2064327" y="425543"/>
            <a:ext cx="9797900" cy="523220"/>
          </a:xfrm>
          <a:prstGeom prst="rect">
            <a:avLst/>
          </a:prstGeom>
          <a:noFill/>
        </p:spPr>
        <p:txBody>
          <a:bodyPr wrap="square" rtlCol="0">
            <a:spAutoFit/>
          </a:bodyPr>
          <a:lstStyle/>
          <a:p>
            <a:r>
              <a:rPr lang="en-GB" sz="2800" b="1" dirty="0">
                <a:ea typeface="Calibri" panose="020F0502020204030204" pitchFamily="34" charset="0"/>
                <a:cs typeface="Calibri" panose="020F0502020204030204" pitchFamily="34" charset="0"/>
              </a:rPr>
              <a:t>What does ‘</a:t>
            </a:r>
            <a:r>
              <a:rPr lang="en-GB" sz="2800" b="1" dirty="0">
                <a:solidFill>
                  <a:srgbClr val="FF0000"/>
                </a:solidFill>
                <a:ea typeface="Calibri" panose="020F0502020204030204" pitchFamily="34" charset="0"/>
                <a:cs typeface="Calibri" panose="020F0502020204030204" pitchFamily="34" charset="0"/>
              </a:rPr>
              <a:t>GENERATIVE</a:t>
            </a:r>
            <a:r>
              <a:rPr lang="en-GB" sz="2800" b="1" dirty="0">
                <a:solidFill>
                  <a:srgbClr val="FF0000"/>
                </a:solidFill>
              </a:rPr>
              <a:t> AI</a:t>
            </a:r>
            <a:r>
              <a:rPr lang="en-GB" sz="2800" b="1" dirty="0"/>
              <a:t>’ mean?</a:t>
            </a:r>
          </a:p>
        </p:txBody>
      </p:sp>
    </p:spTree>
    <p:extLst>
      <p:ext uri="{BB962C8B-B14F-4D97-AF65-F5344CB8AC3E}">
        <p14:creationId xmlns:p14="http://schemas.microsoft.com/office/powerpoint/2010/main" val="108511579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BCD24D-A135-105C-9066-DBF10074902A}"/>
            </a:ext>
          </a:extLst>
        </p:cNvPr>
        <p:cNvGrpSpPr/>
        <p:nvPr/>
      </p:nvGrpSpPr>
      <p:grpSpPr>
        <a:xfrm>
          <a:off x="0" y="0"/>
          <a:ext cx="0" cy="0"/>
          <a:chOff x="0" y="0"/>
          <a:chExt cx="0" cy="0"/>
        </a:xfrm>
      </p:grpSpPr>
      <p:pic>
        <p:nvPicPr>
          <p:cNvPr id="8" name="Picture 7" descr="Free speech bubble talking chat illustration">
            <a:extLst>
              <a:ext uri="{FF2B5EF4-FFF2-40B4-BE49-F238E27FC236}">
                <a16:creationId xmlns:a16="http://schemas.microsoft.com/office/drawing/2014/main" id="{005B60A3-6D9B-11B0-F30B-60E6D36CE5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3084" y="253035"/>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04C97CAF-E238-9868-BF86-A0DEA9AAAC79}"/>
              </a:ext>
            </a:extLst>
          </p:cNvPr>
          <p:cNvSpPr txBox="1"/>
          <p:nvPr/>
        </p:nvSpPr>
        <p:spPr>
          <a:xfrm>
            <a:off x="2064327" y="425543"/>
            <a:ext cx="9797900" cy="523220"/>
          </a:xfrm>
          <a:prstGeom prst="rect">
            <a:avLst/>
          </a:prstGeom>
          <a:noFill/>
        </p:spPr>
        <p:txBody>
          <a:bodyPr wrap="square" rtlCol="0">
            <a:spAutoFit/>
          </a:bodyPr>
          <a:lstStyle/>
          <a:p>
            <a:r>
              <a:rPr lang="en-GB" sz="2800" b="1" dirty="0">
                <a:ea typeface="Calibri" panose="020F0502020204030204" pitchFamily="34" charset="0"/>
                <a:cs typeface="Calibri" panose="020F0502020204030204" pitchFamily="34" charset="0"/>
              </a:rPr>
              <a:t>Do you think AI is </a:t>
            </a:r>
            <a:r>
              <a:rPr lang="en-GB" sz="2800" b="1" dirty="0">
                <a:solidFill>
                  <a:srgbClr val="FF0000"/>
                </a:solidFill>
                <a:ea typeface="Calibri" panose="020F0502020204030204" pitchFamily="34" charset="0"/>
                <a:cs typeface="Calibri" panose="020F0502020204030204" pitchFamily="34" charset="0"/>
              </a:rPr>
              <a:t>TRUSTWORTHY</a:t>
            </a:r>
            <a:r>
              <a:rPr lang="en-GB" sz="2800" b="1" dirty="0">
                <a:ea typeface="Calibri" panose="020F0502020204030204" pitchFamily="34" charset="0"/>
                <a:cs typeface="Calibri" panose="020F0502020204030204" pitchFamily="34" charset="0"/>
              </a:rPr>
              <a:t>?</a:t>
            </a:r>
            <a:endParaRPr lang="en-GB" sz="2800" b="1" dirty="0"/>
          </a:p>
        </p:txBody>
      </p:sp>
      <p:pic>
        <p:nvPicPr>
          <p:cNvPr id="5" name="Picture 4" descr="8 Viral Images Created by Generative AI Tools - Piktochart">
            <a:extLst>
              <a:ext uri="{FF2B5EF4-FFF2-40B4-BE49-F238E27FC236}">
                <a16:creationId xmlns:a16="http://schemas.microsoft.com/office/drawing/2014/main" id="{9209ECC9-A173-1DE2-05B8-62395B2853C4}"/>
              </a:ext>
            </a:extLst>
          </p:cNvPr>
          <p:cNvPicPr>
            <a:picLocks noChangeAspect="1"/>
          </p:cNvPicPr>
          <p:nvPr/>
        </p:nvPicPr>
        <p:blipFill>
          <a:blip r:embed="rId4"/>
          <a:stretch>
            <a:fillRect/>
          </a:stretch>
        </p:blipFill>
        <p:spPr>
          <a:xfrm>
            <a:off x="3995737" y="1091425"/>
            <a:ext cx="4200525" cy="5143500"/>
          </a:xfrm>
          <a:prstGeom prst="rect">
            <a:avLst/>
          </a:prstGeom>
        </p:spPr>
      </p:pic>
      <p:sp>
        <p:nvSpPr>
          <p:cNvPr id="12" name="TextBox 11">
            <a:extLst>
              <a:ext uri="{FF2B5EF4-FFF2-40B4-BE49-F238E27FC236}">
                <a16:creationId xmlns:a16="http://schemas.microsoft.com/office/drawing/2014/main" id="{95682A2B-4F74-D38F-A3DF-DDB645CCA2D0}"/>
              </a:ext>
            </a:extLst>
          </p:cNvPr>
          <p:cNvSpPr txBox="1"/>
          <p:nvPr/>
        </p:nvSpPr>
        <p:spPr>
          <a:xfrm>
            <a:off x="7036535" y="6367829"/>
            <a:ext cx="2319454" cy="377748"/>
          </a:xfrm>
          <a:prstGeom prst="rect">
            <a:avLst/>
          </a:prstGeom>
          <a:noFill/>
        </p:spPr>
        <p:txBody>
          <a:bodyPr wrap="square" rtlCol="0">
            <a:spAutoFit/>
          </a:bodyPr>
          <a:lstStyle/>
          <a:p>
            <a:r>
              <a:rPr lang="en-GB" dirty="0"/>
              <a:t>Taken from X</a:t>
            </a:r>
          </a:p>
        </p:txBody>
      </p:sp>
    </p:spTree>
    <p:extLst>
      <p:ext uri="{BB962C8B-B14F-4D97-AF65-F5344CB8AC3E}">
        <p14:creationId xmlns:p14="http://schemas.microsoft.com/office/powerpoint/2010/main" val="265519577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7BDD3-12E5-D6A4-AB21-EB12269F9B6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ED9B8CA-0915-93EF-B24F-BF74708A59C0}"/>
              </a:ext>
            </a:extLst>
          </p:cNvPr>
          <p:cNvSpPr txBox="1"/>
          <p:nvPr/>
        </p:nvSpPr>
        <p:spPr>
          <a:xfrm>
            <a:off x="406100" y="4594289"/>
            <a:ext cx="3316453" cy="1200329"/>
          </a:xfrm>
          <a:prstGeom prst="rect">
            <a:avLst/>
          </a:prstGeom>
          <a:noFill/>
        </p:spPr>
        <p:txBody>
          <a:bodyPr wrap="square" rtlCol="0">
            <a:spAutoFit/>
          </a:bodyPr>
          <a:lstStyle/>
          <a:p>
            <a:r>
              <a:rPr lang="en-GB" sz="2400" dirty="0"/>
              <a:t>Most children regarded AI as a trusted source of information</a:t>
            </a:r>
            <a:endParaRPr lang="en-GB" sz="2400" b="1" dirty="0"/>
          </a:p>
        </p:txBody>
      </p:sp>
      <p:sp>
        <p:nvSpPr>
          <p:cNvPr id="7" name="TextBox 6">
            <a:extLst>
              <a:ext uri="{FF2B5EF4-FFF2-40B4-BE49-F238E27FC236}">
                <a16:creationId xmlns:a16="http://schemas.microsoft.com/office/drawing/2014/main" id="{89DE19AE-2520-4B95-B948-DF5E73ADC03A}"/>
              </a:ext>
            </a:extLst>
          </p:cNvPr>
          <p:cNvSpPr txBox="1"/>
          <p:nvPr/>
        </p:nvSpPr>
        <p:spPr>
          <a:xfrm>
            <a:off x="8905674" y="6289284"/>
            <a:ext cx="3176080" cy="492443"/>
          </a:xfrm>
          <a:prstGeom prst="rect">
            <a:avLst/>
          </a:prstGeom>
          <a:noFill/>
        </p:spPr>
        <p:txBody>
          <a:bodyPr wrap="square" rtlCol="0">
            <a:spAutoFit/>
          </a:bodyPr>
          <a:lstStyle/>
          <a:p>
            <a:pPr>
              <a:spcAft>
                <a:spcPts val="600"/>
              </a:spcAft>
            </a:pPr>
            <a:r>
              <a:rPr lang="en-GB" sz="1400" dirty="0"/>
              <a:t>Source: </a:t>
            </a:r>
            <a:r>
              <a:rPr lang="en-GB" sz="1100" b="0" i="0" dirty="0">
                <a:effectLst/>
                <a:latin typeface="Roboto" panose="02000000000000000000" pitchFamily="2" charset="0"/>
              </a:rPr>
              <a:t>Children and parents: media use and attitudes report 2026 </a:t>
            </a:r>
            <a:endParaRPr lang="en-GB" sz="1400" dirty="0"/>
          </a:p>
        </p:txBody>
      </p:sp>
      <p:sp>
        <p:nvSpPr>
          <p:cNvPr id="15" name="TextBox 14">
            <a:extLst>
              <a:ext uri="{FF2B5EF4-FFF2-40B4-BE49-F238E27FC236}">
                <a16:creationId xmlns:a16="http://schemas.microsoft.com/office/drawing/2014/main" id="{8C6A59F6-CB4F-3072-B6F7-ED6DFEBE786B}"/>
              </a:ext>
            </a:extLst>
          </p:cNvPr>
          <p:cNvSpPr txBox="1"/>
          <p:nvPr/>
        </p:nvSpPr>
        <p:spPr>
          <a:xfrm>
            <a:off x="4944755" y="5875877"/>
            <a:ext cx="6093912" cy="369332"/>
          </a:xfrm>
          <a:prstGeom prst="rect">
            <a:avLst/>
          </a:prstGeom>
          <a:noFill/>
        </p:spPr>
        <p:txBody>
          <a:bodyPr wrap="square">
            <a:spAutoFit/>
          </a:bodyPr>
          <a:lstStyle/>
          <a:p>
            <a:r>
              <a:rPr lang="en-GB" dirty="0"/>
              <a:t> </a:t>
            </a:r>
            <a:r>
              <a:rPr lang="en-GB" sz="1200" dirty="0">
                <a:hlinkClick r:id="rId3"/>
              </a:rPr>
              <a:t>https://www.childnet.com/wp-content/uploads/2025/03/Childnet-Cheat-Sheet-GenAI.pdf</a:t>
            </a:r>
            <a:r>
              <a:rPr lang="en-GB" sz="1200" dirty="0"/>
              <a:t> </a:t>
            </a:r>
            <a:endParaRPr lang="en-GB" dirty="0"/>
          </a:p>
        </p:txBody>
      </p:sp>
      <p:pic>
        <p:nvPicPr>
          <p:cNvPr id="8" name="Picture 7" descr="Free speech bubble talking chat illustration">
            <a:extLst>
              <a:ext uri="{FF2B5EF4-FFF2-40B4-BE49-F238E27FC236}">
                <a16:creationId xmlns:a16="http://schemas.microsoft.com/office/drawing/2014/main" id="{9D9DF2C2-D55F-F1CE-4F08-A96EB927C7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3084" y="253035"/>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775C69EA-692E-E00C-F004-5265C0885B27}"/>
              </a:ext>
            </a:extLst>
          </p:cNvPr>
          <p:cNvSpPr txBox="1"/>
          <p:nvPr/>
        </p:nvSpPr>
        <p:spPr>
          <a:xfrm>
            <a:off x="2064327" y="425543"/>
            <a:ext cx="9797900" cy="523220"/>
          </a:xfrm>
          <a:prstGeom prst="rect">
            <a:avLst/>
          </a:prstGeom>
          <a:noFill/>
        </p:spPr>
        <p:txBody>
          <a:bodyPr wrap="square" rtlCol="0">
            <a:spAutoFit/>
          </a:bodyPr>
          <a:lstStyle/>
          <a:p>
            <a:r>
              <a:rPr lang="en-GB" sz="2800" b="1" dirty="0">
                <a:ea typeface="Calibri" panose="020F0502020204030204" pitchFamily="34" charset="0"/>
                <a:cs typeface="Calibri" panose="020F0502020204030204" pitchFamily="34" charset="0"/>
              </a:rPr>
              <a:t>Do you think AI is </a:t>
            </a:r>
            <a:r>
              <a:rPr lang="en-GB" sz="2800" b="1" dirty="0">
                <a:solidFill>
                  <a:srgbClr val="FF0000"/>
                </a:solidFill>
                <a:ea typeface="Calibri" panose="020F0502020204030204" pitchFamily="34" charset="0"/>
                <a:cs typeface="Calibri" panose="020F0502020204030204" pitchFamily="34" charset="0"/>
              </a:rPr>
              <a:t>TRUSTWORTHY</a:t>
            </a:r>
            <a:r>
              <a:rPr lang="en-GB" sz="2800" b="1" dirty="0">
                <a:ea typeface="Calibri" panose="020F0502020204030204" pitchFamily="34" charset="0"/>
                <a:cs typeface="Calibri" panose="020F0502020204030204" pitchFamily="34" charset="0"/>
              </a:rPr>
              <a:t>?</a:t>
            </a:r>
            <a:endParaRPr lang="en-GB" sz="2800" b="1" dirty="0"/>
          </a:p>
        </p:txBody>
      </p:sp>
      <p:pic>
        <p:nvPicPr>
          <p:cNvPr id="4" name="Picture 3">
            <a:extLst>
              <a:ext uri="{FF2B5EF4-FFF2-40B4-BE49-F238E27FC236}">
                <a16:creationId xmlns:a16="http://schemas.microsoft.com/office/drawing/2014/main" id="{E5F989C4-5914-5508-FC2A-D457022B88AC}"/>
              </a:ext>
            </a:extLst>
          </p:cNvPr>
          <p:cNvPicPr>
            <a:picLocks noChangeAspect="1"/>
          </p:cNvPicPr>
          <p:nvPr/>
        </p:nvPicPr>
        <p:blipFill>
          <a:blip r:embed="rId5"/>
          <a:stretch>
            <a:fillRect/>
          </a:stretch>
        </p:blipFill>
        <p:spPr>
          <a:xfrm>
            <a:off x="2654032" y="1613957"/>
            <a:ext cx="6883936" cy="2507840"/>
          </a:xfrm>
          <a:prstGeom prst="rect">
            <a:avLst/>
          </a:prstGeom>
          <a:ln>
            <a:noFill/>
          </a:ln>
          <a:effectLst>
            <a:outerShdw blurRad="292100" dist="139700" dir="2700000" algn="tl" rotWithShape="0">
              <a:srgbClr val="333333">
                <a:alpha val="65000"/>
              </a:srgbClr>
            </a:outerShdw>
          </a:effectLst>
        </p:spPr>
      </p:pic>
      <p:pic>
        <p:nvPicPr>
          <p:cNvPr id="6" name="Picture 5" descr="Free did you know speech balloon message illustration">
            <a:extLst>
              <a:ext uri="{FF2B5EF4-FFF2-40B4-BE49-F238E27FC236}">
                <a16:creationId xmlns:a16="http://schemas.microsoft.com/office/drawing/2014/main" id="{AB02555F-C2AE-64A1-BAA4-4E63D6DF634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66288">
            <a:off x="458848" y="3083470"/>
            <a:ext cx="1757379" cy="175737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hlinkClick r:id="rId3"/>
            <a:extLst>
              <a:ext uri="{FF2B5EF4-FFF2-40B4-BE49-F238E27FC236}">
                <a16:creationId xmlns:a16="http://schemas.microsoft.com/office/drawing/2014/main" id="{7CFB43F5-1468-7685-10F6-30CE631C07B7}"/>
              </a:ext>
            </a:extLst>
          </p:cNvPr>
          <p:cNvPicPr>
            <a:picLocks noChangeAspect="1"/>
          </p:cNvPicPr>
          <p:nvPr/>
        </p:nvPicPr>
        <p:blipFill>
          <a:blip r:embed="rId7"/>
          <a:stretch>
            <a:fillRect/>
          </a:stretch>
        </p:blipFill>
        <p:spPr>
          <a:xfrm>
            <a:off x="5058400" y="4706490"/>
            <a:ext cx="5542113" cy="1248066"/>
          </a:xfrm>
          <a:prstGeom prst="rect">
            <a:avLst/>
          </a:prstGeom>
        </p:spPr>
      </p:pic>
      <p:pic>
        <p:nvPicPr>
          <p:cNvPr id="11" name="Picture 10" descr="Free dialog tip advice illustration">
            <a:extLst>
              <a:ext uri="{FF2B5EF4-FFF2-40B4-BE49-F238E27FC236}">
                <a16:creationId xmlns:a16="http://schemas.microsoft.com/office/drawing/2014/main" id="{A6B7FC72-76A7-20A8-9E5A-2AA6E6A2F61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346284">
            <a:off x="10247452" y="4382058"/>
            <a:ext cx="1582431" cy="11250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57629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50E5C-58A0-D529-6560-4848AFD3AE1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A2D4132-4A39-E251-B9B6-CA78DF2D2144}"/>
              </a:ext>
            </a:extLst>
          </p:cNvPr>
          <p:cNvSpPr txBox="1"/>
          <p:nvPr/>
        </p:nvSpPr>
        <p:spPr>
          <a:xfrm>
            <a:off x="1653103" y="425543"/>
            <a:ext cx="10209124" cy="523220"/>
          </a:xfrm>
          <a:prstGeom prst="rect">
            <a:avLst/>
          </a:prstGeom>
          <a:noFill/>
        </p:spPr>
        <p:txBody>
          <a:bodyPr wrap="square" rtlCol="0">
            <a:spAutoFit/>
          </a:bodyPr>
          <a:lstStyle/>
          <a:p>
            <a:r>
              <a:rPr lang="en-GB" sz="2800" b="1" dirty="0">
                <a:ea typeface="Calibri" panose="020F0502020204030204" pitchFamily="34" charset="0"/>
                <a:cs typeface="Calibri" panose="020F0502020204030204" pitchFamily="34" charset="0"/>
              </a:rPr>
              <a:t>W</a:t>
            </a:r>
            <a:r>
              <a:rPr lang="en-GB" sz="2800" b="1" dirty="0"/>
              <a:t>hat do you think the </a:t>
            </a:r>
            <a:r>
              <a:rPr lang="en-GB" sz="2800" b="1" dirty="0">
                <a:solidFill>
                  <a:srgbClr val="FF0000"/>
                </a:solidFill>
              </a:rPr>
              <a:t>RISKS</a:t>
            </a:r>
            <a:r>
              <a:rPr lang="en-GB" sz="2800" b="1" dirty="0"/>
              <a:t> of Gen AI are?</a:t>
            </a:r>
          </a:p>
        </p:txBody>
      </p:sp>
      <p:pic>
        <p:nvPicPr>
          <p:cNvPr id="3" name="Picture 2" descr="Free speech bubble talking chat illustration">
            <a:extLst>
              <a:ext uri="{FF2B5EF4-FFF2-40B4-BE49-F238E27FC236}">
                <a16:creationId xmlns:a16="http://schemas.microsoft.com/office/drawing/2014/main" id="{F39EDE59-54A0-3BFC-6E7E-ABD18EB98B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9773" y="260261"/>
            <a:ext cx="1161852" cy="1161852"/>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48B0A9A9-B67C-BAD8-13EA-B9BDFB044351}"/>
              </a:ext>
            </a:extLst>
          </p:cNvPr>
          <p:cNvSpPr txBox="1"/>
          <p:nvPr/>
        </p:nvSpPr>
        <p:spPr>
          <a:xfrm>
            <a:off x="2381986" y="6493061"/>
            <a:ext cx="9954539" cy="338554"/>
          </a:xfrm>
          <a:prstGeom prst="rect">
            <a:avLst/>
          </a:prstGeom>
          <a:noFill/>
        </p:spPr>
        <p:txBody>
          <a:bodyPr wrap="square">
            <a:spAutoFit/>
          </a:bodyPr>
          <a:lstStyle/>
          <a:p>
            <a:r>
              <a:rPr lang="en-GB" sz="1600" dirty="0">
                <a:hlinkClick r:id="rId5"/>
              </a:rPr>
              <a:t>https://www.youtube.com/watch?v=XEsHwss2x8E&amp;list=PLaIzX4UgxCRl8e_36R79fqLp_qt1imm4D&amp;index=3&amp;t=203s</a:t>
            </a:r>
            <a:r>
              <a:rPr lang="en-GB" sz="1600" dirty="0"/>
              <a:t> </a:t>
            </a:r>
          </a:p>
        </p:txBody>
      </p:sp>
      <p:pic>
        <p:nvPicPr>
          <p:cNvPr id="12" name="Online Media 11" title="Gen AI: The Harms Landscape (for parents, teachers, safeguarders)">
            <a:hlinkClick r:id="" action="ppaction://media"/>
            <a:extLst>
              <a:ext uri="{FF2B5EF4-FFF2-40B4-BE49-F238E27FC236}">
                <a16:creationId xmlns:a16="http://schemas.microsoft.com/office/drawing/2014/main" id="{9F8FDD45-7B3A-0CE4-7394-EB3DE409CD5E}"/>
              </a:ext>
            </a:extLst>
          </p:cNvPr>
          <p:cNvPicPr>
            <a:picLocks noRot="1" noChangeAspect="1"/>
          </p:cNvPicPr>
          <p:nvPr>
            <a:videoFile r:link="rId1"/>
          </p:nvPr>
        </p:nvPicPr>
        <p:blipFill>
          <a:blip r:embed="rId6"/>
          <a:stretch>
            <a:fillRect/>
          </a:stretch>
        </p:blipFill>
        <p:spPr>
          <a:xfrm>
            <a:off x="1733115" y="1237156"/>
            <a:ext cx="8725770" cy="4926206"/>
          </a:xfrm>
          <a:prstGeom prst="rect">
            <a:avLst/>
          </a:prstGeom>
        </p:spPr>
      </p:pic>
    </p:spTree>
    <p:extLst>
      <p:ext uri="{BB962C8B-B14F-4D97-AF65-F5344CB8AC3E}">
        <p14:creationId xmlns:p14="http://schemas.microsoft.com/office/powerpoint/2010/main" val="2518522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2"/>
                </p:tgtEl>
              </p:cMediaNode>
            </p:vide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50E5C-58A0-D529-6560-4848AFD3AE1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A2D4132-4A39-E251-B9B6-CA78DF2D2144}"/>
              </a:ext>
            </a:extLst>
          </p:cNvPr>
          <p:cNvSpPr txBox="1"/>
          <p:nvPr/>
        </p:nvSpPr>
        <p:spPr>
          <a:xfrm>
            <a:off x="204500" y="330815"/>
            <a:ext cx="10531818" cy="954107"/>
          </a:xfrm>
          <a:prstGeom prst="rect">
            <a:avLst/>
          </a:prstGeom>
          <a:noFill/>
        </p:spPr>
        <p:txBody>
          <a:bodyPr wrap="square" rtlCol="0">
            <a:spAutoFit/>
          </a:bodyPr>
          <a:lstStyle/>
          <a:p>
            <a:r>
              <a:rPr lang="en-GB" sz="2800" b="1" dirty="0">
                <a:solidFill>
                  <a:srgbClr val="FF0000"/>
                </a:solidFill>
              </a:rPr>
              <a:t>Generative AI </a:t>
            </a:r>
            <a:r>
              <a:rPr lang="en-GB" sz="2800" b="1" dirty="0"/>
              <a:t>– find out how nudify apps might impact young people or why a teenager might make friends with a chatbot  </a:t>
            </a:r>
          </a:p>
        </p:txBody>
      </p:sp>
      <p:pic>
        <p:nvPicPr>
          <p:cNvPr id="6" name="Online Media 5" title="Protect Us.">
            <a:hlinkClick r:id="" action="ppaction://media"/>
            <a:extLst>
              <a:ext uri="{FF2B5EF4-FFF2-40B4-BE49-F238E27FC236}">
                <a16:creationId xmlns:a16="http://schemas.microsoft.com/office/drawing/2014/main" id="{10787CB0-DC37-1235-76D3-269A56C55E83}"/>
              </a:ext>
            </a:extLst>
          </p:cNvPr>
          <p:cNvPicPr>
            <a:picLocks noRot="1" noChangeAspect="1"/>
          </p:cNvPicPr>
          <p:nvPr>
            <a:videoFile r:link="rId1"/>
          </p:nvPr>
        </p:nvPicPr>
        <p:blipFill>
          <a:blip r:embed="rId4"/>
          <a:stretch>
            <a:fillRect/>
          </a:stretch>
        </p:blipFill>
        <p:spPr>
          <a:xfrm>
            <a:off x="1599460" y="1536915"/>
            <a:ext cx="8963112" cy="5060199"/>
          </a:xfrm>
          <a:prstGeom prst="rect">
            <a:avLst/>
          </a:prstGeom>
        </p:spPr>
      </p:pic>
      <p:sp>
        <p:nvSpPr>
          <p:cNvPr id="13" name="TextBox 12">
            <a:extLst>
              <a:ext uri="{FF2B5EF4-FFF2-40B4-BE49-F238E27FC236}">
                <a16:creationId xmlns:a16="http://schemas.microsoft.com/office/drawing/2014/main" id="{097AF0AB-31F4-786D-50F5-C352BC58B186}"/>
              </a:ext>
            </a:extLst>
          </p:cNvPr>
          <p:cNvSpPr txBox="1"/>
          <p:nvPr/>
        </p:nvSpPr>
        <p:spPr>
          <a:xfrm>
            <a:off x="10562572" y="6409847"/>
            <a:ext cx="2201449" cy="369332"/>
          </a:xfrm>
          <a:prstGeom prst="rect">
            <a:avLst/>
          </a:prstGeom>
          <a:noFill/>
        </p:spPr>
        <p:txBody>
          <a:bodyPr wrap="square">
            <a:spAutoFit/>
          </a:bodyPr>
          <a:lstStyle/>
          <a:p>
            <a:r>
              <a:rPr lang="en-GB" sz="1800" b="0" i="0" u="sng" strike="noStrike" dirty="0">
                <a:effectLst/>
                <a:latin typeface="Droid Sans"/>
                <a:hlinkClick r:id="rId5"/>
              </a:rPr>
              <a:t>WeProtect</a:t>
            </a:r>
            <a:endParaRPr lang="en-GB" dirty="0"/>
          </a:p>
        </p:txBody>
      </p:sp>
      <p:pic>
        <p:nvPicPr>
          <p:cNvPr id="3" name="Picture 2" descr="Free did you know speech balloon message illustration">
            <a:extLst>
              <a:ext uri="{FF2B5EF4-FFF2-40B4-BE49-F238E27FC236}">
                <a16:creationId xmlns:a16="http://schemas.microsoft.com/office/drawing/2014/main" id="{5501EDC2-7A07-2C6A-0B64-3CE70158F33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562572" y="78821"/>
            <a:ext cx="1628446" cy="16284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7116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AE1A0-DF2E-CF0B-53FA-5733B9D594A5}"/>
            </a:ext>
          </a:extLst>
        </p:cNvPr>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A2402A22-DD28-6952-8BA1-FA8D9924F502}"/>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89182F18-7364-8512-D9B0-DAEC3E4F80F6}"/>
              </a:ext>
            </a:extLst>
          </p:cNvPr>
          <p:cNvSpPr/>
          <p:nvPr/>
        </p:nvSpPr>
        <p:spPr>
          <a:xfrm>
            <a:off x="8208355" y="294326"/>
            <a:ext cx="3899498" cy="2371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8" name="Rectangle 1">
            <a:extLst>
              <a:ext uri="{FF2B5EF4-FFF2-40B4-BE49-F238E27FC236}">
                <a16:creationId xmlns:a16="http://schemas.microsoft.com/office/drawing/2014/main" id="{2A6F4A06-0323-E276-D7BC-726CD4DFD31C}"/>
              </a:ext>
            </a:extLst>
          </p:cNvPr>
          <p:cNvSpPr>
            <a:spLocks noChangeArrowheads="1"/>
          </p:cNvSpPr>
          <p:nvPr/>
        </p:nvSpPr>
        <p:spPr bwMode="auto">
          <a:xfrm>
            <a:off x="396943" y="2341673"/>
            <a:ext cx="2654459" cy="130247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2800" dirty="0">
                <a:solidFill>
                  <a:srgbClr val="0F1419"/>
                </a:solidFill>
                <a:latin typeface="+mn-lt"/>
              </a:rPr>
              <a:t>Why not share this poster with parents?</a:t>
            </a:r>
            <a:endParaRPr kumimoji="0" lang="en-US" altLang="en-US" sz="2800" b="1" i="0" u="none" strike="noStrike" cap="none" normalizeH="0" baseline="0" dirty="0">
              <a:ln>
                <a:noFill/>
              </a:ln>
              <a:solidFill>
                <a:srgbClr val="C00000"/>
              </a:solidFill>
              <a:effectLst/>
              <a:latin typeface="+mn-lt"/>
            </a:endParaRPr>
          </a:p>
        </p:txBody>
      </p:sp>
      <p:sp>
        <p:nvSpPr>
          <p:cNvPr id="9" name="AutoShape 2" descr="🔗">
            <a:extLst>
              <a:ext uri="{FF2B5EF4-FFF2-40B4-BE49-F238E27FC236}">
                <a16:creationId xmlns:a16="http://schemas.microsoft.com/office/drawing/2014/main" id="{D85D4F5C-3323-AD7D-F434-91ED791D1DBF}"/>
              </a:ext>
            </a:extLst>
          </p:cNvPr>
          <p:cNvSpPr>
            <a:spLocks noChangeAspect="1" noChangeArrowheads="1"/>
          </p:cNvSpPr>
          <p:nvPr/>
        </p:nvSpPr>
        <p:spPr bwMode="auto">
          <a:xfrm flipV="1">
            <a:off x="9501768" y="2332036"/>
            <a:ext cx="3721784" cy="61304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pic>
        <p:nvPicPr>
          <p:cNvPr id="4" name="Picture 3" descr="Free dialog tip advice illustration">
            <a:extLst>
              <a:ext uri="{FF2B5EF4-FFF2-40B4-BE49-F238E27FC236}">
                <a16:creationId xmlns:a16="http://schemas.microsoft.com/office/drawing/2014/main" id="{62ACCE4A-79FF-BD94-E602-E9AA4982BD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943" y="180370"/>
            <a:ext cx="2580903" cy="183486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708FACB3-0F7D-7EDC-02C6-CC453F842EF5}"/>
              </a:ext>
            </a:extLst>
          </p:cNvPr>
          <p:cNvPicPr>
            <a:picLocks noChangeAspect="1"/>
          </p:cNvPicPr>
          <p:nvPr/>
        </p:nvPicPr>
        <p:blipFill>
          <a:blip r:embed="rId4"/>
          <a:stretch>
            <a:fillRect/>
          </a:stretch>
        </p:blipFill>
        <p:spPr>
          <a:xfrm>
            <a:off x="3959497" y="643530"/>
            <a:ext cx="7204303" cy="5570939"/>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B7B91886-940D-0314-3A2E-3DD983C3475F}"/>
              </a:ext>
            </a:extLst>
          </p:cNvPr>
          <p:cNvSpPr txBox="1"/>
          <p:nvPr/>
        </p:nvSpPr>
        <p:spPr>
          <a:xfrm>
            <a:off x="9497212" y="6379007"/>
            <a:ext cx="2484992" cy="307777"/>
          </a:xfrm>
          <a:prstGeom prst="rect">
            <a:avLst/>
          </a:prstGeom>
          <a:noFill/>
        </p:spPr>
        <p:txBody>
          <a:bodyPr wrap="square">
            <a:spAutoFit/>
          </a:bodyPr>
          <a:lstStyle/>
          <a:p>
            <a:r>
              <a:rPr lang="en-GB" sz="1400" dirty="0">
                <a:hlinkClick r:id="rId5"/>
              </a:rPr>
              <a:t>https://genai.lgfl.net/</a:t>
            </a:r>
            <a:r>
              <a:rPr lang="en-GB" sz="1400" dirty="0"/>
              <a:t> </a:t>
            </a:r>
          </a:p>
        </p:txBody>
      </p:sp>
    </p:spTree>
    <p:extLst>
      <p:ext uri="{BB962C8B-B14F-4D97-AF65-F5344CB8AC3E}">
        <p14:creationId xmlns:p14="http://schemas.microsoft.com/office/powerpoint/2010/main" val="344060053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FD7D0-C4D5-94A7-1E8A-B3B0ED367880}"/>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56F3E9F9-B1DF-85E9-7D69-53637BF04646}"/>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695EFB45-A5E5-0E7D-FDEA-2235F8556091}"/>
              </a:ext>
            </a:extLst>
          </p:cNvPr>
          <p:cNvSpPr txBox="1"/>
          <p:nvPr/>
        </p:nvSpPr>
        <p:spPr>
          <a:xfrm>
            <a:off x="2065957" y="6128916"/>
            <a:ext cx="9075944" cy="461665"/>
          </a:xfrm>
          <a:prstGeom prst="rect">
            <a:avLst/>
          </a:prstGeom>
          <a:noFill/>
        </p:spPr>
        <p:txBody>
          <a:bodyPr wrap="square">
            <a:spAutoFit/>
          </a:bodyPr>
          <a:lstStyle/>
          <a:p>
            <a:r>
              <a:rPr lang="en-GB" sz="2400" dirty="0"/>
              <a:t> </a:t>
            </a:r>
          </a:p>
        </p:txBody>
      </p:sp>
      <p:sp>
        <p:nvSpPr>
          <p:cNvPr id="2" name="TextBox 1">
            <a:extLst>
              <a:ext uri="{FF2B5EF4-FFF2-40B4-BE49-F238E27FC236}">
                <a16:creationId xmlns:a16="http://schemas.microsoft.com/office/drawing/2014/main" id="{45B82100-0DF7-9528-7F1B-CA7A1CB9F207}"/>
              </a:ext>
            </a:extLst>
          </p:cNvPr>
          <p:cNvSpPr txBox="1"/>
          <p:nvPr/>
        </p:nvSpPr>
        <p:spPr>
          <a:xfrm>
            <a:off x="284883" y="200397"/>
            <a:ext cx="7109830" cy="584775"/>
          </a:xfrm>
          <a:prstGeom prst="rect">
            <a:avLst/>
          </a:prstGeom>
          <a:noFill/>
        </p:spPr>
        <p:txBody>
          <a:bodyPr wrap="square" rtlCol="0">
            <a:spAutoFit/>
          </a:bodyPr>
          <a:lstStyle/>
          <a:p>
            <a:r>
              <a:rPr lang="en-GB" sz="3200" b="1" dirty="0">
                <a:latin typeface="Calibri" panose="020F0502020204030204" pitchFamily="34" charset="0"/>
                <a:ea typeface="Calibri" panose="020F0502020204030204" pitchFamily="34" charset="0"/>
                <a:cs typeface="Calibri" panose="020F0502020204030204" pitchFamily="34" charset="0"/>
              </a:rPr>
              <a:t>Talking to your child about AI </a:t>
            </a:r>
          </a:p>
        </p:txBody>
      </p:sp>
      <p:pic>
        <p:nvPicPr>
          <p:cNvPr id="3" name="Picture 4" descr="Free dialog tip advice illustration">
            <a:extLst>
              <a:ext uri="{FF2B5EF4-FFF2-40B4-BE49-F238E27FC236}">
                <a16:creationId xmlns:a16="http://schemas.microsoft.com/office/drawing/2014/main" id="{2F504B34-5DCF-8A23-9783-1C9471DC4D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00736" y="4455788"/>
            <a:ext cx="2353410" cy="1673128"/>
          </a:xfrm>
          <a:prstGeom prst="rect">
            <a:avLst/>
          </a:prstGeom>
          <a:noFill/>
          <a:extLst>
            <a:ext uri="{909E8E84-426E-40DD-AFC4-6F175D3DCCD1}">
              <a14:hiddenFill xmlns:a14="http://schemas.microsoft.com/office/drawing/2010/main">
                <a:solidFill>
                  <a:srgbClr val="FFFFFF"/>
                </a:solidFill>
              </a14:hiddenFill>
            </a:ext>
          </a:extLst>
        </p:spPr>
      </p:pic>
      <p:sp>
        <p:nvSpPr>
          <p:cNvPr id="9" name="Speech Bubble: Rectangle with Corners Rounded 8">
            <a:extLst>
              <a:ext uri="{FF2B5EF4-FFF2-40B4-BE49-F238E27FC236}">
                <a16:creationId xmlns:a16="http://schemas.microsoft.com/office/drawing/2014/main" id="{30AD1864-75AD-203D-E621-ACB3C62E9088}"/>
              </a:ext>
            </a:extLst>
          </p:cNvPr>
          <p:cNvSpPr/>
          <p:nvPr/>
        </p:nvSpPr>
        <p:spPr>
          <a:xfrm>
            <a:off x="639490" y="1318103"/>
            <a:ext cx="2907863" cy="1725181"/>
          </a:xfrm>
          <a:prstGeom prst="wedgeRoundRectCallou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2400" b="1" dirty="0">
                <a:solidFill>
                  <a:srgbClr val="FF0000"/>
                </a:solidFill>
              </a:rPr>
              <a:t>USE </a:t>
            </a:r>
            <a:r>
              <a:rPr lang="en-GB" sz="2000" b="1" dirty="0"/>
              <a:t>language that identifies it as a tool </a:t>
            </a:r>
            <a:r>
              <a:rPr lang="en-GB" sz="2000" dirty="0"/>
              <a:t>- E.g. avoid saying ‘him/her/them’ and instead use ‘it’.</a:t>
            </a:r>
          </a:p>
        </p:txBody>
      </p:sp>
      <p:sp>
        <p:nvSpPr>
          <p:cNvPr id="10" name="Speech Bubble: Rectangle with Corners Rounded 9">
            <a:extLst>
              <a:ext uri="{FF2B5EF4-FFF2-40B4-BE49-F238E27FC236}">
                <a16:creationId xmlns:a16="http://schemas.microsoft.com/office/drawing/2014/main" id="{5A2D9D1B-F90F-EFE6-D700-A1A3538732F5}"/>
              </a:ext>
            </a:extLst>
          </p:cNvPr>
          <p:cNvSpPr/>
          <p:nvPr/>
        </p:nvSpPr>
        <p:spPr>
          <a:xfrm>
            <a:off x="4164155" y="860383"/>
            <a:ext cx="3364528" cy="2396118"/>
          </a:xfrm>
          <a:prstGeom prst="wedgeRoundRectCallout">
            <a:avLst>
              <a:gd name="adj1" fmla="val -16826"/>
              <a:gd name="adj2" fmla="val 75979"/>
              <a:gd name="adj3" fmla="val 16667"/>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GB" sz="2400" b="1" dirty="0">
                <a:solidFill>
                  <a:srgbClr val="FF0000"/>
                </a:solidFill>
              </a:rPr>
              <a:t>SET</a:t>
            </a:r>
            <a:r>
              <a:rPr lang="en-GB" sz="2000" b="1" dirty="0"/>
              <a:t> clear boundaries -</a:t>
            </a:r>
            <a:r>
              <a:rPr lang="en-GB" sz="2000" dirty="0"/>
              <a:t>Remind children that AI personalities and emotions are entirely artificial and cannot replace human support networks</a:t>
            </a:r>
          </a:p>
        </p:txBody>
      </p:sp>
      <p:sp>
        <p:nvSpPr>
          <p:cNvPr id="15" name="Speech Bubble: Rectangle with Corners Rounded 14">
            <a:extLst>
              <a:ext uri="{FF2B5EF4-FFF2-40B4-BE49-F238E27FC236}">
                <a16:creationId xmlns:a16="http://schemas.microsoft.com/office/drawing/2014/main" id="{922E6C32-BB4F-9A36-9359-46089F795556}"/>
              </a:ext>
            </a:extLst>
          </p:cNvPr>
          <p:cNvSpPr/>
          <p:nvPr/>
        </p:nvSpPr>
        <p:spPr>
          <a:xfrm>
            <a:off x="8145485" y="446884"/>
            <a:ext cx="3407025" cy="2241919"/>
          </a:xfrm>
          <a:prstGeom prst="wedgeRoundRectCallout">
            <a:avLst>
              <a:gd name="adj1" fmla="val 40016"/>
              <a:gd name="adj2" fmla="val 67817"/>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2400" b="1" dirty="0">
                <a:solidFill>
                  <a:srgbClr val="FF0000"/>
                </a:solidFill>
              </a:rPr>
              <a:t>ENCOURAGE </a:t>
            </a:r>
          </a:p>
          <a:p>
            <a:pPr algn="ctr"/>
            <a:r>
              <a:rPr lang="en-GB" sz="2000" b="1" dirty="0">
                <a:solidFill>
                  <a:schemeClr val="tx1"/>
                </a:solidFill>
              </a:rPr>
              <a:t>critical thinking</a:t>
            </a:r>
            <a:r>
              <a:rPr lang="en-GB" sz="2000" dirty="0"/>
              <a:t>- </a:t>
            </a:r>
          </a:p>
          <a:p>
            <a:pPr algn="ctr"/>
            <a:r>
              <a:rPr lang="en-GB" sz="2000" dirty="0"/>
              <a:t>Teach children to question and verify AI-generated answers rather than accepting them as absolute facts.</a:t>
            </a:r>
          </a:p>
        </p:txBody>
      </p:sp>
      <p:sp>
        <p:nvSpPr>
          <p:cNvPr id="17" name="Speech Bubble: Rectangle with Corners Rounded 16">
            <a:extLst>
              <a:ext uri="{FF2B5EF4-FFF2-40B4-BE49-F238E27FC236}">
                <a16:creationId xmlns:a16="http://schemas.microsoft.com/office/drawing/2014/main" id="{BBC7DD9C-2499-6BC4-848F-E1AB1770EC93}"/>
              </a:ext>
            </a:extLst>
          </p:cNvPr>
          <p:cNvSpPr/>
          <p:nvPr/>
        </p:nvSpPr>
        <p:spPr>
          <a:xfrm>
            <a:off x="1564735" y="3785154"/>
            <a:ext cx="3073976" cy="2028326"/>
          </a:xfrm>
          <a:prstGeom prst="wedgeRoundRectCallout">
            <a:avLst>
              <a:gd name="adj1" fmla="val 49119"/>
              <a:gd name="adj2" fmla="val 76680"/>
              <a:gd name="adj3" fmla="val 16667"/>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en-GB" sz="2400" b="1" dirty="0">
                <a:solidFill>
                  <a:srgbClr val="FF0000"/>
                </a:solidFill>
              </a:rPr>
              <a:t>AGREE </a:t>
            </a:r>
            <a:r>
              <a:rPr lang="en-GB" b="1" dirty="0">
                <a:solidFill>
                  <a:schemeClr val="tx1"/>
                </a:solidFill>
              </a:rPr>
              <a:t>on privacy rules</a:t>
            </a:r>
            <a:r>
              <a:rPr lang="en-GB" sz="2400" b="1" dirty="0">
                <a:solidFill>
                  <a:srgbClr val="FF0000"/>
                </a:solidFill>
              </a:rPr>
              <a:t> - </a:t>
            </a:r>
            <a:r>
              <a:rPr lang="en-GB" sz="2000" dirty="0"/>
              <a:t>Talk about what information is okay to share with AI chatbots and what isn’t. </a:t>
            </a:r>
          </a:p>
        </p:txBody>
      </p:sp>
      <p:sp>
        <p:nvSpPr>
          <p:cNvPr id="20" name="Speech Bubble: Rectangle with Corners Rounded 19">
            <a:extLst>
              <a:ext uri="{FF2B5EF4-FFF2-40B4-BE49-F238E27FC236}">
                <a16:creationId xmlns:a16="http://schemas.microsoft.com/office/drawing/2014/main" id="{AE746A5D-F5BB-5118-AF97-D99A094D3027}"/>
              </a:ext>
            </a:extLst>
          </p:cNvPr>
          <p:cNvSpPr/>
          <p:nvPr/>
        </p:nvSpPr>
        <p:spPr>
          <a:xfrm>
            <a:off x="5632862" y="3785154"/>
            <a:ext cx="3581090" cy="2241919"/>
          </a:xfrm>
          <a:prstGeom prst="wedgeRoundRectCallout">
            <a:avLst>
              <a:gd name="adj1" fmla="val -32665"/>
              <a:gd name="adj2" fmla="val 68246"/>
              <a:gd name="adj3" fmla="val 1666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2400" b="1" dirty="0">
                <a:solidFill>
                  <a:srgbClr val="FF0000"/>
                </a:solidFill>
              </a:rPr>
              <a:t>DISCUSS </a:t>
            </a:r>
            <a:r>
              <a:rPr lang="en-GB" sz="2000" b="1" dirty="0"/>
              <a:t>the difference between a real friend and an AI chatbot – </a:t>
            </a:r>
          </a:p>
          <a:p>
            <a:pPr algn="ctr"/>
            <a:r>
              <a:rPr lang="en-GB" sz="2000" dirty="0"/>
              <a:t>Chatbots cannot feel upset, angry, sad or happy, for example, but a human can.</a:t>
            </a:r>
          </a:p>
        </p:txBody>
      </p:sp>
    </p:spTree>
    <p:extLst>
      <p:ext uri="{BB962C8B-B14F-4D97-AF65-F5344CB8AC3E}">
        <p14:creationId xmlns:p14="http://schemas.microsoft.com/office/powerpoint/2010/main" val="185634307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34A90-2F4E-E8BA-9FC3-DD818B91D19A}"/>
            </a:ext>
          </a:extLst>
        </p:cNvPr>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7F5F1FDF-EADF-8DD5-D2FE-943C982B2E08}"/>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072ED59C-3ABA-36FF-68E4-3B8494815257}"/>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dirty="0"/>
          </a:p>
        </p:txBody>
      </p:sp>
      <p:sp>
        <p:nvSpPr>
          <p:cNvPr id="8" name="Rectangle 1">
            <a:extLst>
              <a:ext uri="{FF2B5EF4-FFF2-40B4-BE49-F238E27FC236}">
                <a16:creationId xmlns:a16="http://schemas.microsoft.com/office/drawing/2014/main" id="{9A01B092-A71D-E079-A66A-EAC021553DCB}"/>
              </a:ext>
            </a:extLst>
          </p:cNvPr>
          <p:cNvSpPr>
            <a:spLocks noChangeArrowheads="1"/>
          </p:cNvSpPr>
          <p:nvPr/>
        </p:nvSpPr>
        <p:spPr bwMode="auto">
          <a:xfrm>
            <a:off x="675355" y="992832"/>
            <a:ext cx="7204303" cy="43088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2800" dirty="0">
                <a:solidFill>
                  <a:srgbClr val="0F1419"/>
                </a:solidFill>
                <a:latin typeface="+mn-lt"/>
              </a:rPr>
              <a:t>Why not share the following with parents?</a:t>
            </a:r>
            <a:endParaRPr kumimoji="0" lang="en-US" altLang="en-US" sz="2800" b="1" i="0" u="none" strike="noStrike" cap="none" normalizeH="0" baseline="0" dirty="0">
              <a:ln>
                <a:noFill/>
              </a:ln>
              <a:solidFill>
                <a:srgbClr val="C00000"/>
              </a:solidFill>
              <a:effectLst/>
              <a:latin typeface="+mn-lt"/>
            </a:endParaRPr>
          </a:p>
        </p:txBody>
      </p:sp>
      <p:sp>
        <p:nvSpPr>
          <p:cNvPr id="9" name="AutoShape 2" descr="🔗">
            <a:extLst>
              <a:ext uri="{FF2B5EF4-FFF2-40B4-BE49-F238E27FC236}">
                <a16:creationId xmlns:a16="http://schemas.microsoft.com/office/drawing/2014/main" id="{04CF6736-8C34-681A-C63D-1350347CCDFE}"/>
              </a:ext>
            </a:extLst>
          </p:cNvPr>
          <p:cNvSpPr>
            <a:spLocks noChangeAspect="1" noChangeArrowheads="1"/>
          </p:cNvSpPr>
          <p:nvPr/>
        </p:nvSpPr>
        <p:spPr bwMode="auto">
          <a:xfrm flipV="1">
            <a:off x="9501768" y="2332036"/>
            <a:ext cx="3721784" cy="61304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pic>
        <p:nvPicPr>
          <p:cNvPr id="4" name="Picture 3" descr="Free dialog tip advice illustration">
            <a:extLst>
              <a:ext uri="{FF2B5EF4-FFF2-40B4-BE49-F238E27FC236}">
                <a16:creationId xmlns:a16="http://schemas.microsoft.com/office/drawing/2014/main" id="{19AE9CAF-96B6-B623-7E0C-060984BAB3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0865" y="197080"/>
            <a:ext cx="2580903" cy="183486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95E403BD-464A-06D4-3535-C69C2751829E}"/>
              </a:ext>
            </a:extLst>
          </p:cNvPr>
          <p:cNvPicPr>
            <a:picLocks noChangeAspect="1"/>
          </p:cNvPicPr>
          <p:nvPr/>
        </p:nvPicPr>
        <p:blipFill>
          <a:blip r:embed="rId4"/>
          <a:stretch>
            <a:fillRect/>
          </a:stretch>
        </p:blipFill>
        <p:spPr>
          <a:xfrm>
            <a:off x="615306" y="1781101"/>
            <a:ext cx="2991236" cy="2408660"/>
          </a:xfrm>
          <a:prstGeom prst="rect">
            <a:avLst/>
          </a:prstGeom>
          <a:ln>
            <a:noFill/>
          </a:ln>
          <a:effectLst>
            <a:outerShdw blurRad="292100" dist="139700" dir="2700000" algn="tl" rotWithShape="0">
              <a:srgbClr val="333333">
                <a:alpha val="65000"/>
              </a:srgbClr>
            </a:outerShdw>
          </a:effectLst>
        </p:spPr>
      </p:pic>
      <p:sp>
        <p:nvSpPr>
          <p:cNvPr id="11" name="TextBox 10">
            <a:extLst>
              <a:ext uri="{FF2B5EF4-FFF2-40B4-BE49-F238E27FC236}">
                <a16:creationId xmlns:a16="http://schemas.microsoft.com/office/drawing/2014/main" id="{E252224A-013A-818D-C538-5E2B3DA18DAD}"/>
              </a:ext>
            </a:extLst>
          </p:cNvPr>
          <p:cNvSpPr txBox="1"/>
          <p:nvPr/>
        </p:nvSpPr>
        <p:spPr>
          <a:xfrm>
            <a:off x="615306" y="4547143"/>
            <a:ext cx="3262757" cy="646331"/>
          </a:xfrm>
          <a:prstGeom prst="rect">
            <a:avLst/>
          </a:prstGeom>
          <a:noFill/>
        </p:spPr>
        <p:txBody>
          <a:bodyPr wrap="square">
            <a:spAutoFit/>
          </a:bodyPr>
          <a:lstStyle/>
          <a:p>
            <a:r>
              <a:rPr lang="en-GB" sz="1200" dirty="0">
                <a:hlinkClick r:id="rId5"/>
              </a:rPr>
              <a:t>https://www.internetmatters.org/wp-content/uploads/2026/01/AI_conversation_guide_for_families_Internet_Matters_2026.pdf</a:t>
            </a:r>
            <a:r>
              <a:rPr lang="en-GB" sz="1200" dirty="0"/>
              <a:t> </a:t>
            </a:r>
          </a:p>
        </p:txBody>
      </p:sp>
      <p:pic>
        <p:nvPicPr>
          <p:cNvPr id="14" name="Picture 13">
            <a:extLst>
              <a:ext uri="{FF2B5EF4-FFF2-40B4-BE49-F238E27FC236}">
                <a16:creationId xmlns:a16="http://schemas.microsoft.com/office/drawing/2014/main" id="{A6FB0527-892B-5D0D-E6A9-33CAB15D7BCE}"/>
              </a:ext>
            </a:extLst>
          </p:cNvPr>
          <p:cNvPicPr>
            <a:picLocks noChangeAspect="1"/>
          </p:cNvPicPr>
          <p:nvPr/>
        </p:nvPicPr>
        <p:blipFill>
          <a:blip r:embed="rId6"/>
          <a:stretch>
            <a:fillRect/>
          </a:stretch>
        </p:blipFill>
        <p:spPr>
          <a:xfrm>
            <a:off x="4384101" y="2919997"/>
            <a:ext cx="3078838" cy="2871422"/>
          </a:xfrm>
          <a:prstGeom prst="rect">
            <a:avLst/>
          </a:prstGeom>
          <a:ln>
            <a:noFill/>
          </a:ln>
          <a:effectLst>
            <a:outerShdw blurRad="292100" dist="139700" dir="2700000" algn="tl" rotWithShape="0">
              <a:srgbClr val="333333">
                <a:alpha val="65000"/>
              </a:srgbClr>
            </a:outerShdw>
          </a:effectLst>
        </p:spPr>
      </p:pic>
      <p:sp>
        <p:nvSpPr>
          <p:cNvPr id="16" name="TextBox 15">
            <a:extLst>
              <a:ext uri="{FF2B5EF4-FFF2-40B4-BE49-F238E27FC236}">
                <a16:creationId xmlns:a16="http://schemas.microsoft.com/office/drawing/2014/main" id="{FD5315F9-D5EA-0D3D-BA83-4FA79D19DBB1}"/>
              </a:ext>
            </a:extLst>
          </p:cNvPr>
          <p:cNvSpPr txBox="1"/>
          <p:nvPr/>
        </p:nvSpPr>
        <p:spPr>
          <a:xfrm>
            <a:off x="4794463" y="6072281"/>
            <a:ext cx="2930816" cy="307777"/>
          </a:xfrm>
          <a:prstGeom prst="rect">
            <a:avLst/>
          </a:prstGeom>
          <a:noFill/>
        </p:spPr>
        <p:txBody>
          <a:bodyPr wrap="square">
            <a:spAutoFit/>
          </a:bodyPr>
          <a:lstStyle/>
          <a:p>
            <a:r>
              <a:rPr lang="en-GB" sz="1400" dirty="0">
                <a:hlinkClick r:id="rId7"/>
              </a:rPr>
              <a:t>https://safepolicies.lgfl.net/</a:t>
            </a:r>
            <a:r>
              <a:rPr lang="en-GB" sz="1400" dirty="0"/>
              <a:t> </a:t>
            </a:r>
          </a:p>
        </p:txBody>
      </p:sp>
      <p:pic>
        <p:nvPicPr>
          <p:cNvPr id="18" name="Picture 17">
            <a:extLst>
              <a:ext uri="{FF2B5EF4-FFF2-40B4-BE49-F238E27FC236}">
                <a16:creationId xmlns:a16="http://schemas.microsoft.com/office/drawing/2014/main" id="{2836063D-D04D-3676-EE3F-B025636F44FB}"/>
              </a:ext>
            </a:extLst>
          </p:cNvPr>
          <p:cNvPicPr>
            <a:picLocks noChangeAspect="1"/>
          </p:cNvPicPr>
          <p:nvPr/>
        </p:nvPicPr>
        <p:blipFill>
          <a:blip r:embed="rId8"/>
          <a:stretch>
            <a:fillRect/>
          </a:stretch>
        </p:blipFill>
        <p:spPr>
          <a:xfrm>
            <a:off x="8645878" y="2422748"/>
            <a:ext cx="2930816" cy="2721184"/>
          </a:xfrm>
          <a:prstGeom prst="rect">
            <a:avLst/>
          </a:prstGeom>
        </p:spPr>
      </p:pic>
      <p:sp>
        <p:nvSpPr>
          <p:cNvPr id="20" name="TextBox 19">
            <a:extLst>
              <a:ext uri="{FF2B5EF4-FFF2-40B4-BE49-F238E27FC236}">
                <a16:creationId xmlns:a16="http://schemas.microsoft.com/office/drawing/2014/main" id="{28C6865A-93D7-E60E-B119-1412A62B0B29}"/>
              </a:ext>
            </a:extLst>
          </p:cNvPr>
          <p:cNvSpPr txBox="1"/>
          <p:nvPr/>
        </p:nvSpPr>
        <p:spPr>
          <a:xfrm>
            <a:off x="8451709" y="5345891"/>
            <a:ext cx="3319153" cy="665617"/>
          </a:xfrm>
          <a:prstGeom prst="rect">
            <a:avLst/>
          </a:prstGeom>
          <a:noFill/>
        </p:spPr>
        <p:txBody>
          <a:bodyPr wrap="square">
            <a:spAutoFit/>
          </a:bodyPr>
          <a:lstStyle/>
          <a:p>
            <a:pPr algn="ctr"/>
            <a:r>
              <a:rPr lang="en-GB" b="1" i="0" dirty="0">
                <a:solidFill>
                  <a:srgbClr val="15171A"/>
                </a:solidFill>
                <a:effectLst/>
                <a:latin typeface="Roboto" panose="02000000000000000000" pitchFamily="2" charset="0"/>
              </a:rPr>
              <a:t>How to Talk to Children About Frightening AI Headlines</a:t>
            </a:r>
          </a:p>
        </p:txBody>
      </p:sp>
      <p:pic>
        <p:nvPicPr>
          <p:cNvPr id="22" name="Picture 21">
            <a:extLst>
              <a:ext uri="{FF2B5EF4-FFF2-40B4-BE49-F238E27FC236}">
                <a16:creationId xmlns:a16="http://schemas.microsoft.com/office/drawing/2014/main" id="{8ADF8485-93FF-8A3E-5629-AECEDA44F1AF}"/>
              </a:ext>
            </a:extLst>
          </p:cNvPr>
          <p:cNvPicPr>
            <a:picLocks noChangeAspect="1"/>
          </p:cNvPicPr>
          <p:nvPr/>
        </p:nvPicPr>
        <p:blipFill>
          <a:blip r:embed="rId9"/>
          <a:stretch>
            <a:fillRect/>
          </a:stretch>
        </p:blipFill>
        <p:spPr>
          <a:xfrm>
            <a:off x="8733562" y="4390065"/>
            <a:ext cx="807790" cy="662997"/>
          </a:xfrm>
          <a:prstGeom prst="rect">
            <a:avLst/>
          </a:prstGeom>
        </p:spPr>
      </p:pic>
      <p:sp>
        <p:nvSpPr>
          <p:cNvPr id="24" name="TextBox 23">
            <a:extLst>
              <a:ext uri="{FF2B5EF4-FFF2-40B4-BE49-F238E27FC236}">
                <a16:creationId xmlns:a16="http://schemas.microsoft.com/office/drawing/2014/main" id="{32163AF6-F028-8280-C58A-30CB098DBBF3}"/>
              </a:ext>
            </a:extLst>
          </p:cNvPr>
          <p:cNvSpPr txBox="1"/>
          <p:nvPr/>
        </p:nvSpPr>
        <p:spPr>
          <a:xfrm>
            <a:off x="8794515" y="5965198"/>
            <a:ext cx="2891641" cy="646331"/>
          </a:xfrm>
          <a:prstGeom prst="rect">
            <a:avLst/>
          </a:prstGeom>
          <a:noFill/>
        </p:spPr>
        <p:txBody>
          <a:bodyPr wrap="square">
            <a:spAutoFit/>
          </a:bodyPr>
          <a:lstStyle/>
          <a:p>
            <a:r>
              <a:rPr lang="en-GB" sz="1200" dirty="0">
                <a:hlinkClick r:id="rId10"/>
              </a:rPr>
              <a:t>https://www.safeaiforchildren.org/how-to-talk-to-children-about-frightening-ai-headlines/</a:t>
            </a:r>
            <a:r>
              <a:rPr lang="en-GB" sz="1200" dirty="0"/>
              <a:t> </a:t>
            </a:r>
          </a:p>
        </p:txBody>
      </p:sp>
    </p:spTree>
    <p:extLst>
      <p:ext uri="{BB962C8B-B14F-4D97-AF65-F5344CB8AC3E}">
        <p14:creationId xmlns:p14="http://schemas.microsoft.com/office/powerpoint/2010/main" val="314757949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1F83A97F-0EAF-4AFF-9834-C8684908CD37}"/>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dirty="0"/>
          </a:p>
        </p:txBody>
      </p:sp>
      <p:sp>
        <p:nvSpPr>
          <p:cNvPr id="3" name="TextBox 2">
            <a:extLst>
              <a:ext uri="{FF2B5EF4-FFF2-40B4-BE49-F238E27FC236}">
                <a16:creationId xmlns:a16="http://schemas.microsoft.com/office/drawing/2014/main" id="{0CA41A4B-8B35-B4C4-1D54-63CF0F31C6F9}"/>
              </a:ext>
            </a:extLst>
          </p:cNvPr>
          <p:cNvSpPr txBox="1"/>
          <p:nvPr/>
        </p:nvSpPr>
        <p:spPr>
          <a:xfrm>
            <a:off x="640181" y="248816"/>
            <a:ext cx="11467672" cy="584775"/>
          </a:xfrm>
          <a:prstGeom prst="rect">
            <a:avLst/>
          </a:prstGeom>
          <a:noFill/>
        </p:spPr>
        <p:txBody>
          <a:bodyPr wrap="square" rtlCol="0">
            <a:spAutoFit/>
          </a:bodyPr>
          <a:lstStyle/>
          <a:p>
            <a:r>
              <a:rPr lang="en-GB" sz="3200" b="1" dirty="0"/>
              <a:t>Financially Motivated Sexual Extortion – ‘</a:t>
            </a:r>
            <a:r>
              <a:rPr lang="en-GB" sz="3200" b="1" dirty="0">
                <a:solidFill>
                  <a:srgbClr val="FF0000"/>
                </a:solidFill>
              </a:rPr>
              <a:t>SEXTORTION’</a:t>
            </a:r>
            <a:endParaRPr lang="en-GB" sz="3200" dirty="0">
              <a:solidFill>
                <a:srgbClr val="FF0000"/>
              </a:solidFill>
              <a:highlight>
                <a:srgbClr val="FFFF00"/>
              </a:highlight>
            </a:endParaRPr>
          </a:p>
        </p:txBody>
      </p:sp>
      <p:sp>
        <p:nvSpPr>
          <p:cNvPr id="11" name="TextBox 10">
            <a:extLst>
              <a:ext uri="{FF2B5EF4-FFF2-40B4-BE49-F238E27FC236}">
                <a16:creationId xmlns:a16="http://schemas.microsoft.com/office/drawing/2014/main" id="{B407C8FA-7500-F0E2-AAB5-F8E648498017}"/>
              </a:ext>
            </a:extLst>
          </p:cNvPr>
          <p:cNvSpPr txBox="1"/>
          <p:nvPr/>
        </p:nvSpPr>
        <p:spPr>
          <a:xfrm>
            <a:off x="3453468" y="6439907"/>
            <a:ext cx="8516777" cy="338554"/>
          </a:xfrm>
          <a:prstGeom prst="rect">
            <a:avLst/>
          </a:prstGeom>
          <a:noFill/>
        </p:spPr>
        <p:txBody>
          <a:bodyPr wrap="square">
            <a:spAutoFit/>
          </a:bodyPr>
          <a:lstStyle/>
          <a:p>
            <a:r>
              <a:rPr lang="en-GB" sz="1600" b="0" i="0" dirty="0">
                <a:solidFill>
                  <a:srgbClr val="000000"/>
                </a:solidFill>
                <a:effectLst/>
                <a:latin typeface="NSPCC-Regular"/>
              </a:rPr>
              <a:t>NSPCC (2024) Young people’s experiences of online sexual extortion or ‘sextortion’. London: NSPCC.</a:t>
            </a:r>
            <a:endParaRPr lang="en-GB" sz="1600" dirty="0"/>
          </a:p>
        </p:txBody>
      </p:sp>
      <p:pic>
        <p:nvPicPr>
          <p:cNvPr id="13" name="Picture 12">
            <a:extLst>
              <a:ext uri="{FF2B5EF4-FFF2-40B4-BE49-F238E27FC236}">
                <a16:creationId xmlns:a16="http://schemas.microsoft.com/office/drawing/2014/main" id="{B71606F7-38D8-EE87-D261-A0DF0CFFB157}"/>
              </a:ext>
            </a:extLst>
          </p:cNvPr>
          <p:cNvPicPr>
            <a:picLocks noChangeAspect="1"/>
          </p:cNvPicPr>
          <p:nvPr/>
        </p:nvPicPr>
        <p:blipFill>
          <a:blip r:embed="rId3"/>
          <a:srcRect l="4964" t="13851" r="7100" b="13263"/>
          <a:stretch/>
        </p:blipFill>
        <p:spPr>
          <a:xfrm>
            <a:off x="723896" y="956249"/>
            <a:ext cx="6198719" cy="2371726"/>
          </a:xfrm>
          <a:prstGeom prst="rect">
            <a:avLst/>
          </a:prstGeom>
          <a:ln>
            <a:noFill/>
          </a:ln>
          <a:effectLst>
            <a:outerShdw blurRad="292100" dist="139700" dir="2700000" algn="tl" rotWithShape="0">
              <a:srgbClr val="333333">
                <a:alpha val="65000"/>
              </a:srgbClr>
            </a:outerShdw>
          </a:effectLst>
        </p:spPr>
      </p:pic>
      <p:pic>
        <p:nvPicPr>
          <p:cNvPr id="17" name="Picture 16">
            <a:extLst>
              <a:ext uri="{FF2B5EF4-FFF2-40B4-BE49-F238E27FC236}">
                <a16:creationId xmlns:a16="http://schemas.microsoft.com/office/drawing/2014/main" id="{134F70B9-8F3F-A4C0-5A54-4ADF2CF8ADD1}"/>
              </a:ext>
            </a:extLst>
          </p:cNvPr>
          <p:cNvPicPr>
            <a:picLocks noChangeAspect="1"/>
          </p:cNvPicPr>
          <p:nvPr/>
        </p:nvPicPr>
        <p:blipFill>
          <a:blip r:embed="rId4"/>
          <a:stretch>
            <a:fillRect/>
          </a:stretch>
        </p:blipFill>
        <p:spPr>
          <a:xfrm>
            <a:off x="4644541" y="3557697"/>
            <a:ext cx="6134632" cy="25910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4457151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28F5A-9801-E035-E7F0-1B600E50104F}"/>
            </a:ext>
          </a:extLst>
        </p:cNvPr>
        <p:cNvGrpSpPr/>
        <p:nvPr/>
      </p:nvGrpSpPr>
      <p:grpSpPr>
        <a:xfrm>
          <a:off x="0" y="0"/>
          <a:ext cx="0" cy="0"/>
          <a:chOff x="0" y="0"/>
          <a:chExt cx="0" cy="0"/>
        </a:xfrm>
      </p:grpSpPr>
      <p:sp>
        <p:nvSpPr>
          <p:cNvPr id="25" name="Rectangle 24">
            <a:extLst>
              <a:ext uri="{FF2B5EF4-FFF2-40B4-BE49-F238E27FC236}">
                <a16:creationId xmlns:a16="http://schemas.microsoft.com/office/drawing/2014/main" id="{B92C464E-6E6B-1EA9-747E-21C451F875E9}"/>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dirty="0"/>
          </a:p>
        </p:txBody>
      </p:sp>
      <p:pic>
        <p:nvPicPr>
          <p:cNvPr id="16" name="Picture 15">
            <a:extLst>
              <a:ext uri="{FF2B5EF4-FFF2-40B4-BE49-F238E27FC236}">
                <a16:creationId xmlns:a16="http://schemas.microsoft.com/office/drawing/2014/main" id="{C785C282-4ABD-DDB3-136E-4CC44C471CFF}"/>
              </a:ext>
            </a:extLst>
          </p:cNvPr>
          <p:cNvPicPr>
            <a:picLocks noChangeAspect="1"/>
          </p:cNvPicPr>
          <p:nvPr/>
        </p:nvPicPr>
        <p:blipFill>
          <a:blip r:embed="rId3"/>
          <a:srcRect b="51857"/>
          <a:stretch/>
        </p:blipFill>
        <p:spPr>
          <a:xfrm>
            <a:off x="8270578" y="2958763"/>
            <a:ext cx="3506490" cy="1697907"/>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8E2F9398-CB1F-02B6-0920-BCDB0A33725C}"/>
              </a:ext>
            </a:extLst>
          </p:cNvPr>
          <p:cNvPicPr>
            <a:picLocks noChangeAspect="1"/>
          </p:cNvPicPr>
          <p:nvPr/>
        </p:nvPicPr>
        <p:blipFill>
          <a:blip r:embed="rId4"/>
          <a:stretch>
            <a:fillRect/>
          </a:stretch>
        </p:blipFill>
        <p:spPr>
          <a:xfrm>
            <a:off x="8270578" y="839139"/>
            <a:ext cx="3506490" cy="1772101"/>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ED9EB283-DBA0-6AC1-3513-1A4B56014E25}"/>
              </a:ext>
            </a:extLst>
          </p:cNvPr>
          <p:cNvPicPr>
            <a:picLocks noChangeAspect="1"/>
          </p:cNvPicPr>
          <p:nvPr/>
        </p:nvPicPr>
        <p:blipFill>
          <a:blip r:embed="rId5"/>
          <a:stretch>
            <a:fillRect/>
          </a:stretch>
        </p:blipFill>
        <p:spPr>
          <a:xfrm>
            <a:off x="1315233" y="367953"/>
            <a:ext cx="6448942" cy="5536215"/>
          </a:xfrm>
          <a:prstGeom prst="rect">
            <a:avLst/>
          </a:prstGeom>
          <a:ln>
            <a:noFill/>
          </a:ln>
          <a:effectLst>
            <a:outerShdw blurRad="292100" dist="139700" dir="2700000" algn="tl" rotWithShape="0">
              <a:srgbClr val="333333">
                <a:alpha val="65000"/>
              </a:srgbClr>
            </a:outerShdw>
          </a:effectLst>
        </p:spPr>
      </p:pic>
      <p:sp>
        <p:nvSpPr>
          <p:cNvPr id="11" name="TextBox 10">
            <a:extLst>
              <a:ext uri="{FF2B5EF4-FFF2-40B4-BE49-F238E27FC236}">
                <a16:creationId xmlns:a16="http://schemas.microsoft.com/office/drawing/2014/main" id="{DFBE1C0D-30DB-C5BB-3C6A-AAFDE115C5CD}"/>
              </a:ext>
            </a:extLst>
          </p:cNvPr>
          <p:cNvSpPr txBox="1"/>
          <p:nvPr/>
        </p:nvSpPr>
        <p:spPr>
          <a:xfrm>
            <a:off x="2262396" y="6474008"/>
            <a:ext cx="9845457" cy="338554"/>
          </a:xfrm>
          <a:prstGeom prst="rect">
            <a:avLst/>
          </a:prstGeom>
          <a:noFill/>
        </p:spPr>
        <p:txBody>
          <a:bodyPr wrap="square">
            <a:spAutoFit/>
          </a:bodyPr>
          <a:lstStyle/>
          <a:p>
            <a:r>
              <a:rPr lang="en-GB" sz="1600" dirty="0">
                <a:hlinkClick r:id="rId6"/>
              </a:rPr>
              <a:t>https://www.ceopeducation.co.uk/globalassets/professional/nca-fmse-social-campaign-guidance-doc---english.pdf</a:t>
            </a:r>
            <a:r>
              <a:rPr lang="en-GB" sz="1600" dirty="0"/>
              <a:t> </a:t>
            </a:r>
          </a:p>
        </p:txBody>
      </p:sp>
    </p:spTree>
    <p:extLst>
      <p:ext uri="{BB962C8B-B14F-4D97-AF65-F5344CB8AC3E}">
        <p14:creationId xmlns:p14="http://schemas.microsoft.com/office/powerpoint/2010/main" val="92139438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8F8613-3DB1-2388-1F77-9E66DD035ABF}"/>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C642EFD6-70BE-E93B-726D-D5299C79FF1F}"/>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D2A08690-F101-96B7-1BB6-C1895C9DDF14}"/>
              </a:ext>
            </a:extLst>
          </p:cNvPr>
          <p:cNvSpPr/>
          <p:nvPr/>
        </p:nvSpPr>
        <p:spPr>
          <a:xfrm>
            <a:off x="7002497" y="464637"/>
            <a:ext cx="3899498" cy="2371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25" name="Rectangle 24">
            <a:extLst>
              <a:ext uri="{FF2B5EF4-FFF2-40B4-BE49-F238E27FC236}">
                <a16:creationId xmlns:a16="http://schemas.microsoft.com/office/drawing/2014/main" id="{2357C6F7-F53C-0536-DCA8-DA48E0F70A46}"/>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dirty="0"/>
          </a:p>
        </p:txBody>
      </p:sp>
      <p:sp>
        <p:nvSpPr>
          <p:cNvPr id="7" name="TextBox 6">
            <a:extLst>
              <a:ext uri="{FF2B5EF4-FFF2-40B4-BE49-F238E27FC236}">
                <a16:creationId xmlns:a16="http://schemas.microsoft.com/office/drawing/2014/main" id="{D9B4F1B7-5413-E025-3DA5-E9C1E887ABB1}"/>
              </a:ext>
            </a:extLst>
          </p:cNvPr>
          <p:cNvSpPr txBox="1"/>
          <p:nvPr/>
        </p:nvSpPr>
        <p:spPr>
          <a:xfrm>
            <a:off x="8905674" y="6289284"/>
            <a:ext cx="3176080" cy="492443"/>
          </a:xfrm>
          <a:prstGeom prst="rect">
            <a:avLst/>
          </a:prstGeom>
          <a:noFill/>
        </p:spPr>
        <p:txBody>
          <a:bodyPr wrap="square" rtlCol="0">
            <a:spAutoFit/>
          </a:bodyPr>
          <a:lstStyle/>
          <a:p>
            <a:pPr>
              <a:spcAft>
                <a:spcPts val="600"/>
              </a:spcAft>
            </a:pPr>
            <a:r>
              <a:rPr lang="en-GB" sz="1400" dirty="0"/>
              <a:t>Source: </a:t>
            </a:r>
            <a:r>
              <a:rPr lang="en-GB" sz="1100" b="0" i="0" dirty="0">
                <a:effectLst/>
                <a:latin typeface="Roboto" panose="02000000000000000000" pitchFamily="2" charset="0"/>
              </a:rPr>
              <a:t>Children and parents: media use and attitudes report 2025</a:t>
            </a:r>
            <a:endParaRPr lang="en-GB" sz="1400" dirty="0"/>
          </a:p>
        </p:txBody>
      </p:sp>
      <p:sp>
        <p:nvSpPr>
          <p:cNvPr id="4" name="Rectangle 3">
            <a:extLst>
              <a:ext uri="{FF2B5EF4-FFF2-40B4-BE49-F238E27FC236}">
                <a16:creationId xmlns:a16="http://schemas.microsoft.com/office/drawing/2014/main" id="{30997B39-5069-3CBF-8CF7-56F62962A4E4}"/>
              </a:ext>
            </a:extLst>
          </p:cNvPr>
          <p:cNvSpPr/>
          <p:nvPr/>
        </p:nvSpPr>
        <p:spPr>
          <a:xfrm>
            <a:off x="426978" y="394523"/>
            <a:ext cx="11029916" cy="1481570"/>
          </a:xfrm>
          <a:prstGeom prst="rect">
            <a:avLst/>
          </a:prstGeom>
        </p:spPr>
        <p:txBody>
          <a:bodyPr vert="horz" lIns="91440" tIns="45720" rIns="91440" bIns="45720" rtlCol="0" anchor="b">
            <a:normAutofit/>
          </a:bodyPr>
          <a:lstStyle/>
          <a:p>
            <a:pPr>
              <a:lnSpc>
                <a:spcPct val="90000"/>
              </a:lnSpc>
              <a:spcBef>
                <a:spcPct val="0"/>
              </a:spcBef>
              <a:spcAft>
                <a:spcPts val="600"/>
              </a:spcAft>
            </a:pPr>
            <a:endParaRPr lang="en-US" sz="2400" b="1" dirty="0">
              <a:ea typeface="+mj-ea"/>
              <a:cs typeface="+mj-cs"/>
            </a:endParaRPr>
          </a:p>
        </p:txBody>
      </p:sp>
      <p:sp>
        <p:nvSpPr>
          <p:cNvPr id="10" name="TextBox 9">
            <a:extLst>
              <a:ext uri="{FF2B5EF4-FFF2-40B4-BE49-F238E27FC236}">
                <a16:creationId xmlns:a16="http://schemas.microsoft.com/office/drawing/2014/main" id="{E01AAEB8-5CFF-AC72-2A4B-3C59052B3499}"/>
              </a:ext>
            </a:extLst>
          </p:cNvPr>
          <p:cNvSpPr txBox="1"/>
          <p:nvPr/>
        </p:nvSpPr>
        <p:spPr>
          <a:xfrm>
            <a:off x="5941936" y="5022492"/>
            <a:ext cx="5235497" cy="523220"/>
          </a:xfrm>
          <a:prstGeom prst="rect">
            <a:avLst/>
          </a:prstGeom>
          <a:noFill/>
        </p:spPr>
        <p:txBody>
          <a:bodyPr wrap="square" rtlCol="0">
            <a:spAutoFit/>
          </a:bodyPr>
          <a:lstStyle/>
          <a:p>
            <a:r>
              <a:rPr lang="en-GB" sz="2800" b="1" dirty="0">
                <a:solidFill>
                  <a:srgbClr val="FF0000"/>
                </a:solidFill>
              </a:rPr>
              <a:t>WHY</a:t>
            </a:r>
            <a:r>
              <a:rPr lang="en-GB" sz="2800" b="1" dirty="0"/>
              <a:t> does this </a:t>
            </a:r>
            <a:r>
              <a:rPr lang="en-GB" sz="2800" b="1" dirty="0">
                <a:solidFill>
                  <a:srgbClr val="FF0000"/>
                </a:solidFill>
              </a:rPr>
              <a:t>MATTER</a:t>
            </a:r>
            <a:r>
              <a:rPr lang="en-GB" sz="2800" b="1" dirty="0"/>
              <a:t>? </a:t>
            </a:r>
          </a:p>
        </p:txBody>
      </p:sp>
      <p:pic>
        <p:nvPicPr>
          <p:cNvPr id="11" name="Picture 10" descr="Free speech bubble talking chat illustration">
            <a:extLst>
              <a:ext uri="{FF2B5EF4-FFF2-40B4-BE49-F238E27FC236}">
                <a16:creationId xmlns:a16="http://schemas.microsoft.com/office/drawing/2014/main" id="{64340FA1-5DDC-DD4E-7D2F-2CD0CFA590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2965" y="4553756"/>
            <a:ext cx="1556838" cy="1556838"/>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00E63CE1-CA08-6584-F722-53F7B30B2D2C}"/>
              </a:ext>
            </a:extLst>
          </p:cNvPr>
          <p:cNvSpPr txBox="1"/>
          <p:nvPr/>
        </p:nvSpPr>
        <p:spPr>
          <a:xfrm>
            <a:off x="575212" y="301404"/>
            <a:ext cx="11006184" cy="11592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3200"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 Livestreaming</a:t>
            </a:r>
            <a:endParaRPr kumimoji="0" lang="en-US" sz="32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2" name="Rectangle: Single Corner Snipped 11">
            <a:extLst>
              <a:ext uri="{FF2B5EF4-FFF2-40B4-BE49-F238E27FC236}">
                <a16:creationId xmlns:a16="http://schemas.microsoft.com/office/drawing/2014/main" id="{39320715-8FC0-4AD1-4DF3-E494804E8D8C}"/>
              </a:ext>
            </a:extLst>
          </p:cNvPr>
          <p:cNvSpPr/>
          <p:nvPr/>
        </p:nvSpPr>
        <p:spPr>
          <a:xfrm>
            <a:off x="2287271" y="1658235"/>
            <a:ext cx="8071650" cy="2282400"/>
          </a:xfrm>
          <a:prstGeom prst="snip1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GB" sz="3200" b="1" dirty="0"/>
              <a:t>16% of children livestream their own videos</a:t>
            </a:r>
          </a:p>
          <a:p>
            <a:pPr algn="ctr"/>
            <a:r>
              <a:rPr lang="en-GB" sz="2400" dirty="0"/>
              <a:t>3-9  year-olds (1 in 10)</a:t>
            </a:r>
          </a:p>
          <a:p>
            <a:pPr algn="ctr"/>
            <a:r>
              <a:rPr lang="en-GB" sz="2400" dirty="0"/>
              <a:t>10-12  year-olds (2 – 10)</a:t>
            </a:r>
          </a:p>
        </p:txBody>
      </p:sp>
      <p:pic>
        <p:nvPicPr>
          <p:cNvPr id="3" name="Picture 2" descr="Free did you know speech balloon message illustration">
            <a:extLst>
              <a:ext uri="{FF2B5EF4-FFF2-40B4-BE49-F238E27FC236}">
                <a16:creationId xmlns:a16="http://schemas.microsoft.com/office/drawing/2014/main" id="{F1894116-0EAC-EAF2-CC32-2C6D24254E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347475">
            <a:off x="9717829" y="822548"/>
            <a:ext cx="1778382" cy="17783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253035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DD2A87B-D88F-DCCE-F294-CF5B895A3283}"/>
              </a:ext>
            </a:extLst>
          </p:cNvPr>
          <p:cNvSpPr txBox="1">
            <a:spLocks/>
          </p:cNvSpPr>
          <p:nvPr/>
        </p:nvSpPr>
        <p:spPr>
          <a:xfrm>
            <a:off x="3341857" y="5782034"/>
            <a:ext cx="7116346" cy="70889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120000"/>
              </a:lnSpc>
              <a:spcBef>
                <a:spcPct val="0"/>
              </a:spcBef>
              <a:spcAft>
                <a:spcPts val="0"/>
              </a:spcAft>
              <a:buClrTx/>
              <a:buSzTx/>
              <a:buFontTx/>
              <a:buNone/>
              <a:tabLst/>
              <a:defRPr/>
            </a:pPr>
            <a:r>
              <a:rPr kumimoji="0" lang="en-US" sz="3200" b="1" i="1" u="none" strike="noStrike" kern="1200" cap="none" spc="0" normalizeH="0" baseline="0" noProof="0" dirty="0">
                <a:ln>
                  <a:noFill/>
                </a:ln>
                <a:solidFill>
                  <a:srgbClr val="C00000"/>
                </a:solidFill>
                <a:effectLst/>
                <a:uLnTx/>
                <a:uFillTx/>
                <a:latin typeface="Aptos Display" panose="02110004020202020204"/>
                <a:ea typeface="+mj-ea"/>
                <a:cs typeface="+mj-cs"/>
              </a:rPr>
              <a:t>It can also affect younger children!</a:t>
            </a:r>
            <a:endParaRPr kumimoji="0" lang="en-US" sz="4400" b="0" i="0" u="none" strike="noStrike" kern="1200" cap="none" spc="0" normalizeH="0" baseline="0" noProof="0" dirty="0">
              <a:ln>
                <a:noFill/>
              </a:ln>
              <a:solidFill>
                <a:prstClr val="black"/>
              </a:solidFill>
              <a:effectLst/>
              <a:uLnTx/>
              <a:uFillTx/>
              <a:latin typeface="Aptos Display" panose="02110004020202020204"/>
              <a:ea typeface="+mj-ea"/>
              <a:cs typeface="+mj-cs"/>
            </a:endParaRPr>
          </a:p>
        </p:txBody>
      </p:sp>
      <p:pic>
        <p:nvPicPr>
          <p:cNvPr id="3" name="Picture 2">
            <a:extLst>
              <a:ext uri="{FF2B5EF4-FFF2-40B4-BE49-F238E27FC236}">
                <a16:creationId xmlns:a16="http://schemas.microsoft.com/office/drawing/2014/main" id="{7D58B023-1F2B-5FC6-55C7-E9914841AB44}"/>
              </a:ext>
            </a:extLst>
          </p:cNvPr>
          <p:cNvPicPr>
            <a:picLocks noChangeAspect="1"/>
          </p:cNvPicPr>
          <p:nvPr/>
        </p:nvPicPr>
        <p:blipFill>
          <a:blip r:embed="rId3"/>
          <a:stretch>
            <a:fillRect/>
          </a:stretch>
        </p:blipFill>
        <p:spPr>
          <a:xfrm>
            <a:off x="1813748" y="1149442"/>
            <a:ext cx="9124923" cy="4559115"/>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78499622-16DB-6607-EF26-392A451B470C}"/>
              </a:ext>
            </a:extLst>
          </p:cNvPr>
          <p:cNvPicPr>
            <a:picLocks noChangeAspect="1"/>
          </p:cNvPicPr>
          <p:nvPr/>
        </p:nvPicPr>
        <p:blipFill>
          <a:blip r:embed="rId4"/>
          <a:stretch>
            <a:fillRect/>
          </a:stretch>
        </p:blipFill>
        <p:spPr>
          <a:xfrm>
            <a:off x="10242740" y="290205"/>
            <a:ext cx="1391862" cy="641639"/>
          </a:xfrm>
          <a:prstGeom prst="rect">
            <a:avLst/>
          </a:prstGeom>
        </p:spPr>
      </p:pic>
      <p:sp>
        <p:nvSpPr>
          <p:cNvPr id="4" name="TextBox 3">
            <a:extLst>
              <a:ext uri="{FF2B5EF4-FFF2-40B4-BE49-F238E27FC236}">
                <a16:creationId xmlns:a16="http://schemas.microsoft.com/office/drawing/2014/main" id="{37CFA148-88A9-2D49-9A47-56E3D1F931D3}"/>
              </a:ext>
            </a:extLst>
          </p:cNvPr>
          <p:cNvSpPr txBox="1"/>
          <p:nvPr/>
        </p:nvSpPr>
        <p:spPr>
          <a:xfrm>
            <a:off x="-384314" y="291270"/>
            <a:ext cx="8348870" cy="647998"/>
          </a:xfrm>
          <a:prstGeom prst="rect">
            <a:avLst/>
          </a:prstGeom>
          <a:noFill/>
        </p:spPr>
        <p:txBody>
          <a:bodyPr wrap="square">
            <a:spAutoFit/>
          </a:bodyPr>
          <a:lstStyle/>
          <a:p>
            <a:pPr marL="0" marR="0" lvl="0" indent="0" algn="ctr" defTabSz="914400" rtl="0" eaLnBrk="1" fontAlgn="auto" latinLnBrk="0" hangingPunct="1">
              <a:lnSpc>
                <a:spcPct val="120000"/>
              </a:lnSpc>
              <a:spcBef>
                <a:spcPct val="0"/>
              </a:spcBef>
              <a:spcAft>
                <a:spcPts val="0"/>
              </a:spcAft>
              <a:buClrTx/>
              <a:buSzTx/>
              <a:buFontTx/>
              <a:buNone/>
              <a:tabLst/>
              <a:defRPr/>
            </a:pPr>
            <a:r>
              <a:rPr lang="en-US" sz="3200" b="1" kern="0" dirty="0">
                <a:latin typeface="Calibri" panose="020F0502020204030204" pitchFamily="34" charset="0"/>
                <a:cs typeface="Calibri" panose="020F0502020204030204" pitchFamily="34" charset="0"/>
              </a:rPr>
              <a:t>Child Sexual Abuse Material (CSAM)</a:t>
            </a:r>
            <a:endParaRPr kumimoji="0" lang="en-US" sz="1600" b="0" i="1" u="none" strike="noStrike" kern="1200" cap="none" spc="0" normalizeH="0" baseline="0" noProof="0" dirty="0">
              <a:ln>
                <a:noFill/>
              </a:ln>
              <a:effectLst/>
              <a:uLnTx/>
              <a:uFillTx/>
              <a:latin typeface="Aptos Display" panose="02110004020202020204"/>
              <a:ea typeface="+mj-ea"/>
              <a:cs typeface="+mj-cs"/>
            </a:endParaRPr>
          </a:p>
        </p:txBody>
      </p:sp>
      <p:sp>
        <p:nvSpPr>
          <p:cNvPr id="5" name="TextBox 4">
            <a:extLst>
              <a:ext uri="{FF2B5EF4-FFF2-40B4-BE49-F238E27FC236}">
                <a16:creationId xmlns:a16="http://schemas.microsoft.com/office/drawing/2014/main" id="{1C909C5A-E678-2281-EE61-F5CFCC905875}"/>
              </a:ext>
            </a:extLst>
          </p:cNvPr>
          <p:cNvSpPr txBox="1"/>
          <p:nvPr/>
        </p:nvSpPr>
        <p:spPr>
          <a:xfrm>
            <a:off x="7142018" y="6490929"/>
            <a:ext cx="5049982" cy="333617"/>
          </a:xfrm>
          <a:prstGeom prst="rect">
            <a:avLst/>
          </a:prstGeom>
          <a:noFill/>
        </p:spPr>
        <p:txBody>
          <a:bodyPr wrap="square">
            <a:spAutoFit/>
          </a:bodyPr>
          <a:lstStyle/>
          <a:p>
            <a:pPr lvl="1">
              <a:lnSpc>
                <a:spcPct val="120000"/>
              </a:lnSpc>
            </a:pPr>
            <a:r>
              <a:rPr lang="en-GB" sz="1400" dirty="0">
                <a:hlinkClick r:id="rId5"/>
              </a:rPr>
              <a:t>https://www.iwf.org.uk/annual-data-insights-report-2025 </a:t>
            </a:r>
          </a:p>
        </p:txBody>
      </p:sp>
    </p:spTree>
    <p:extLst>
      <p:ext uri="{BB962C8B-B14F-4D97-AF65-F5344CB8AC3E}">
        <p14:creationId xmlns:p14="http://schemas.microsoft.com/office/powerpoint/2010/main" val="187731518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p:cNvSpPr>
            <a:spLocks noGrp="1"/>
          </p:cNvSpPr>
          <p:nvPr>
            <p:ph type="title"/>
          </p:nvPr>
        </p:nvSpPr>
        <p:spPr>
          <a:xfrm>
            <a:off x="640080" y="325369"/>
            <a:ext cx="4243556" cy="1956841"/>
          </a:xfrm>
        </p:spPr>
        <p:txBody>
          <a:bodyPr vert="horz" lIns="91440" tIns="45720" rIns="91440" bIns="45720" rtlCol="0" anchor="b">
            <a:normAutofit/>
          </a:bodyPr>
          <a:lstStyle/>
          <a:p>
            <a:r>
              <a:rPr lang="en-US" sz="3600" b="1" dirty="0">
                <a:latin typeface="+mn-lt"/>
              </a:rPr>
              <a:t>Being safer while live streaming</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Content Placeholder 4"/>
          <p:cNvSpPr>
            <a:spLocks noGrp="1"/>
          </p:cNvSpPr>
          <p:nvPr>
            <p:ph idx="1"/>
          </p:nvPr>
        </p:nvSpPr>
        <p:spPr>
          <a:xfrm>
            <a:off x="2377439" y="3068774"/>
            <a:ext cx="8976361" cy="3325734"/>
          </a:xfrm>
        </p:spPr>
        <p:txBody>
          <a:bodyPr vert="horz" lIns="91440" tIns="45720" rIns="91440" bIns="45720" rtlCol="0">
            <a:normAutofit/>
          </a:bodyPr>
          <a:lstStyle/>
          <a:p>
            <a:pPr>
              <a:spcAft>
                <a:spcPts val="1200"/>
              </a:spcAft>
            </a:pPr>
            <a:r>
              <a:rPr lang="en-US" b="1" dirty="0">
                <a:solidFill>
                  <a:schemeClr val="tx1"/>
                </a:solidFill>
              </a:rPr>
              <a:t>Talk</a:t>
            </a:r>
            <a:r>
              <a:rPr lang="en-US" dirty="0">
                <a:solidFill>
                  <a:schemeClr val="tx1"/>
                </a:solidFill>
              </a:rPr>
              <a:t> to them about what they are sharing </a:t>
            </a:r>
          </a:p>
          <a:p>
            <a:pPr>
              <a:spcAft>
                <a:spcPts val="1200"/>
              </a:spcAft>
            </a:pPr>
            <a:r>
              <a:rPr lang="en-US" dirty="0">
                <a:solidFill>
                  <a:schemeClr val="tx1"/>
                </a:solidFill>
              </a:rPr>
              <a:t>Use devices in </a:t>
            </a:r>
            <a:r>
              <a:rPr lang="en-US" b="1" dirty="0">
                <a:solidFill>
                  <a:schemeClr val="tx1"/>
                </a:solidFill>
              </a:rPr>
              <a:t>public spaces </a:t>
            </a:r>
            <a:r>
              <a:rPr lang="en-US" dirty="0">
                <a:solidFill>
                  <a:schemeClr val="tx1"/>
                </a:solidFill>
              </a:rPr>
              <a:t>e.g. lounge not bedroom</a:t>
            </a:r>
          </a:p>
          <a:p>
            <a:pPr>
              <a:spcAft>
                <a:spcPts val="1200"/>
              </a:spcAft>
            </a:pPr>
            <a:r>
              <a:rPr lang="en-US" dirty="0">
                <a:solidFill>
                  <a:schemeClr val="tx1"/>
                </a:solidFill>
              </a:rPr>
              <a:t>Check privacy and safety </a:t>
            </a:r>
            <a:r>
              <a:rPr lang="en-US" b="1" dirty="0">
                <a:solidFill>
                  <a:schemeClr val="tx1"/>
                </a:solidFill>
              </a:rPr>
              <a:t>settings</a:t>
            </a:r>
            <a:r>
              <a:rPr lang="en-US" dirty="0">
                <a:solidFill>
                  <a:schemeClr val="tx1"/>
                </a:solidFill>
              </a:rPr>
              <a:t> on the app/site</a:t>
            </a:r>
          </a:p>
          <a:p>
            <a:pPr>
              <a:spcAft>
                <a:spcPts val="1200"/>
              </a:spcAft>
            </a:pPr>
            <a:r>
              <a:rPr lang="en-US" dirty="0">
                <a:solidFill>
                  <a:schemeClr val="tx1"/>
                </a:solidFill>
              </a:rPr>
              <a:t>Be wary of </a:t>
            </a:r>
            <a:r>
              <a:rPr lang="en-US" b="1" dirty="0">
                <a:solidFill>
                  <a:schemeClr val="tx1"/>
                </a:solidFill>
              </a:rPr>
              <a:t>requests to chat in private</a:t>
            </a:r>
          </a:p>
          <a:p>
            <a:pPr>
              <a:spcAft>
                <a:spcPts val="1200"/>
              </a:spcAft>
            </a:pPr>
            <a:r>
              <a:rPr lang="en-US" dirty="0">
                <a:solidFill>
                  <a:schemeClr val="tx1"/>
                </a:solidFill>
              </a:rPr>
              <a:t>Know </a:t>
            </a:r>
            <a:r>
              <a:rPr lang="en-US" b="1" dirty="0">
                <a:solidFill>
                  <a:schemeClr val="tx1"/>
                </a:solidFill>
              </a:rPr>
              <a:t>Support and Reporting </a:t>
            </a:r>
            <a:r>
              <a:rPr lang="en-US" dirty="0">
                <a:solidFill>
                  <a:schemeClr val="tx1"/>
                </a:solidFill>
              </a:rPr>
              <a:t>functions</a:t>
            </a:r>
          </a:p>
        </p:txBody>
      </p:sp>
      <p:sp>
        <p:nvSpPr>
          <p:cNvPr id="3" name="Slide Number Placeholder 2"/>
          <p:cNvSpPr>
            <a:spLocks noGrp="1"/>
          </p:cNvSpPr>
          <p:nvPr>
            <p:ph type="sldNum" sz="quarter" idx="11"/>
          </p:nvPr>
        </p:nvSpPr>
        <p:spPr>
          <a:xfrm>
            <a:off x="10439400" y="6356350"/>
            <a:ext cx="914400" cy="365125"/>
          </a:xfrm>
        </p:spPr>
        <p:txBody>
          <a:bodyPr vert="horz" lIns="91440" tIns="45720" rIns="91440" bIns="45720" rtlCol="0" anchor="ctr">
            <a:normAutofit/>
          </a:bodyPr>
          <a:lstStyle/>
          <a:p>
            <a:pPr>
              <a:spcAft>
                <a:spcPts val="600"/>
              </a:spcAft>
              <a:defRPr/>
            </a:pPr>
            <a:fld id="{B67B645E-C5E5-4727-B977-D372A0AA71D9}" type="slidenum">
              <a:rPr lang="en-US">
                <a:solidFill>
                  <a:srgbClr val="FFFFFF"/>
                </a:solidFill>
                <a:latin typeface="Calibri" panose="020F0502020204030204"/>
              </a:rPr>
              <a:pPr>
                <a:spcAft>
                  <a:spcPts val="600"/>
                </a:spcAft>
                <a:defRPr/>
              </a:pPr>
              <a:t>86</a:t>
            </a:fld>
            <a:endParaRPr lang="en-US" dirty="0">
              <a:solidFill>
                <a:srgbClr val="FFFFFF"/>
              </a:solidFill>
              <a:latin typeface="Calibri" panose="020F0502020204030204"/>
            </a:endParaRPr>
          </a:p>
        </p:txBody>
      </p:sp>
      <p:pic>
        <p:nvPicPr>
          <p:cNvPr id="6" name="Picture 5" descr="A red and black rectangular sign with white text&#10;&#10;Description automatically generated with low confidence">
            <a:extLst>
              <a:ext uri="{FF2B5EF4-FFF2-40B4-BE49-F238E27FC236}">
                <a16:creationId xmlns:a16="http://schemas.microsoft.com/office/drawing/2014/main" id="{ABF597F0-780C-73EA-73B5-3D4DBDD65F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003" y="5931016"/>
            <a:ext cx="1138484" cy="801355"/>
          </a:xfrm>
          <a:prstGeom prst="rect">
            <a:avLst/>
          </a:prstGeom>
        </p:spPr>
      </p:pic>
      <p:pic>
        <p:nvPicPr>
          <p:cNvPr id="7" name="Picture 6" descr="Free dialog tip advice illustration">
            <a:extLst>
              <a:ext uri="{FF2B5EF4-FFF2-40B4-BE49-F238E27FC236}">
                <a16:creationId xmlns:a16="http://schemas.microsoft.com/office/drawing/2014/main" id="{DFC81D8E-3FCE-7218-47E4-69CE657021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08365" y="616957"/>
            <a:ext cx="2580903" cy="1834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890135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B8D4DC7-73B7-4BA4-8DE4-3AB10B65D7AE}"/>
              </a:ext>
            </a:extLst>
          </p:cNvPr>
          <p:cNvSpPr/>
          <p:nvPr/>
        </p:nvSpPr>
        <p:spPr>
          <a:xfrm>
            <a:off x="8208355" y="294326"/>
            <a:ext cx="3899498" cy="2371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25" name="Rectangle 24">
            <a:extLst>
              <a:ext uri="{FF2B5EF4-FFF2-40B4-BE49-F238E27FC236}">
                <a16:creationId xmlns:a16="http://schemas.microsoft.com/office/drawing/2014/main" id="{1F83A97F-0EAF-4AFF-9834-C8684908CD37}"/>
              </a:ext>
            </a:extLst>
          </p:cNvPr>
          <p:cNvSpPr/>
          <p:nvPr/>
        </p:nvSpPr>
        <p:spPr>
          <a:xfrm>
            <a:off x="4535922" y="6282165"/>
            <a:ext cx="3672433" cy="560279"/>
          </a:xfrm>
          <a:prstGeom prst="rect">
            <a:avLst/>
          </a:prstGeom>
        </p:spPr>
        <p:txBody>
          <a:bodyPr vert="horz" lIns="91440" tIns="45720" rIns="91440" bIns="45720" rtlCol="0" anchor="b">
            <a:normAutofit/>
          </a:bodyPr>
          <a:lstStyle/>
          <a:p>
            <a:r>
              <a:rPr lang="en-GB" sz="2400" b="1" dirty="0">
                <a:solidFill>
                  <a:srgbClr val="FF0000"/>
                </a:solidFill>
              </a:rPr>
              <a:t>undressed.lgfl.net </a:t>
            </a:r>
          </a:p>
        </p:txBody>
      </p:sp>
      <p:sp>
        <p:nvSpPr>
          <p:cNvPr id="3" name="TextBox 2">
            <a:extLst>
              <a:ext uri="{FF2B5EF4-FFF2-40B4-BE49-F238E27FC236}">
                <a16:creationId xmlns:a16="http://schemas.microsoft.com/office/drawing/2014/main" id="{0CA41A4B-8B35-B4C4-1D54-63CF0F31C6F9}"/>
              </a:ext>
            </a:extLst>
          </p:cNvPr>
          <p:cNvSpPr txBox="1"/>
          <p:nvPr/>
        </p:nvSpPr>
        <p:spPr>
          <a:xfrm>
            <a:off x="166185" y="63493"/>
            <a:ext cx="9991919" cy="523220"/>
          </a:xfrm>
          <a:prstGeom prst="rect">
            <a:avLst/>
          </a:prstGeom>
          <a:noFill/>
        </p:spPr>
        <p:txBody>
          <a:bodyPr wrap="square" rtlCol="0">
            <a:spAutoFit/>
          </a:bodyPr>
          <a:lstStyle/>
          <a:p>
            <a:r>
              <a:rPr lang="en-GB" sz="2800" b="1" dirty="0"/>
              <a:t>So, what can </a:t>
            </a:r>
            <a:r>
              <a:rPr lang="en-GB" sz="2800" b="1" dirty="0">
                <a:solidFill>
                  <a:srgbClr val="FF0000"/>
                </a:solidFill>
              </a:rPr>
              <a:t>YOU </a:t>
            </a:r>
            <a:r>
              <a:rPr lang="en-GB" sz="2800" b="1" dirty="0"/>
              <a:t>do? </a:t>
            </a:r>
            <a:endParaRPr lang="en-GB" sz="2800" dirty="0">
              <a:highlight>
                <a:srgbClr val="FFFF00"/>
              </a:highlight>
            </a:endParaRPr>
          </a:p>
        </p:txBody>
      </p:sp>
      <p:pic>
        <p:nvPicPr>
          <p:cNvPr id="4" name="Online Media 3" title="The Undressed Song - Oct 21 update - see undressed.lgfl.net for the story and lesson activities">
            <a:hlinkClick r:id="" action="ppaction://media"/>
            <a:extLst>
              <a:ext uri="{FF2B5EF4-FFF2-40B4-BE49-F238E27FC236}">
                <a16:creationId xmlns:a16="http://schemas.microsoft.com/office/drawing/2014/main" id="{7EBC048A-E482-8294-CBA8-DA958ADA618C}"/>
              </a:ext>
            </a:extLst>
          </p:cNvPr>
          <p:cNvPicPr>
            <a:picLocks noRot="1" noChangeAspect="1"/>
          </p:cNvPicPr>
          <p:nvPr>
            <a:videoFile r:link="rId1"/>
          </p:nvPr>
        </p:nvPicPr>
        <p:blipFill>
          <a:blip r:embed="rId4"/>
          <a:stretch>
            <a:fillRect/>
          </a:stretch>
        </p:blipFill>
        <p:spPr>
          <a:xfrm>
            <a:off x="1542175" y="654499"/>
            <a:ext cx="10160000" cy="5740400"/>
          </a:xfrm>
          <a:prstGeom prst="rect">
            <a:avLst/>
          </a:prstGeom>
        </p:spPr>
      </p:pic>
    </p:spTree>
    <p:extLst>
      <p:ext uri="{BB962C8B-B14F-4D97-AF65-F5344CB8AC3E}">
        <p14:creationId xmlns:p14="http://schemas.microsoft.com/office/powerpoint/2010/main" val="1162929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C70960D5-4732-B599-3ADF-2CC68F540699}"/>
              </a:ext>
            </a:extLst>
          </p:cNvPr>
          <p:cNvSpPr txBox="1"/>
          <p:nvPr/>
        </p:nvSpPr>
        <p:spPr>
          <a:xfrm>
            <a:off x="699713" y="248038"/>
            <a:ext cx="11006184" cy="11592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3700"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3200"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Sharing Nudes / Semi-Nudes</a:t>
            </a:r>
            <a:endParaRPr kumimoji="0" lang="en-US" sz="37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194C1BD7-FF25-4C12-86BF-C0C40ECA0B16}"/>
              </a:ext>
            </a:extLst>
          </p:cNvPr>
          <p:cNvSpPr txBox="1"/>
          <p:nvPr/>
        </p:nvSpPr>
        <p:spPr>
          <a:xfrm>
            <a:off x="8102278" y="5984388"/>
            <a:ext cx="3873609" cy="873612"/>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ts val="1000"/>
              </a:spcBef>
              <a:spcAft>
                <a:spcPts val="600"/>
              </a:spcAft>
              <a:buClrTx/>
              <a:buSzTx/>
              <a:buFontTx/>
              <a:buNone/>
              <a:tabLst/>
              <a:defRPr/>
            </a:pPr>
            <a:r>
              <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rPr>
              <a:t>Source: Children and parents: Media use and attitudes report 2025</a:t>
            </a:r>
          </a:p>
        </p:txBody>
      </p:sp>
      <p:sp>
        <p:nvSpPr>
          <p:cNvPr id="3" name="TextBox 2">
            <a:extLst>
              <a:ext uri="{FF2B5EF4-FFF2-40B4-BE49-F238E27FC236}">
                <a16:creationId xmlns:a16="http://schemas.microsoft.com/office/drawing/2014/main" id="{F3EAB797-E53C-FCCE-7EE3-059AF37D4610}"/>
              </a:ext>
            </a:extLst>
          </p:cNvPr>
          <p:cNvSpPr txBox="1"/>
          <p:nvPr/>
        </p:nvSpPr>
        <p:spPr>
          <a:xfrm>
            <a:off x="946739" y="1336119"/>
            <a:ext cx="5753528" cy="2092881"/>
          </a:xfrm>
          <a:prstGeom prst="rect">
            <a:avLst/>
          </a:prstGeom>
        </p:spPr>
        <p:style>
          <a:lnRef idx="2">
            <a:schemeClr val="dk1">
              <a:shade val="15000"/>
            </a:schemeClr>
          </a:lnRef>
          <a:fillRef idx="1">
            <a:schemeClr val="dk1"/>
          </a:fillRef>
          <a:effectRef idx="0">
            <a:schemeClr val="dk1"/>
          </a:effectRef>
          <a:fontRef idx="minor">
            <a:schemeClr val="lt1"/>
          </a:fontRef>
        </p:style>
        <p:txBody>
          <a:bodyPr wrap="square" rtlCol="0">
            <a:spAutoFit/>
          </a:bodyPr>
          <a:lstStyle/>
          <a:p>
            <a:r>
              <a:rPr lang="en-GB" sz="2800" b="1" dirty="0"/>
              <a:t>Older girls (aged 16-18) were more likely than boys to have ever been exposed to potentially uncomfortable or unwanted types of contact:</a:t>
            </a:r>
            <a:endPar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indent="-285750">
              <a:buFont typeface="Arial" panose="020B0604020202020204" pitchFamily="34" charset="0"/>
              <a:buChar char="•"/>
            </a:pPr>
            <a:endParaRPr lang="en-GB" dirty="0"/>
          </a:p>
        </p:txBody>
      </p:sp>
      <p:sp>
        <p:nvSpPr>
          <p:cNvPr id="8" name="Speech Bubble: Oval 7">
            <a:extLst>
              <a:ext uri="{FF2B5EF4-FFF2-40B4-BE49-F238E27FC236}">
                <a16:creationId xmlns:a16="http://schemas.microsoft.com/office/drawing/2014/main" id="{EE4BEA6A-D137-6D9F-1BC4-44E736B70468}"/>
              </a:ext>
            </a:extLst>
          </p:cNvPr>
          <p:cNvSpPr/>
          <p:nvPr/>
        </p:nvSpPr>
        <p:spPr>
          <a:xfrm>
            <a:off x="3044954" y="4048144"/>
            <a:ext cx="4259580" cy="1919049"/>
          </a:xfrm>
          <a:prstGeom prst="wedgeEllipseCallout">
            <a:avLst>
              <a:gd name="adj1" fmla="val 46354"/>
              <a:gd name="adj2" fmla="val 69687"/>
            </a:avLst>
          </a:prstGeom>
        </p:spPr>
        <p:style>
          <a:lnRef idx="2">
            <a:schemeClr val="accent2"/>
          </a:lnRef>
          <a:fillRef idx="1">
            <a:schemeClr val="lt1"/>
          </a:fillRef>
          <a:effectRef idx="0">
            <a:schemeClr val="accent2"/>
          </a:effectRef>
          <a:fontRef idx="minor">
            <a:schemeClr val="dk1"/>
          </a:fontRef>
        </p:style>
        <p:txBody>
          <a:bodyPr rtlCol="0" anchor="ctr"/>
          <a:lstStyle/>
          <a:p>
            <a:pPr marL="0" lvl="1" algn="ctr">
              <a:tabLst>
                <a:tab pos="92075" algn="l"/>
              </a:tabLst>
            </a:pPr>
            <a:r>
              <a:rPr lang="en-GB" sz="2400" dirty="0">
                <a:solidFill>
                  <a:srgbClr val="FF0000"/>
                </a:solidFill>
              </a:rPr>
              <a:t>Receiving</a:t>
            </a:r>
            <a:r>
              <a:rPr lang="en-GB" sz="2400" dirty="0">
                <a:solidFill>
                  <a:schemeClr val="tx1"/>
                </a:solidFill>
              </a:rPr>
              <a:t> pictures or videos of naked / half-dressed people</a:t>
            </a:r>
          </a:p>
          <a:p>
            <a:pPr marL="0" lvl="1" algn="ctr"/>
            <a:r>
              <a:rPr lang="en-GB" sz="2800" b="1" dirty="0">
                <a:highlight>
                  <a:srgbClr val="FFFF00"/>
                </a:highlight>
              </a:rPr>
              <a:t> 32% </a:t>
            </a:r>
          </a:p>
        </p:txBody>
      </p:sp>
      <p:sp>
        <p:nvSpPr>
          <p:cNvPr id="9" name="Speech Bubble: Oval 8">
            <a:extLst>
              <a:ext uri="{FF2B5EF4-FFF2-40B4-BE49-F238E27FC236}">
                <a16:creationId xmlns:a16="http://schemas.microsoft.com/office/drawing/2014/main" id="{A5A533BB-BDD8-C6C3-E12A-58953D5BDC5A}"/>
              </a:ext>
            </a:extLst>
          </p:cNvPr>
          <p:cNvSpPr/>
          <p:nvPr/>
        </p:nvSpPr>
        <p:spPr>
          <a:xfrm>
            <a:off x="7304534" y="1799634"/>
            <a:ext cx="4401363" cy="2174885"/>
          </a:xfrm>
          <a:prstGeom prst="wedgeEllipseCallout">
            <a:avLst>
              <a:gd name="adj1" fmla="val -30720"/>
              <a:gd name="adj2" fmla="val 71094"/>
            </a:avLst>
          </a:prstGeom>
        </p:spPr>
        <p:style>
          <a:lnRef idx="2">
            <a:schemeClr val="accent6"/>
          </a:lnRef>
          <a:fillRef idx="1">
            <a:schemeClr val="lt1"/>
          </a:fillRef>
          <a:effectRef idx="0">
            <a:schemeClr val="accent6"/>
          </a:effectRef>
          <a:fontRef idx="minor">
            <a:schemeClr val="dk1"/>
          </a:fontRef>
        </p:style>
        <p:txBody>
          <a:bodyPr rtlCol="0" anchor="ctr"/>
          <a:lstStyle/>
          <a:p>
            <a:pPr marL="0" lvl="1" algn="ctr"/>
            <a:r>
              <a:rPr lang="en-GB" sz="2400" dirty="0">
                <a:solidFill>
                  <a:srgbClr val="FF0000"/>
                </a:solidFill>
              </a:rPr>
              <a:t>Asked to share </a:t>
            </a:r>
            <a:r>
              <a:rPr lang="en-GB" sz="2400" dirty="0">
                <a:solidFill>
                  <a:schemeClr val="tx1"/>
                </a:solidFill>
              </a:rPr>
              <a:t>naked/half-dressed pictures of themselves </a:t>
            </a:r>
            <a:r>
              <a:rPr lang="en-GB" sz="2800" b="1" dirty="0">
                <a:highlight>
                  <a:srgbClr val="FFFF00"/>
                </a:highlight>
              </a:rPr>
              <a:t>24%</a:t>
            </a:r>
            <a:endParaRPr lang="en-GB" sz="2000" b="1" dirty="0">
              <a:highlight>
                <a:srgbClr val="FFFF00"/>
              </a:highlight>
            </a:endParaRPr>
          </a:p>
        </p:txBody>
      </p:sp>
      <p:pic>
        <p:nvPicPr>
          <p:cNvPr id="2" name="Picture 1" descr="A red and black rectangular sign with white text&#10;&#10;Description automatically generated with low confidence">
            <a:extLst>
              <a:ext uri="{FF2B5EF4-FFF2-40B4-BE49-F238E27FC236}">
                <a16:creationId xmlns:a16="http://schemas.microsoft.com/office/drawing/2014/main" id="{EE756ADB-93B8-8298-AD54-7D5FB9C143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003" y="5931016"/>
            <a:ext cx="1138484" cy="801355"/>
          </a:xfrm>
          <a:prstGeom prst="rect">
            <a:avLst/>
          </a:prstGeom>
        </p:spPr>
      </p:pic>
      <p:pic>
        <p:nvPicPr>
          <p:cNvPr id="4" name="Picture 3" descr="Free did you know speech balloon message illustration">
            <a:extLst>
              <a:ext uri="{FF2B5EF4-FFF2-40B4-BE49-F238E27FC236}">
                <a16:creationId xmlns:a16="http://schemas.microsoft.com/office/drawing/2014/main" id="{C2AA4879-1CAD-EA2E-1BB1-2B0B76E12E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811967">
            <a:off x="6316768" y="284199"/>
            <a:ext cx="2140907" cy="21409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635369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052DAD0B-FAB1-DBA6-24CF-B79E2749D240}"/>
              </a:ext>
            </a:extLst>
          </p:cNvPr>
          <p:cNvSpPr txBox="1"/>
          <p:nvPr/>
        </p:nvSpPr>
        <p:spPr>
          <a:xfrm>
            <a:off x="5897215" y="1342826"/>
            <a:ext cx="6191161" cy="261610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GB" sz="2800" dirty="0">
                <a:solidFill>
                  <a:schemeClr val="lt1"/>
                </a:solidFill>
              </a:rPr>
              <a:t>She had taken steps to reduce this by no longer adding people on Snapchat after they had messaged her on Instagram or using Snapchat’s Quick Add feature to talk to strangers. </a:t>
            </a:r>
          </a:p>
          <a:p>
            <a:endParaRPr lang="en-GB" sz="2400" dirty="0">
              <a:solidFill>
                <a:schemeClr val="lt1"/>
              </a:solidFill>
            </a:endParaRPr>
          </a:p>
        </p:txBody>
      </p:sp>
      <p:sp>
        <p:nvSpPr>
          <p:cNvPr id="5" name="TextBox 4">
            <a:extLst>
              <a:ext uri="{FF2B5EF4-FFF2-40B4-BE49-F238E27FC236}">
                <a16:creationId xmlns:a16="http://schemas.microsoft.com/office/drawing/2014/main" id="{DBB58035-40F4-E0DA-B962-2F9849AD3105}"/>
              </a:ext>
            </a:extLst>
          </p:cNvPr>
          <p:cNvSpPr txBox="1"/>
          <p:nvPr/>
        </p:nvSpPr>
        <p:spPr>
          <a:xfrm>
            <a:off x="337879" y="714392"/>
            <a:ext cx="5171052" cy="2123658"/>
          </a:xfrm>
          <a:prstGeom prst="rect">
            <a:avLst/>
          </a:prstGeom>
        </p:spPr>
        <p:style>
          <a:lnRef idx="2">
            <a:schemeClr val="dk1">
              <a:shade val="15000"/>
            </a:schemeClr>
          </a:lnRef>
          <a:fillRef idx="1">
            <a:schemeClr val="dk1"/>
          </a:fillRef>
          <a:effectRef idx="0">
            <a:schemeClr val="dk1"/>
          </a:effectRef>
          <a:fontRef idx="minor">
            <a:schemeClr val="lt1"/>
          </a:fontRef>
        </p:style>
        <p:txBody>
          <a:bodyPr wrap="square" rtlCol="0">
            <a:spAutoFit/>
          </a:bodyPr>
          <a:lstStyle/>
          <a:p>
            <a:r>
              <a:rPr lang="en-GB" sz="2800" dirty="0"/>
              <a:t>Taylor (13) received messages from people she did not know that </a:t>
            </a:r>
            <a:r>
              <a:rPr lang="en-GB" sz="2800" b="1" dirty="0"/>
              <a:t>included nude images/inappropriate messages. </a:t>
            </a:r>
          </a:p>
          <a:p>
            <a:endParaRPr lang="en-GB" sz="2000" b="1" dirty="0"/>
          </a:p>
        </p:txBody>
      </p:sp>
      <p:sp>
        <p:nvSpPr>
          <p:cNvPr id="9" name="Rectangle 8">
            <a:extLst>
              <a:ext uri="{FF2B5EF4-FFF2-40B4-BE49-F238E27FC236}">
                <a16:creationId xmlns:a16="http://schemas.microsoft.com/office/drawing/2014/main" id="{130592E9-20C6-5644-831F-6C258486D8C2}"/>
              </a:ext>
            </a:extLst>
          </p:cNvPr>
          <p:cNvSpPr/>
          <p:nvPr/>
        </p:nvSpPr>
        <p:spPr>
          <a:xfrm>
            <a:off x="59135" y="5833641"/>
            <a:ext cx="1341402" cy="98649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dirty="0"/>
          </a:p>
        </p:txBody>
      </p:sp>
      <p:sp>
        <p:nvSpPr>
          <p:cNvPr id="6" name="Speech Bubble: Rectangle with Corners Rounded 5">
            <a:extLst>
              <a:ext uri="{FF2B5EF4-FFF2-40B4-BE49-F238E27FC236}">
                <a16:creationId xmlns:a16="http://schemas.microsoft.com/office/drawing/2014/main" id="{87D82C08-C16C-7872-84EB-C1F8E8DB6DBB}"/>
              </a:ext>
            </a:extLst>
          </p:cNvPr>
          <p:cNvSpPr/>
          <p:nvPr/>
        </p:nvSpPr>
        <p:spPr>
          <a:xfrm>
            <a:off x="337879" y="2490125"/>
            <a:ext cx="5171052" cy="2718078"/>
          </a:xfrm>
          <a:prstGeom prst="wedgeRoundRectCallout">
            <a:avLst>
              <a:gd name="adj1" fmla="val 51006"/>
              <a:gd name="adj2" fmla="val 62903"/>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GB" sz="2400" b="1" i="1" dirty="0"/>
              <a:t>“I’d probably get one or two messages a month. They want [to add you on Snapchat] because on Snapchat, you can send pictures that you can’t get away with on Instagram.” </a:t>
            </a:r>
          </a:p>
        </p:txBody>
      </p:sp>
      <p:sp>
        <p:nvSpPr>
          <p:cNvPr id="13" name="Speech Bubble: Rectangle with Corners Rounded 12">
            <a:extLst>
              <a:ext uri="{FF2B5EF4-FFF2-40B4-BE49-F238E27FC236}">
                <a16:creationId xmlns:a16="http://schemas.microsoft.com/office/drawing/2014/main" id="{C02DE57C-AED3-805B-E88D-1238BBCB9295}"/>
              </a:ext>
            </a:extLst>
          </p:cNvPr>
          <p:cNvSpPr/>
          <p:nvPr/>
        </p:nvSpPr>
        <p:spPr>
          <a:xfrm>
            <a:off x="5897215" y="3526751"/>
            <a:ext cx="6191161" cy="2567261"/>
          </a:xfrm>
          <a:prstGeom prst="wedgeRoundRectCallout">
            <a:avLst>
              <a:gd name="adj1" fmla="val -49122"/>
              <a:gd name="adj2" fmla="val 72808"/>
              <a:gd name="adj3" fmla="val 16667"/>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GB" sz="2400" b="1" i="1" dirty="0"/>
              <a:t>“It… hasn’t happened in a long time. Maybe once in the last year… </a:t>
            </a:r>
          </a:p>
          <a:p>
            <a:pPr algn="ctr"/>
            <a:r>
              <a:rPr lang="en-GB" sz="2400" b="1" i="1" dirty="0"/>
              <a:t>It doesn’t happen much anymore because I don’t really talk to people I don’t know any more.” </a:t>
            </a:r>
          </a:p>
        </p:txBody>
      </p:sp>
      <p:sp>
        <p:nvSpPr>
          <p:cNvPr id="12" name="TextBox 11">
            <a:extLst>
              <a:ext uri="{FF2B5EF4-FFF2-40B4-BE49-F238E27FC236}">
                <a16:creationId xmlns:a16="http://schemas.microsoft.com/office/drawing/2014/main" id="{5B192155-F356-F985-88C9-1C6360934286}"/>
              </a:ext>
            </a:extLst>
          </p:cNvPr>
          <p:cNvSpPr txBox="1"/>
          <p:nvPr/>
        </p:nvSpPr>
        <p:spPr>
          <a:xfrm>
            <a:off x="8997165" y="6094012"/>
            <a:ext cx="3194835" cy="773833"/>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ts val="1000"/>
              </a:spcBef>
              <a:spcAft>
                <a:spcPts val="600"/>
              </a:spcAft>
              <a:buClrTx/>
              <a:buSzTx/>
              <a:buFontTx/>
              <a:buNone/>
              <a:tabLst/>
              <a:defRPr/>
            </a:pPr>
            <a:r>
              <a:rPr kumimoji="0" lang="en-US" sz="1900" b="0" i="0" u="none" strike="noStrike" kern="1200" cap="none" spc="0" normalizeH="0" baseline="0" noProof="0" dirty="0">
                <a:ln>
                  <a:noFill/>
                </a:ln>
                <a:solidFill>
                  <a:prstClr val="black"/>
                </a:solidFill>
                <a:effectLst/>
                <a:uLnTx/>
                <a:uFillTx/>
                <a:latin typeface="Calibri" panose="020F0502020204030204"/>
                <a:ea typeface="+mn-ea"/>
                <a:cs typeface="+mn-cs"/>
              </a:rPr>
              <a:t>Children and parents: Media use and attitudes report 2025 </a:t>
            </a:r>
          </a:p>
        </p:txBody>
      </p:sp>
      <p:sp>
        <p:nvSpPr>
          <p:cNvPr id="2" name="TextBox 1">
            <a:extLst>
              <a:ext uri="{FF2B5EF4-FFF2-40B4-BE49-F238E27FC236}">
                <a16:creationId xmlns:a16="http://schemas.microsoft.com/office/drawing/2014/main" id="{F849D2C4-36C8-0946-4266-131EACEDC6CA}"/>
              </a:ext>
            </a:extLst>
          </p:cNvPr>
          <p:cNvSpPr txBox="1"/>
          <p:nvPr/>
        </p:nvSpPr>
        <p:spPr>
          <a:xfrm>
            <a:off x="337879" y="328556"/>
            <a:ext cx="2736625" cy="461665"/>
          </a:xfrm>
          <a:prstGeom prst="rect">
            <a:avLst/>
          </a:prstGeom>
          <a:noFill/>
        </p:spPr>
        <p:txBody>
          <a:bodyPr wrap="square" rtlCol="0">
            <a:spAutoFit/>
          </a:bodyPr>
          <a:lstStyle/>
          <a:p>
            <a:r>
              <a:rPr lang="en-GB" sz="2400" b="1" dirty="0">
                <a:solidFill>
                  <a:srgbClr val="FF0000"/>
                </a:solidFill>
              </a:rPr>
              <a:t>Earlier in the year</a:t>
            </a:r>
          </a:p>
        </p:txBody>
      </p:sp>
      <p:sp>
        <p:nvSpPr>
          <p:cNvPr id="3" name="TextBox 2">
            <a:extLst>
              <a:ext uri="{FF2B5EF4-FFF2-40B4-BE49-F238E27FC236}">
                <a16:creationId xmlns:a16="http://schemas.microsoft.com/office/drawing/2014/main" id="{953297A9-FCBD-3E1C-1CC3-B7E0F80C1F5B}"/>
              </a:ext>
            </a:extLst>
          </p:cNvPr>
          <p:cNvSpPr txBox="1"/>
          <p:nvPr/>
        </p:nvSpPr>
        <p:spPr>
          <a:xfrm>
            <a:off x="5764645" y="937496"/>
            <a:ext cx="2736625" cy="461665"/>
          </a:xfrm>
          <a:prstGeom prst="rect">
            <a:avLst/>
          </a:prstGeom>
          <a:noFill/>
        </p:spPr>
        <p:txBody>
          <a:bodyPr wrap="square" rtlCol="0">
            <a:spAutoFit/>
          </a:bodyPr>
          <a:lstStyle/>
          <a:p>
            <a:r>
              <a:rPr lang="en-GB" sz="2400" b="1" dirty="0">
                <a:solidFill>
                  <a:srgbClr val="FF0000"/>
                </a:solidFill>
              </a:rPr>
              <a:t>12 months later</a:t>
            </a:r>
          </a:p>
        </p:txBody>
      </p:sp>
    </p:spTree>
    <p:extLst>
      <p:ext uri="{BB962C8B-B14F-4D97-AF65-F5344CB8AC3E}">
        <p14:creationId xmlns:p14="http://schemas.microsoft.com/office/powerpoint/2010/main" val="385249384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B8D4DC7-73B7-4BA4-8DE4-3AB10B65D7AE}"/>
              </a:ext>
            </a:extLst>
          </p:cNvPr>
          <p:cNvSpPr/>
          <p:nvPr/>
        </p:nvSpPr>
        <p:spPr>
          <a:xfrm>
            <a:off x="8208355" y="294326"/>
            <a:ext cx="3899498" cy="2371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25" name="Rectangle 24">
            <a:extLst>
              <a:ext uri="{FF2B5EF4-FFF2-40B4-BE49-F238E27FC236}">
                <a16:creationId xmlns:a16="http://schemas.microsoft.com/office/drawing/2014/main" id="{1F83A97F-0EAF-4AFF-9834-C8684908CD37}"/>
              </a:ext>
            </a:extLst>
          </p:cNvPr>
          <p:cNvSpPr/>
          <p:nvPr/>
        </p:nvSpPr>
        <p:spPr>
          <a:xfrm>
            <a:off x="4397147" y="4696480"/>
            <a:ext cx="7204303" cy="1964440"/>
          </a:xfrm>
          <a:prstGeom prst="rect">
            <a:avLst/>
          </a:prstGeom>
        </p:spPr>
        <p:txBody>
          <a:bodyPr vert="horz" lIns="91440" tIns="45720" rIns="91440" bIns="45720" rtlCol="0" anchor="b">
            <a:normAutofit/>
          </a:bodyPr>
          <a:lstStyle/>
          <a:p>
            <a:pPr>
              <a:lnSpc>
                <a:spcPct val="110000"/>
              </a:lnSpc>
              <a:spcBef>
                <a:spcPct val="0"/>
              </a:spcBef>
            </a:pPr>
            <a:endParaRPr lang="en-US" sz="2200" dirty="0"/>
          </a:p>
        </p:txBody>
      </p:sp>
      <p:sp>
        <p:nvSpPr>
          <p:cNvPr id="3" name="TextBox 2">
            <a:extLst>
              <a:ext uri="{FF2B5EF4-FFF2-40B4-BE49-F238E27FC236}">
                <a16:creationId xmlns:a16="http://schemas.microsoft.com/office/drawing/2014/main" id="{0CA41A4B-8B35-B4C4-1D54-63CF0F31C6F9}"/>
              </a:ext>
            </a:extLst>
          </p:cNvPr>
          <p:cNvSpPr txBox="1"/>
          <p:nvPr/>
        </p:nvSpPr>
        <p:spPr>
          <a:xfrm>
            <a:off x="393435" y="389287"/>
            <a:ext cx="4933166" cy="523220"/>
          </a:xfrm>
          <a:prstGeom prst="rect">
            <a:avLst/>
          </a:prstGeom>
          <a:noFill/>
        </p:spPr>
        <p:txBody>
          <a:bodyPr wrap="square" rtlCol="0">
            <a:spAutoFit/>
          </a:bodyPr>
          <a:lstStyle/>
          <a:p>
            <a:r>
              <a:rPr lang="en-GB" sz="2800" b="1" dirty="0"/>
              <a:t>So, what can </a:t>
            </a:r>
            <a:r>
              <a:rPr lang="en-GB" sz="2800" b="1" dirty="0">
                <a:solidFill>
                  <a:srgbClr val="FF0000"/>
                </a:solidFill>
              </a:rPr>
              <a:t>YOU </a:t>
            </a:r>
            <a:r>
              <a:rPr lang="en-GB" sz="2800" b="1" dirty="0"/>
              <a:t>do?  </a:t>
            </a:r>
            <a:endParaRPr lang="en-GB" sz="2800" dirty="0">
              <a:highlight>
                <a:srgbClr val="FFFF00"/>
              </a:highlight>
            </a:endParaRPr>
          </a:p>
        </p:txBody>
      </p:sp>
      <p:sp>
        <p:nvSpPr>
          <p:cNvPr id="10" name="TextBox 9">
            <a:extLst>
              <a:ext uri="{FF2B5EF4-FFF2-40B4-BE49-F238E27FC236}">
                <a16:creationId xmlns:a16="http://schemas.microsoft.com/office/drawing/2014/main" id="{01A09C44-BAAE-BB4E-5B65-012C5B546349}"/>
              </a:ext>
            </a:extLst>
          </p:cNvPr>
          <p:cNvSpPr txBox="1"/>
          <p:nvPr/>
        </p:nvSpPr>
        <p:spPr>
          <a:xfrm>
            <a:off x="10842171" y="6379008"/>
            <a:ext cx="1265681" cy="369332"/>
          </a:xfrm>
          <a:prstGeom prst="rect">
            <a:avLst/>
          </a:prstGeom>
          <a:noFill/>
        </p:spPr>
        <p:txBody>
          <a:bodyPr wrap="square">
            <a:spAutoFit/>
          </a:bodyPr>
          <a:lstStyle/>
          <a:p>
            <a:r>
              <a:rPr lang="en-GB" dirty="0">
                <a:hlinkClick r:id="rId3"/>
              </a:rPr>
              <a:t>CEOP</a:t>
            </a:r>
            <a:endParaRPr lang="en-GB" dirty="0"/>
          </a:p>
        </p:txBody>
      </p:sp>
      <p:grpSp>
        <p:nvGrpSpPr>
          <p:cNvPr id="4" name="Group 3">
            <a:extLst>
              <a:ext uri="{FF2B5EF4-FFF2-40B4-BE49-F238E27FC236}">
                <a16:creationId xmlns:a16="http://schemas.microsoft.com/office/drawing/2014/main" id="{BE9079A5-5DDF-E5C6-F8A0-43857471AD8C}"/>
              </a:ext>
            </a:extLst>
          </p:cNvPr>
          <p:cNvGrpSpPr/>
          <p:nvPr/>
        </p:nvGrpSpPr>
        <p:grpSpPr>
          <a:xfrm>
            <a:off x="1516380" y="940375"/>
            <a:ext cx="8478458" cy="4771655"/>
            <a:chOff x="1768556" y="1254034"/>
            <a:chExt cx="8478458" cy="4771655"/>
          </a:xfrm>
        </p:grpSpPr>
        <p:pic>
          <p:nvPicPr>
            <p:cNvPr id="5" name="Picture 4">
              <a:extLst>
                <a:ext uri="{FF2B5EF4-FFF2-40B4-BE49-F238E27FC236}">
                  <a16:creationId xmlns:a16="http://schemas.microsoft.com/office/drawing/2014/main" id="{C2E20B0D-4FEB-1D4C-6085-FA2D2B35AFD8}"/>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1932"/>
            <a:stretch/>
          </p:blipFill>
          <p:spPr bwMode="auto">
            <a:xfrm>
              <a:off x="1768556" y="3533244"/>
              <a:ext cx="4326141" cy="249244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7">
              <a:extLst>
                <a:ext uri="{FF2B5EF4-FFF2-40B4-BE49-F238E27FC236}">
                  <a16:creationId xmlns:a16="http://schemas.microsoft.com/office/drawing/2014/main" id="{05C3C7F5-EE5F-6117-6EC2-7AA82C58297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79233" y="1312482"/>
              <a:ext cx="4247819" cy="234857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10">
              <a:extLst>
                <a:ext uri="{FF2B5EF4-FFF2-40B4-BE49-F238E27FC236}">
                  <a16:creationId xmlns:a16="http://schemas.microsoft.com/office/drawing/2014/main" id="{A0D0F407-601D-EB7F-9B18-E025FB28426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273071" y="1254034"/>
              <a:ext cx="3973943" cy="255494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12">
              <a:extLst>
                <a:ext uri="{FF2B5EF4-FFF2-40B4-BE49-F238E27FC236}">
                  <a16:creationId xmlns:a16="http://schemas.microsoft.com/office/drawing/2014/main" id="{87593D83-0A87-D95F-2342-530D85225EF4}"/>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280423" y="3548780"/>
              <a:ext cx="3966591" cy="237848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6" name="Picture 5" descr="Free dialog tip advice illustration">
            <a:extLst>
              <a:ext uri="{FF2B5EF4-FFF2-40B4-BE49-F238E27FC236}">
                <a16:creationId xmlns:a16="http://schemas.microsoft.com/office/drawing/2014/main" id="{ACBFF875-B791-BD8D-4C66-48902C9F030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925879" y="187753"/>
            <a:ext cx="1894323" cy="13467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849757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835F7C-D50E-D545-A5A5-C1FBE2AE11AA}"/>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894815C6-CD51-8487-038C-9AFFE7DFBCB4}"/>
              </a:ext>
            </a:extLst>
          </p:cNvPr>
          <p:cNvSpPr txBox="1"/>
          <p:nvPr/>
        </p:nvSpPr>
        <p:spPr>
          <a:xfrm>
            <a:off x="5257243" y="6328979"/>
            <a:ext cx="6761754" cy="338554"/>
          </a:xfrm>
          <a:prstGeom prst="rect">
            <a:avLst/>
          </a:prstGeom>
          <a:noFill/>
        </p:spPr>
        <p:txBody>
          <a:bodyPr wrap="square" rtlCol="0">
            <a:spAutoFit/>
          </a:bodyPr>
          <a:lstStyle/>
          <a:p>
            <a:pPr defTabSz="786384">
              <a:spcAft>
                <a:spcPts val="516"/>
              </a:spcAft>
            </a:pPr>
            <a:r>
              <a:rPr lang="en-GB" sz="1600" kern="1200" dirty="0">
                <a:solidFill>
                  <a:schemeClr val="tx1"/>
                </a:solidFill>
                <a:latin typeface="+mn-lt"/>
                <a:ea typeface="+mn-ea"/>
                <a:cs typeface="+mn-cs"/>
              </a:rPr>
              <a:t>Source: </a:t>
            </a:r>
            <a:r>
              <a:rPr lang="en-GB" sz="1050" kern="1200" dirty="0">
                <a:solidFill>
                  <a:schemeClr val="tx1"/>
                </a:solidFill>
                <a:latin typeface="Roboto" panose="02000000000000000000" pitchFamily="2" charset="0"/>
                <a:ea typeface="+mn-ea"/>
                <a:cs typeface="+mn-cs"/>
                <a:hlinkClick r:id="rId3"/>
              </a:rPr>
              <a:t>https://www.childrenscommissioner.gov.uk/resource/pornography-and-harmful-sexual-behaviour/</a:t>
            </a:r>
            <a:r>
              <a:rPr lang="en-GB" sz="1050" kern="1200" dirty="0">
                <a:solidFill>
                  <a:schemeClr val="tx1"/>
                </a:solidFill>
                <a:latin typeface="Roboto" panose="02000000000000000000" pitchFamily="2" charset="0"/>
                <a:ea typeface="+mn-ea"/>
                <a:cs typeface="+mn-cs"/>
              </a:rPr>
              <a:t> </a:t>
            </a:r>
            <a:endParaRPr lang="en-GB" dirty="0"/>
          </a:p>
        </p:txBody>
      </p:sp>
      <p:pic>
        <p:nvPicPr>
          <p:cNvPr id="4" name="Picture 3">
            <a:extLst>
              <a:ext uri="{FF2B5EF4-FFF2-40B4-BE49-F238E27FC236}">
                <a16:creationId xmlns:a16="http://schemas.microsoft.com/office/drawing/2014/main" id="{02978B77-8012-7798-24F6-48A824A7EAFE}"/>
              </a:ext>
            </a:extLst>
          </p:cNvPr>
          <p:cNvPicPr>
            <a:picLocks noChangeAspect="1"/>
          </p:cNvPicPr>
          <p:nvPr/>
        </p:nvPicPr>
        <p:blipFill>
          <a:blip r:embed="rId4"/>
          <a:stretch>
            <a:fillRect/>
          </a:stretch>
        </p:blipFill>
        <p:spPr>
          <a:xfrm rot="20644230">
            <a:off x="2251617" y="3394909"/>
            <a:ext cx="2065496" cy="2702516"/>
          </a:xfrm>
          <a:prstGeom prst="rect">
            <a:avLst/>
          </a:prstGeom>
          <a:ln>
            <a:noFill/>
          </a:ln>
          <a:effectLst>
            <a:outerShdw blurRad="292100" dist="139700" dir="2700000" algn="tl" rotWithShape="0">
              <a:srgbClr val="333333">
                <a:alpha val="65000"/>
              </a:srgbClr>
            </a:outerShdw>
          </a:effectLst>
        </p:spPr>
      </p:pic>
      <p:graphicFrame>
        <p:nvGraphicFramePr>
          <p:cNvPr id="10" name="TextBox 7">
            <a:extLst>
              <a:ext uri="{FF2B5EF4-FFF2-40B4-BE49-F238E27FC236}">
                <a16:creationId xmlns:a16="http://schemas.microsoft.com/office/drawing/2014/main" id="{AF826194-6895-B209-E9A2-A0443016F498}"/>
              </a:ext>
            </a:extLst>
          </p:cNvPr>
          <p:cNvGraphicFramePr/>
          <p:nvPr>
            <p:extLst>
              <p:ext uri="{D42A27DB-BD31-4B8C-83A1-F6EECF244321}">
                <p14:modId xmlns:p14="http://schemas.microsoft.com/office/powerpoint/2010/main" val="267875172"/>
              </p:ext>
            </p:extLst>
          </p:nvPr>
        </p:nvGraphicFramePr>
        <p:xfrm>
          <a:off x="4111822" y="1099958"/>
          <a:ext cx="9052595" cy="500232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3" name="Picture 2" descr="A red and black rectangular sign with white text&#10;&#10;Description automatically generated with low confidence">
            <a:extLst>
              <a:ext uri="{FF2B5EF4-FFF2-40B4-BE49-F238E27FC236}">
                <a16:creationId xmlns:a16="http://schemas.microsoft.com/office/drawing/2014/main" id="{743CBA91-1A61-0CA6-1029-56A3A676A0B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73003" y="5931016"/>
            <a:ext cx="1138484" cy="801355"/>
          </a:xfrm>
          <a:prstGeom prst="rect">
            <a:avLst/>
          </a:prstGeom>
        </p:spPr>
      </p:pic>
      <p:pic>
        <p:nvPicPr>
          <p:cNvPr id="5" name="Picture 4" descr="Free did you know speech balloon message illustration">
            <a:extLst>
              <a:ext uri="{FF2B5EF4-FFF2-40B4-BE49-F238E27FC236}">
                <a16:creationId xmlns:a16="http://schemas.microsoft.com/office/drawing/2014/main" id="{835A8751-C278-F8C5-0BEB-350B3271F82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rot="811967">
            <a:off x="9972367" y="3354671"/>
            <a:ext cx="1855312" cy="185531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Free speech bubble talking chat illustration">
            <a:extLst>
              <a:ext uri="{FF2B5EF4-FFF2-40B4-BE49-F238E27FC236}">
                <a16:creationId xmlns:a16="http://schemas.microsoft.com/office/drawing/2014/main" id="{65EF01F6-0C12-B4B7-DF75-CFD5E96FDAAD}"/>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30160" y="243609"/>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769A6089-A44C-D4F5-298C-CDFC7C0A46B0}"/>
              </a:ext>
            </a:extLst>
          </p:cNvPr>
          <p:cNvSpPr txBox="1"/>
          <p:nvPr/>
        </p:nvSpPr>
        <p:spPr>
          <a:xfrm>
            <a:off x="1838618" y="321123"/>
            <a:ext cx="3839818" cy="1384995"/>
          </a:xfrm>
          <a:prstGeom prst="rect">
            <a:avLst/>
          </a:prstGeom>
          <a:noFill/>
        </p:spPr>
        <p:txBody>
          <a:bodyPr wrap="square">
            <a:spAutoFit/>
          </a:bodyPr>
          <a:lstStyle/>
          <a:p>
            <a:r>
              <a:rPr lang="en-GB" sz="2800" b="1" dirty="0">
                <a:solidFill>
                  <a:srgbClr val="FF0000"/>
                </a:solidFill>
              </a:rPr>
              <a:t>KNOW</a:t>
            </a:r>
            <a:r>
              <a:rPr lang="en-GB" sz="2800" b="1" dirty="0"/>
              <a:t> how to </a:t>
            </a:r>
            <a:r>
              <a:rPr lang="en-GB" sz="2800" b="1" dirty="0">
                <a:solidFill>
                  <a:srgbClr val="FF0000"/>
                </a:solidFill>
              </a:rPr>
              <a:t>TALK</a:t>
            </a:r>
            <a:r>
              <a:rPr lang="en-GB" sz="2800" b="1" dirty="0"/>
              <a:t> to your child about </a:t>
            </a:r>
            <a:r>
              <a:rPr lang="en-GB" sz="2800" b="1" dirty="0">
                <a:solidFill>
                  <a:srgbClr val="FF0000"/>
                </a:solidFill>
              </a:rPr>
              <a:t>PORNOGRAPHY</a:t>
            </a:r>
            <a:r>
              <a:rPr lang="en-GB" sz="2800" b="1" dirty="0"/>
              <a:t>?</a:t>
            </a:r>
          </a:p>
        </p:txBody>
      </p:sp>
    </p:spTree>
    <p:extLst>
      <p:ext uri="{BB962C8B-B14F-4D97-AF65-F5344CB8AC3E}">
        <p14:creationId xmlns:p14="http://schemas.microsoft.com/office/powerpoint/2010/main" val="133372320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46D7B-700F-74E1-1752-68F7F174640B}"/>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C1DDEC3C-8890-D1F1-5AFF-14F5EB7D8D5E}"/>
              </a:ext>
            </a:extLst>
          </p:cNvPr>
          <p:cNvSpPr txBox="1"/>
          <p:nvPr/>
        </p:nvSpPr>
        <p:spPr>
          <a:xfrm>
            <a:off x="7209183" y="6331693"/>
            <a:ext cx="5088110" cy="338554"/>
          </a:xfrm>
          <a:prstGeom prst="rect">
            <a:avLst/>
          </a:prstGeom>
          <a:noFill/>
        </p:spPr>
        <p:txBody>
          <a:bodyPr wrap="square" rtlCol="0">
            <a:spAutoFit/>
          </a:bodyPr>
          <a:lstStyle/>
          <a:p>
            <a:pPr defTabSz="786384">
              <a:spcAft>
                <a:spcPts val="516"/>
              </a:spcAft>
            </a:pPr>
            <a:r>
              <a:rPr lang="en-GB" sz="1600" kern="1200" dirty="0">
                <a:solidFill>
                  <a:schemeClr val="tx1"/>
                </a:solidFill>
                <a:latin typeface="+mn-lt"/>
                <a:ea typeface="+mn-ea"/>
                <a:cs typeface="+mn-cs"/>
              </a:rPr>
              <a:t>Source: </a:t>
            </a:r>
            <a:r>
              <a:rPr lang="en-GB" sz="1600" kern="1200" dirty="0">
                <a:solidFill>
                  <a:schemeClr val="tx1"/>
                </a:solidFill>
                <a:latin typeface="+mn-lt"/>
                <a:ea typeface="+mn-ea"/>
                <a:cs typeface="+mn-cs"/>
                <a:hlinkClick r:id="rId3"/>
              </a:rPr>
              <a:t>https://parentsafe.lgfl.net/accessing-pornography</a:t>
            </a:r>
            <a:r>
              <a:rPr lang="en-GB" sz="1600" kern="1200" dirty="0">
                <a:solidFill>
                  <a:schemeClr val="tx1"/>
                </a:solidFill>
                <a:latin typeface="+mn-lt"/>
                <a:ea typeface="+mn-ea"/>
                <a:cs typeface="+mn-cs"/>
              </a:rPr>
              <a:t> </a:t>
            </a:r>
            <a:endParaRPr lang="en-GB" dirty="0"/>
          </a:p>
        </p:txBody>
      </p:sp>
      <p:pic>
        <p:nvPicPr>
          <p:cNvPr id="3" name="Picture 2" descr="A red and black rectangular sign with white text&#10;&#10;Description automatically generated with low confidence">
            <a:extLst>
              <a:ext uri="{FF2B5EF4-FFF2-40B4-BE49-F238E27FC236}">
                <a16:creationId xmlns:a16="http://schemas.microsoft.com/office/drawing/2014/main" id="{109E3A7C-BF8A-42EE-2830-86751E049CB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3003" y="5931016"/>
            <a:ext cx="1138484" cy="801355"/>
          </a:xfrm>
          <a:prstGeom prst="rect">
            <a:avLst/>
          </a:prstGeom>
        </p:spPr>
      </p:pic>
      <p:pic>
        <p:nvPicPr>
          <p:cNvPr id="17" name="Picture 16">
            <a:extLst>
              <a:ext uri="{FF2B5EF4-FFF2-40B4-BE49-F238E27FC236}">
                <a16:creationId xmlns:a16="http://schemas.microsoft.com/office/drawing/2014/main" id="{1A4B3614-4826-E3BC-42E8-22E056B9D599}"/>
              </a:ext>
            </a:extLst>
          </p:cNvPr>
          <p:cNvPicPr>
            <a:picLocks noChangeAspect="1"/>
          </p:cNvPicPr>
          <p:nvPr/>
        </p:nvPicPr>
        <p:blipFill>
          <a:blip r:embed="rId5"/>
          <a:stretch>
            <a:fillRect/>
          </a:stretch>
        </p:blipFill>
        <p:spPr>
          <a:xfrm>
            <a:off x="5949203" y="2804680"/>
            <a:ext cx="5730576" cy="3358341"/>
          </a:xfrm>
          <a:prstGeom prst="rect">
            <a:avLst/>
          </a:prstGeom>
          <a:ln>
            <a:noFill/>
          </a:ln>
          <a:effectLst>
            <a:outerShdw blurRad="292100" dist="139700" dir="2700000" algn="tl" rotWithShape="0">
              <a:srgbClr val="333333">
                <a:alpha val="65000"/>
              </a:srgbClr>
            </a:outerShdw>
          </a:effectLst>
        </p:spPr>
      </p:pic>
      <p:pic>
        <p:nvPicPr>
          <p:cNvPr id="19" name="Picture 18">
            <a:extLst>
              <a:ext uri="{FF2B5EF4-FFF2-40B4-BE49-F238E27FC236}">
                <a16:creationId xmlns:a16="http://schemas.microsoft.com/office/drawing/2014/main" id="{67DF897A-7531-E9FB-FCCB-3DBB17264ADC}"/>
              </a:ext>
            </a:extLst>
          </p:cNvPr>
          <p:cNvPicPr>
            <a:picLocks noChangeAspect="1"/>
          </p:cNvPicPr>
          <p:nvPr/>
        </p:nvPicPr>
        <p:blipFill>
          <a:blip r:embed="rId6"/>
          <a:stretch>
            <a:fillRect/>
          </a:stretch>
        </p:blipFill>
        <p:spPr>
          <a:xfrm>
            <a:off x="742245" y="320468"/>
            <a:ext cx="4656223" cy="5395428"/>
          </a:xfrm>
          <a:prstGeom prst="rect">
            <a:avLst/>
          </a:prstGeom>
          <a:ln>
            <a:noFill/>
          </a:ln>
          <a:effectLst>
            <a:outerShdw blurRad="292100" dist="139700" dir="2700000" algn="tl" rotWithShape="0">
              <a:srgbClr val="333333">
                <a:alpha val="65000"/>
              </a:srgbClr>
            </a:outerShdw>
          </a:effectLst>
        </p:spPr>
      </p:pic>
      <p:sp>
        <p:nvSpPr>
          <p:cNvPr id="24" name="TextBox 23">
            <a:extLst>
              <a:ext uri="{FF2B5EF4-FFF2-40B4-BE49-F238E27FC236}">
                <a16:creationId xmlns:a16="http://schemas.microsoft.com/office/drawing/2014/main" id="{3B675959-59B9-B429-0620-D969F7B2CAB0}"/>
              </a:ext>
            </a:extLst>
          </p:cNvPr>
          <p:cNvSpPr txBox="1"/>
          <p:nvPr/>
        </p:nvSpPr>
        <p:spPr>
          <a:xfrm>
            <a:off x="6831126" y="998632"/>
            <a:ext cx="4041914" cy="678946"/>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lang="en-US" sz="3700" b="1" dirty="0">
                <a:solidFill>
                  <a:srgbClr val="C00000"/>
                </a:solidFill>
                <a:latin typeface="Calibri" panose="020F0502020204030204" pitchFamily="34" charset="0"/>
                <a:ea typeface="Calibri" panose="020F0502020204030204" pitchFamily="34" charset="0"/>
                <a:cs typeface="Calibri" panose="020F0502020204030204" pitchFamily="34" charset="0"/>
              </a:rPr>
              <a:t>Parentsafe.lgfl.net</a:t>
            </a:r>
            <a:endParaRPr kumimoji="0" lang="en-US" sz="3700" b="0" i="0" u="none" strike="noStrike" kern="120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26" name="Picture 25">
            <a:extLst>
              <a:ext uri="{FF2B5EF4-FFF2-40B4-BE49-F238E27FC236}">
                <a16:creationId xmlns:a16="http://schemas.microsoft.com/office/drawing/2014/main" id="{8BB64AA2-ECD5-17ED-85D1-07C2CB9AB150}"/>
              </a:ext>
            </a:extLst>
          </p:cNvPr>
          <p:cNvPicPr>
            <a:picLocks noChangeAspect="1"/>
          </p:cNvPicPr>
          <p:nvPr/>
        </p:nvPicPr>
        <p:blipFill>
          <a:blip r:embed="rId7"/>
          <a:stretch>
            <a:fillRect/>
          </a:stretch>
        </p:blipFill>
        <p:spPr>
          <a:xfrm>
            <a:off x="5920768" y="1753435"/>
            <a:ext cx="5787446" cy="765088"/>
          </a:xfrm>
          <a:prstGeom prst="rect">
            <a:avLst/>
          </a:prstGeom>
        </p:spPr>
      </p:pic>
      <p:sp>
        <p:nvSpPr>
          <p:cNvPr id="28" name="Oval 27">
            <a:extLst>
              <a:ext uri="{FF2B5EF4-FFF2-40B4-BE49-F238E27FC236}">
                <a16:creationId xmlns:a16="http://schemas.microsoft.com/office/drawing/2014/main" id="{C8400751-FC02-E830-7D56-272C919F9068}"/>
              </a:ext>
            </a:extLst>
          </p:cNvPr>
          <p:cNvSpPr/>
          <p:nvPr/>
        </p:nvSpPr>
        <p:spPr>
          <a:xfrm>
            <a:off x="7676243" y="1648524"/>
            <a:ext cx="2076995" cy="678946"/>
          </a:xfrm>
          <a:prstGeom prst="ellipse">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 name="Picture 1" descr="Free dialog tip advice illustration">
            <a:extLst>
              <a:ext uri="{FF2B5EF4-FFF2-40B4-BE49-F238E27FC236}">
                <a16:creationId xmlns:a16="http://schemas.microsoft.com/office/drawing/2014/main" id="{411602B0-7A9B-F25D-EC3A-D47D6CE897C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925879" y="187753"/>
            <a:ext cx="1894323" cy="13467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369898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538B0-A2C5-45CE-3340-B900E601BAA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36AA4D0-9B92-3E70-E12E-637DC655286F}"/>
              </a:ext>
            </a:extLst>
          </p:cNvPr>
          <p:cNvSpPr/>
          <p:nvPr/>
        </p:nvSpPr>
        <p:spPr>
          <a:xfrm>
            <a:off x="8208355" y="245907"/>
            <a:ext cx="3899498" cy="23717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pic>
        <p:nvPicPr>
          <p:cNvPr id="3" name="Picture 2">
            <a:extLst>
              <a:ext uri="{FF2B5EF4-FFF2-40B4-BE49-F238E27FC236}">
                <a16:creationId xmlns:a16="http://schemas.microsoft.com/office/drawing/2014/main" id="{846B3D7E-6D35-04D8-4EB2-7C4F61069790}"/>
              </a:ext>
            </a:extLst>
          </p:cNvPr>
          <p:cNvPicPr>
            <a:picLocks noChangeAspect="1"/>
          </p:cNvPicPr>
          <p:nvPr/>
        </p:nvPicPr>
        <p:blipFill rotWithShape="1">
          <a:blip r:embed="rId3"/>
          <a:srcRect r="14807"/>
          <a:stretch/>
        </p:blipFill>
        <p:spPr>
          <a:xfrm rot="869120">
            <a:off x="8954003" y="683856"/>
            <a:ext cx="2032729" cy="2901708"/>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E79CF715-C72C-8B0C-A83A-5FD02CC99F1A}"/>
              </a:ext>
            </a:extLst>
          </p:cNvPr>
          <p:cNvSpPr txBox="1"/>
          <p:nvPr/>
        </p:nvSpPr>
        <p:spPr>
          <a:xfrm>
            <a:off x="1018458" y="1253915"/>
            <a:ext cx="10105700" cy="5078313"/>
          </a:xfrm>
          <a:prstGeom prst="rect">
            <a:avLst/>
          </a:prstGeom>
          <a:noFill/>
        </p:spPr>
        <p:txBody>
          <a:bodyPr wrap="square" rtlCol="0">
            <a:spAutoFit/>
          </a:bodyPr>
          <a:lstStyle/>
          <a:p>
            <a:endParaRPr lang="en-GB" sz="2400" b="1" dirty="0">
              <a:solidFill>
                <a:srgbClr val="C00000"/>
              </a:solidFill>
            </a:endParaRPr>
          </a:p>
          <a:p>
            <a:pPr marL="285750" indent="-285750">
              <a:buFont typeface="Arial" panose="020B0604020202020204" pitchFamily="34" charset="0"/>
              <a:buChar char="•"/>
            </a:pPr>
            <a:r>
              <a:rPr lang="en-GB" sz="2400" b="1" dirty="0">
                <a:solidFill>
                  <a:srgbClr val="C00000"/>
                </a:solidFill>
              </a:rPr>
              <a:t>Disturbing</a:t>
            </a:r>
            <a:r>
              <a:rPr lang="en-GB" sz="2400" b="1" dirty="0"/>
              <a:t>, </a:t>
            </a:r>
            <a:r>
              <a:rPr lang="en-GB" sz="2400" b="1" dirty="0">
                <a:solidFill>
                  <a:srgbClr val="C00000"/>
                </a:solidFill>
              </a:rPr>
              <a:t>graphic</a:t>
            </a:r>
            <a:r>
              <a:rPr lang="en-GB" sz="2400" b="1" dirty="0"/>
              <a:t> </a:t>
            </a:r>
            <a:r>
              <a:rPr lang="en-GB" sz="2400" b="1" dirty="0">
                <a:solidFill>
                  <a:srgbClr val="C00000"/>
                </a:solidFill>
              </a:rPr>
              <a:t>and illegal content</a:t>
            </a:r>
            <a:r>
              <a:rPr lang="en-GB" sz="2400" b="1" dirty="0"/>
              <a:t>:</a:t>
            </a:r>
          </a:p>
          <a:p>
            <a:pPr marL="742950" lvl="1" indent="-285750">
              <a:buFont typeface="Arial" panose="020B0604020202020204" pitchFamily="34" charset="0"/>
              <a:buChar char="•"/>
            </a:pPr>
            <a:r>
              <a:rPr lang="en-GB" sz="2400" dirty="0"/>
              <a:t>Fights / beatings / stabbings / raids</a:t>
            </a:r>
          </a:p>
          <a:p>
            <a:pPr marL="742950" lvl="1" indent="-285750">
              <a:buFont typeface="Arial" panose="020B0604020202020204" pitchFamily="34" charset="0"/>
              <a:buChar char="•"/>
            </a:pPr>
            <a:r>
              <a:rPr lang="en-GB" sz="2400" dirty="0"/>
              <a:t>Sexual assaults, sex acts involving children, CSAM</a:t>
            </a:r>
          </a:p>
          <a:p>
            <a:pPr marL="742950" lvl="1" indent="-285750">
              <a:buFont typeface="Arial" panose="020B0604020202020204" pitchFamily="34" charset="0"/>
              <a:buChar char="•"/>
            </a:pPr>
            <a:r>
              <a:rPr lang="en-GB" sz="2400" dirty="0"/>
              <a:t>Sale of weapons and drugs online</a:t>
            </a:r>
          </a:p>
          <a:p>
            <a:pPr lvl="1"/>
            <a:r>
              <a:rPr lang="en-GB" sz="2400" dirty="0"/>
              <a:t>(Some see this type of content several times a day, daily)</a:t>
            </a:r>
          </a:p>
          <a:p>
            <a:pPr lvl="1"/>
            <a:endParaRPr lang="en-GB" sz="2400" dirty="0"/>
          </a:p>
          <a:p>
            <a:pPr marL="285750" indent="-285750">
              <a:buFont typeface="Arial" panose="020B0604020202020204" pitchFamily="34" charset="0"/>
              <a:buChar char="•"/>
            </a:pPr>
            <a:r>
              <a:rPr lang="en-GB" sz="2400" b="1" dirty="0">
                <a:solidFill>
                  <a:srgbClr val="C00000"/>
                </a:solidFill>
              </a:rPr>
              <a:t>Wouldn’t consider reporting </a:t>
            </a:r>
            <a:r>
              <a:rPr lang="en-GB" sz="2400" b="1" dirty="0"/>
              <a:t>– </a:t>
            </a:r>
            <a:r>
              <a:rPr lang="en-GB" sz="2400" dirty="0"/>
              <a:t>seen what happens to a ‘grass’</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r>
              <a:rPr lang="en-GB" sz="2400" dirty="0"/>
              <a:t>While other children use Snapchat’s built-in filters to add funny effects to their selfies, the filter these children experience is the </a:t>
            </a:r>
            <a:r>
              <a:rPr lang="en-GB" sz="2400" b="1" dirty="0">
                <a:solidFill>
                  <a:srgbClr val="C00000"/>
                </a:solidFill>
              </a:rPr>
              <a:t>normalisation of humiliation, aggression, violence and crime</a:t>
            </a:r>
          </a:p>
          <a:p>
            <a:pPr marL="285750" indent="-285750">
              <a:buFont typeface="Arial" panose="020B0604020202020204" pitchFamily="34" charset="0"/>
              <a:buChar char="•"/>
            </a:pPr>
            <a:endParaRPr lang="en-GB" dirty="0"/>
          </a:p>
          <a:p>
            <a:pPr marL="742950" lvl="1" indent="-285750">
              <a:buFont typeface="Arial" panose="020B0604020202020204" pitchFamily="34" charset="0"/>
              <a:buChar char="•"/>
            </a:pPr>
            <a:endParaRPr lang="en-GB" dirty="0"/>
          </a:p>
        </p:txBody>
      </p:sp>
      <p:sp>
        <p:nvSpPr>
          <p:cNvPr id="7" name="TextBox 6">
            <a:extLst>
              <a:ext uri="{FF2B5EF4-FFF2-40B4-BE49-F238E27FC236}">
                <a16:creationId xmlns:a16="http://schemas.microsoft.com/office/drawing/2014/main" id="{A56C22EF-2F19-0AED-C788-7C2708AE83CA}"/>
              </a:ext>
            </a:extLst>
          </p:cNvPr>
          <p:cNvSpPr txBox="1"/>
          <p:nvPr/>
        </p:nvSpPr>
        <p:spPr>
          <a:xfrm>
            <a:off x="5666603" y="6368265"/>
            <a:ext cx="6096000" cy="369332"/>
          </a:xfrm>
          <a:prstGeom prst="rect">
            <a:avLst/>
          </a:prstGeom>
          <a:noFill/>
        </p:spPr>
        <p:txBody>
          <a:bodyPr wrap="square">
            <a:spAutoFit/>
          </a:bodyPr>
          <a:lstStyle/>
          <a:p>
            <a:pPr algn="r">
              <a:spcAft>
                <a:spcPts val="600"/>
              </a:spcAft>
            </a:pPr>
            <a:r>
              <a:rPr lang="en-GB" dirty="0"/>
              <a:t>Source: </a:t>
            </a:r>
            <a:r>
              <a:rPr lang="en-GB" sz="1400" b="0" i="0" dirty="0">
                <a:effectLst/>
                <a:latin typeface="Roboto" panose="02000000000000000000" pitchFamily="2" charset="0"/>
              </a:rPr>
              <a:t>Revealing-Reality: Anti-social-Media Report 2023</a:t>
            </a:r>
            <a:endParaRPr lang="en-GB" dirty="0"/>
          </a:p>
        </p:txBody>
      </p:sp>
      <p:sp>
        <p:nvSpPr>
          <p:cNvPr id="8" name="TextBox 7">
            <a:extLst>
              <a:ext uri="{FF2B5EF4-FFF2-40B4-BE49-F238E27FC236}">
                <a16:creationId xmlns:a16="http://schemas.microsoft.com/office/drawing/2014/main" id="{2A2BBE2C-49B7-ADFD-2A9F-01D1D198D7BC}"/>
              </a:ext>
            </a:extLst>
          </p:cNvPr>
          <p:cNvSpPr txBox="1"/>
          <p:nvPr/>
        </p:nvSpPr>
        <p:spPr>
          <a:xfrm>
            <a:off x="328806" y="607584"/>
            <a:ext cx="10092847" cy="584775"/>
          </a:xfrm>
          <a:prstGeom prst="rect">
            <a:avLst/>
          </a:prstGeom>
          <a:noFill/>
        </p:spPr>
        <p:txBody>
          <a:bodyPr wrap="square">
            <a:spAutoFit/>
          </a:bodyPr>
          <a:lstStyle/>
          <a:p>
            <a:r>
              <a:rPr lang="en-GB" sz="3200" b="1" dirty="0"/>
              <a:t>Snapchat: ‘It’s our evening news…’</a:t>
            </a:r>
            <a:endParaRPr lang="en-GB" sz="3200" dirty="0"/>
          </a:p>
        </p:txBody>
      </p:sp>
    </p:spTree>
    <p:extLst>
      <p:ext uri="{BB962C8B-B14F-4D97-AF65-F5344CB8AC3E}">
        <p14:creationId xmlns:p14="http://schemas.microsoft.com/office/powerpoint/2010/main" val="112403056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1798443-7EB3-4698-9C45-EA843368FDE3}"/>
              </a:ext>
            </a:extLst>
          </p:cNvPr>
          <p:cNvSpPr txBox="1"/>
          <p:nvPr/>
        </p:nvSpPr>
        <p:spPr>
          <a:xfrm>
            <a:off x="381158" y="333029"/>
            <a:ext cx="11600635" cy="584775"/>
          </a:xfrm>
          <a:prstGeom prst="rect">
            <a:avLst/>
          </a:prstGeom>
          <a:noFill/>
        </p:spPr>
        <p:txBody>
          <a:bodyPr wrap="square" rtlCol="0">
            <a:spAutoFit/>
          </a:bodyPr>
          <a:lstStyle/>
          <a:p>
            <a:r>
              <a:rPr lang="en-GB" sz="3200" b="1" dirty="0">
                <a:ea typeface="+mj-ea"/>
                <a:cs typeface="+mj-cs"/>
              </a:rPr>
              <a:t>UK Reporting Helplines and Services for Children and Young People</a:t>
            </a:r>
            <a:endParaRPr lang="en-GB" sz="3200" b="1" dirty="0">
              <a:highlight>
                <a:srgbClr val="FFFF00"/>
              </a:highlight>
              <a:ea typeface="+mj-ea"/>
              <a:cs typeface="+mj-cs"/>
            </a:endParaRPr>
          </a:p>
        </p:txBody>
      </p:sp>
      <p:grpSp>
        <p:nvGrpSpPr>
          <p:cNvPr id="4" name="Group 3">
            <a:extLst>
              <a:ext uri="{FF2B5EF4-FFF2-40B4-BE49-F238E27FC236}">
                <a16:creationId xmlns:a16="http://schemas.microsoft.com/office/drawing/2014/main" id="{9C83514F-0306-57BD-B57B-7BF3A24C3472}"/>
              </a:ext>
            </a:extLst>
          </p:cNvPr>
          <p:cNvGrpSpPr/>
          <p:nvPr/>
        </p:nvGrpSpPr>
        <p:grpSpPr>
          <a:xfrm>
            <a:off x="3470983" y="1299047"/>
            <a:ext cx="8198185" cy="4782803"/>
            <a:chOff x="558420" y="1617997"/>
            <a:chExt cx="8198185" cy="4782803"/>
          </a:xfrm>
        </p:grpSpPr>
        <p:grpSp>
          <p:nvGrpSpPr>
            <p:cNvPr id="5" name="Group 4">
              <a:extLst>
                <a:ext uri="{FF2B5EF4-FFF2-40B4-BE49-F238E27FC236}">
                  <a16:creationId xmlns:a16="http://schemas.microsoft.com/office/drawing/2014/main" id="{987E8AF9-EB19-9A5A-7C6B-C9DD93C5CA34}"/>
                </a:ext>
              </a:extLst>
            </p:cNvPr>
            <p:cNvGrpSpPr/>
            <p:nvPr/>
          </p:nvGrpSpPr>
          <p:grpSpPr>
            <a:xfrm>
              <a:off x="558420" y="1617997"/>
              <a:ext cx="8198185" cy="4782803"/>
              <a:chOff x="470599" y="1941846"/>
              <a:chExt cx="6148639" cy="4519913"/>
            </a:xfrm>
            <a:solidFill>
              <a:schemeClr val="accent3">
                <a:lumMod val="20000"/>
                <a:lumOff val="80000"/>
              </a:schemeClr>
            </a:solidFill>
          </p:grpSpPr>
          <p:sp>
            <p:nvSpPr>
              <p:cNvPr id="12" name="Rounded Rectangle 5">
                <a:extLst>
                  <a:ext uri="{FF2B5EF4-FFF2-40B4-BE49-F238E27FC236}">
                    <a16:creationId xmlns:a16="http://schemas.microsoft.com/office/drawing/2014/main" id="{E426BA4D-96E6-85E4-00D8-38D49E0B08FC}"/>
                  </a:ext>
                </a:extLst>
              </p:cNvPr>
              <p:cNvSpPr/>
              <p:nvPr userDrawn="1"/>
            </p:nvSpPr>
            <p:spPr>
              <a:xfrm>
                <a:off x="4638737" y="1941847"/>
                <a:ext cx="1980501" cy="4519912"/>
              </a:xfrm>
              <a:prstGeom prst="roundRect">
                <a:avLst>
                  <a:gd name="adj" fmla="val 178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620000" rIns="144000" rtlCol="0" anchor="t"/>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GB" sz="2400" b="1" i="0" u="none" strike="noStrike" kern="1200" cap="none" spc="0" normalizeH="0" baseline="0" noProof="0" dirty="0">
                    <a:ln>
                      <a:noFill/>
                    </a:ln>
                    <a:solidFill>
                      <a:srgbClr val="3F3250"/>
                    </a:solidFill>
                    <a:effectLst/>
                    <a:uLnTx/>
                    <a:uFillTx/>
                    <a:latin typeface="Verdana" panose="020B0604030504040204" pitchFamily="34" charset="0"/>
                    <a:ea typeface="Verdana" panose="020B0604030504040204" pitchFamily="34" charset="0"/>
                    <a:cs typeface="Verdana" panose="020B0604030504040204" pitchFamily="34" charset="0"/>
                  </a:rPr>
                  <a:t>ChildLine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757575"/>
                    </a:solidFill>
                    <a:effectLst/>
                    <a:uLnTx/>
                    <a:uFillTx/>
                    <a:latin typeface="Verdana" panose="020B0604030504040204" pitchFamily="34" charset="0"/>
                    <a:ea typeface="Verdana" panose="020B0604030504040204" pitchFamily="34" charset="0"/>
                    <a:cs typeface="Verdana" panose="020B0604030504040204" pitchFamily="34" charset="0"/>
                  </a:rPr>
                  <a:t>A free, private and confidential service where CYP can talk about anything to a trained counsellor, online or on the phone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1" i="0" u="none" strike="noStrike" kern="1200" cap="none" spc="0" normalizeH="0" baseline="0" noProof="0" dirty="0">
                  <a:ln>
                    <a:noFill/>
                  </a:ln>
                  <a:solidFill>
                    <a:srgbClr val="3F3250"/>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3" name="Rounded Rectangle 8">
                <a:extLst>
                  <a:ext uri="{FF2B5EF4-FFF2-40B4-BE49-F238E27FC236}">
                    <a16:creationId xmlns:a16="http://schemas.microsoft.com/office/drawing/2014/main" id="{339160AD-D1E8-D4A1-3522-A234ECEC6CCF}"/>
                  </a:ext>
                </a:extLst>
              </p:cNvPr>
              <p:cNvSpPr/>
              <p:nvPr userDrawn="1"/>
            </p:nvSpPr>
            <p:spPr>
              <a:xfrm>
                <a:off x="2554668" y="1941847"/>
                <a:ext cx="1980501" cy="4519912"/>
              </a:xfrm>
              <a:prstGeom prst="roundRect">
                <a:avLst>
                  <a:gd name="adj" fmla="val 178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620000" rIns="144000" rtlCol="0" anchor="t"/>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GB" sz="2400" b="1" i="0" u="none" strike="noStrike" kern="1200" cap="none" spc="0" normalizeH="0" baseline="0" noProof="0" dirty="0">
                    <a:ln>
                      <a:noFill/>
                    </a:ln>
                    <a:solidFill>
                      <a:srgbClr val="3F3250"/>
                    </a:solidFill>
                    <a:effectLst/>
                    <a:uLnTx/>
                    <a:uFillTx/>
                    <a:latin typeface="Verdana" panose="020B0604030504040204" pitchFamily="34" charset="0"/>
                    <a:ea typeface="Verdana" panose="020B0604030504040204" pitchFamily="34" charset="0"/>
                    <a:cs typeface="Verdana" panose="020B0604030504040204" pitchFamily="34" charset="0"/>
                  </a:rPr>
                  <a:t>Report Remove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757575"/>
                    </a:solidFill>
                    <a:effectLst/>
                    <a:uLnTx/>
                    <a:uFillTx/>
                    <a:latin typeface="Verdana" panose="020B0604030504040204" pitchFamily="34" charset="0"/>
                    <a:ea typeface="Verdana" panose="020B0604030504040204" pitchFamily="34" charset="0"/>
                    <a:cs typeface="Verdana" panose="020B0604030504040204" pitchFamily="34" charset="0"/>
                  </a:rPr>
                  <a:t>A free tool that allows children to report nude or sexual images and videos of themselves that they think might have been shared online</a:t>
                </a:r>
              </a:p>
            </p:txBody>
          </p:sp>
          <p:sp>
            <p:nvSpPr>
              <p:cNvPr id="15" name="Rounded Rectangle 14">
                <a:extLst>
                  <a:ext uri="{FF2B5EF4-FFF2-40B4-BE49-F238E27FC236}">
                    <a16:creationId xmlns:a16="http://schemas.microsoft.com/office/drawing/2014/main" id="{360ADB3D-78A6-77D8-BB76-C48817FF5998}"/>
                  </a:ext>
                </a:extLst>
              </p:cNvPr>
              <p:cNvSpPr/>
              <p:nvPr userDrawn="1"/>
            </p:nvSpPr>
            <p:spPr>
              <a:xfrm>
                <a:off x="470599" y="1941846"/>
                <a:ext cx="1980501" cy="4519913"/>
              </a:xfrm>
              <a:prstGeom prst="roundRect">
                <a:avLst>
                  <a:gd name="adj" fmla="val 178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620000" rIns="144000" rtlCol="0" anchor="t"/>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GB" sz="2400" b="1" i="0" u="none" strike="noStrike" kern="1200" cap="none" spc="0" normalizeH="0" baseline="0" noProof="0" dirty="0">
                    <a:ln>
                      <a:noFill/>
                    </a:ln>
                    <a:solidFill>
                      <a:srgbClr val="3F3250"/>
                    </a:solidFill>
                    <a:effectLst/>
                    <a:uLnTx/>
                    <a:uFillTx/>
                    <a:latin typeface="Verdana" panose="020B0604030504040204" pitchFamily="34" charset="0"/>
                    <a:ea typeface="Verdana" panose="020B0604030504040204" pitchFamily="34" charset="0"/>
                    <a:cs typeface="Verdana" panose="020B0604030504040204" pitchFamily="34" charset="0"/>
                  </a:rPr>
                  <a:t>NCA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757575"/>
                    </a:solidFill>
                    <a:effectLst/>
                    <a:uLnTx/>
                    <a:uFillTx/>
                    <a:latin typeface="Verdana" panose="020B0604030504040204" pitchFamily="34" charset="0"/>
                    <a:ea typeface="Verdana" panose="020B0604030504040204" pitchFamily="34" charset="0"/>
                    <a:cs typeface="Verdana" panose="020B0604030504040204" pitchFamily="34" charset="0"/>
                  </a:rPr>
                  <a:t>Young people can report concerns about child sexual abuse and exploitation to NCA</a:t>
                </a:r>
                <a:endParaRPr kumimoji="0" lang="en-GB" sz="2400" b="0" i="0" u="none" strike="noStrike" kern="1200" cap="none" spc="0" normalizeH="0" baseline="0" noProof="0" dirty="0">
                  <a:ln>
                    <a:noFill/>
                  </a:ln>
                  <a:solidFill>
                    <a:srgbClr val="757575"/>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757575"/>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pic>
          <p:nvPicPr>
            <p:cNvPr id="6" name="Picture 5">
              <a:extLst>
                <a:ext uri="{FF2B5EF4-FFF2-40B4-BE49-F238E27FC236}">
                  <a16:creationId xmlns:a16="http://schemas.microsoft.com/office/drawing/2014/main" id="{95DA1C63-E9AF-7913-A502-6266C7244B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4072" y="1900145"/>
              <a:ext cx="2007451" cy="902446"/>
            </a:xfrm>
            <a:prstGeom prst="rect">
              <a:avLst/>
            </a:prstGeom>
          </p:spPr>
        </p:pic>
        <p:pic>
          <p:nvPicPr>
            <p:cNvPr id="9" name="Picture 2">
              <a:extLst>
                <a:ext uri="{FF2B5EF4-FFF2-40B4-BE49-F238E27FC236}">
                  <a16:creationId xmlns:a16="http://schemas.microsoft.com/office/drawing/2014/main" id="{E9765890-16CC-AEF0-4A9E-7C3BF54E4F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1816" y="1770236"/>
              <a:ext cx="2151393" cy="143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3">
              <a:extLst>
                <a:ext uri="{FF2B5EF4-FFF2-40B4-BE49-F238E27FC236}">
                  <a16:creationId xmlns:a16="http://schemas.microsoft.com/office/drawing/2014/main" id="{F6EDA087-6A71-F3E7-92CA-DD260524D3C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3317" y="1845272"/>
              <a:ext cx="2385908" cy="1012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7" name="TextBox 16">
            <a:extLst>
              <a:ext uri="{FF2B5EF4-FFF2-40B4-BE49-F238E27FC236}">
                <a16:creationId xmlns:a16="http://schemas.microsoft.com/office/drawing/2014/main" id="{10C0BE46-47C1-ECFD-C194-C9E4B2B7D374}"/>
              </a:ext>
            </a:extLst>
          </p:cNvPr>
          <p:cNvSpPr txBox="1"/>
          <p:nvPr/>
        </p:nvSpPr>
        <p:spPr>
          <a:xfrm>
            <a:off x="7780284" y="6171026"/>
            <a:ext cx="4102186" cy="369332"/>
          </a:xfrm>
          <a:prstGeom prst="rect">
            <a:avLst/>
          </a:prstGeom>
          <a:noFill/>
        </p:spPr>
        <p:txBody>
          <a:bodyPr wrap="square">
            <a:spAutoFit/>
          </a:bodyPr>
          <a:lstStyle/>
          <a:p>
            <a:r>
              <a:rPr lang="en-GB" sz="1800" dirty="0"/>
              <a:t>Go to </a:t>
            </a:r>
            <a:r>
              <a:rPr lang="en-GB" sz="1800" dirty="0">
                <a:hlinkClick r:id="rId6"/>
              </a:rPr>
              <a:t>reporting.lgfl.net </a:t>
            </a:r>
            <a:r>
              <a:rPr lang="en-GB" sz="1800" dirty="0"/>
              <a:t>to find out more</a:t>
            </a:r>
          </a:p>
        </p:txBody>
      </p:sp>
      <p:sp>
        <p:nvSpPr>
          <p:cNvPr id="7" name="TextBox 6">
            <a:extLst>
              <a:ext uri="{FF2B5EF4-FFF2-40B4-BE49-F238E27FC236}">
                <a16:creationId xmlns:a16="http://schemas.microsoft.com/office/drawing/2014/main" id="{4BB686EC-7862-B89F-6C3B-E46CC7166DFB}"/>
              </a:ext>
            </a:extLst>
          </p:cNvPr>
          <p:cNvSpPr txBox="1"/>
          <p:nvPr/>
        </p:nvSpPr>
        <p:spPr>
          <a:xfrm>
            <a:off x="381158" y="1763176"/>
            <a:ext cx="2511814" cy="156966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GB" sz="2400" dirty="0">
                <a:solidFill>
                  <a:srgbClr val="C00000"/>
                </a:solidFill>
              </a:rPr>
              <a:t>Call 101 or 999 if there is an immediate risk of harm to your child</a:t>
            </a:r>
          </a:p>
        </p:txBody>
      </p:sp>
      <p:pic>
        <p:nvPicPr>
          <p:cNvPr id="11" name="Picture 10">
            <a:extLst>
              <a:ext uri="{FF2B5EF4-FFF2-40B4-BE49-F238E27FC236}">
                <a16:creationId xmlns:a16="http://schemas.microsoft.com/office/drawing/2014/main" id="{3E82F835-7C7F-E92D-C3B0-2B99C499F9A6}"/>
              </a:ext>
            </a:extLst>
          </p:cNvPr>
          <p:cNvPicPr>
            <a:picLocks noChangeAspect="1"/>
          </p:cNvPicPr>
          <p:nvPr/>
        </p:nvPicPr>
        <p:blipFill>
          <a:blip r:embed="rId7"/>
          <a:stretch>
            <a:fillRect/>
          </a:stretch>
        </p:blipFill>
        <p:spPr>
          <a:xfrm>
            <a:off x="381158" y="3799028"/>
            <a:ext cx="2533780" cy="1606633"/>
          </a:xfrm>
          <a:prstGeom prst="rect">
            <a:avLst/>
          </a:prstGeom>
        </p:spPr>
      </p:pic>
    </p:spTree>
    <p:extLst>
      <p:ext uri="{BB962C8B-B14F-4D97-AF65-F5344CB8AC3E}">
        <p14:creationId xmlns:p14="http://schemas.microsoft.com/office/powerpoint/2010/main" val="192238339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D6CEE-53A1-F8A2-3D14-99F4ED801C49}"/>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5B588ACC-43A3-86AA-603B-B6F98D4DFC88}"/>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5D6BFCA8-38B1-380C-F474-D29E13161E3D}"/>
              </a:ext>
            </a:extLst>
          </p:cNvPr>
          <p:cNvSpPr/>
          <p:nvPr/>
        </p:nvSpPr>
        <p:spPr>
          <a:xfrm>
            <a:off x="-2" y="-13159"/>
            <a:ext cx="12172581" cy="1298392"/>
          </a:xfrm>
          <a:prstGeom prst="rect">
            <a:avLst/>
          </a:prstGeom>
        </p:spPr>
        <p:style>
          <a:lnRef idx="2">
            <a:schemeClr val="dk1">
              <a:shade val="15000"/>
            </a:schemeClr>
          </a:lnRef>
          <a:fillRef idx="1">
            <a:schemeClr val="dk1"/>
          </a:fillRef>
          <a:effectRef idx="0">
            <a:schemeClr val="dk1"/>
          </a:effectRef>
          <a:fontRef idx="minor">
            <a:schemeClr val="lt1"/>
          </a:fontRef>
        </p:style>
        <p:txBody>
          <a:bodyPr vert="horz" lIns="91440" tIns="45720" rIns="91440" bIns="45720" rtlCol="0" anchor="b">
            <a:normAutofit/>
          </a:bodyPr>
          <a:lstStyle/>
          <a:p>
            <a:pPr algn="ctr">
              <a:lnSpc>
                <a:spcPct val="90000"/>
              </a:lnSpc>
              <a:spcBef>
                <a:spcPct val="0"/>
              </a:spcBef>
              <a:spcAft>
                <a:spcPts val="600"/>
              </a:spcAft>
            </a:pPr>
            <a:r>
              <a:rPr lang="en-US" sz="6600" b="1" dirty="0">
                <a:solidFill>
                  <a:schemeClr val="bg1"/>
                </a:solidFill>
                <a:ea typeface="+mj-ea"/>
                <a:cs typeface="+mj-cs"/>
              </a:rPr>
              <a:t>         </a:t>
            </a:r>
            <a:endParaRPr lang="en-US" sz="4400" dirty="0">
              <a:solidFill>
                <a:schemeClr val="bg1"/>
              </a:solidFill>
              <a:ea typeface="+mj-ea"/>
              <a:cs typeface="+mj-cs"/>
            </a:endParaRPr>
          </a:p>
        </p:txBody>
      </p:sp>
      <p:pic>
        <p:nvPicPr>
          <p:cNvPr id="14" name="Picture 4" descr="Free dialog tip advice illustration">
            <a:extLst>
              <a:ext uri="{FF2B5EF4-FFF2-40B4-BE49-F238E27FC236}">
                <a16:creationId xmlns:a16="http://schemas.microsoft.com/office/drawing/2014/main" id="{E0FE1D1B-07E3-EC1E-9486-42F5CBE06A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654689">
            <a:off x="10418806" y="2272838"/>
            <a:ext cx="1415381" cy="1006248"/>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1231E459-334D-7DF9-ECFA-F5E583E9D1AF}"/>
              </a:ext>
            </a:extLst>
          </p:cNvPr>
          <p:cNvSpPr txBox="1"/>
          <p:nvPr/>
        </p:nvSpPr>
        <p:spPr>
          <a:xfrm>
            <a:off x="1555094" y="183463"/>
            <a:ext cx="6936204" cy="707886"/>
          </a:xfrm>
          <a:prstGeom prst="rect">
            <a:avLst/>
          </a:prstGeom>
          <a:noFill/>
        </p:spPr>
        <p:txBody>
          <a:bodyPr wrap="square">
            <a:spAutoFit/>
          </a:bodyPr>
          <a:lstStyle/>
          <a:p>
            <a:r>
              <a:rPr lang="en-US" sz="4000" b="1" dirty="0">
                <a:solidFill>
                  <a:schemeClr val="bg1"/>
                </a:solidFill>
                <a:ea typeface="+mj-ea"/>
                <a:cs typeface="+mj-cs"/>
              </a:rPr>
              <a:t>PARENT ONLINE SAFETY</a:t>
            </a:r>
            <a:r>
              <a:rPr lang="en-US" sz="4000" dirty="0">
                <a:solidFill>
                  <a:schemeClr val="bg1"/>
                </a:solidFill>
                <a:ea typeface="+mj-ea"/>
                <a:cs typeface="+mj-cs"/>
              </a:rPr>
              <a:t> </a:t>
            </a:r>
            <a:endParaRPr lang="en-GB" sz="4000" dirty="0"/>
          </a:p>
        </p:txBody>
      </p:sp>
      <p:sp>
        <p:nvSpPr>
          <p:cNvPr id="33" name="Rectangle 32">
            <a:extLst>
              <a:ext uri="{FF2B5EF4-FFF2-40B4-BE49-F238E27FC236}">
                <a16:creationId xmlns:a16="http://schemas.microsoft.com/office/drawing/2014/main" id="{906B9736-EC26-A8EA-EA51-8ACBF9AF2161}"/>
              </a:ext>
            </a:extLst>
          </p:cNvPr>
          <p:cNvSpPr/>
          <p:nvPr/>
        </p:nvSpPr>
        <p:spPr>
          <a:xfrm>
            <a:off x="8938801" y="1036358"/>
            <a:ext cx="1493568" cy="55056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5" name="Picture 34">
            <a:extLst>
              <a:ext uri="{FF2B5EF4-FFF2-40B4-BE49-F238E27FC236}">
                <a16:creationId xmlns:a16="http://schemas.microsoft.com/office/drawing/2014/main" id="{48C7202C-4816-B376-4D1C-537BB51F3259}"/>
              </a:ext>
            </a:extLst>
          </p:cNvPr>
          <p:cNvPicPr>
            <a:picLocks noChangeAspect="1"/>
          </p:cNvPicPr>
          <p:nvPr/>
        </p:nvPicPr>
        <p:blipFill>
          <a:blip r:embed="rId4"/>
          <a:stretch>
            <a:fillRect/>
          </a:stretch>
        </p:blipFill>
        <p:spPr>
          <a:xfrm>
            <a:off x="11287364" y="659502"/>
            <a:ext cx="823031" cy="3436918"/>
          </a:xfrm>
          <a:prstGeom prst="rect">
            <a:avLst/>
          </a:prstGeom>
        </p:spPr>
      </p:pic>
      <p:pic>
        <p:nvPicPr>
          <p:cNvPr id="32" name="Picture 31" descr="A red rectangular sign with white text and heart&#10;&#10;Description automatically generated">
            <a:extLst>
              <a:ext uri="{FF2B5EF4-FFF2-40B4-BE49-F238E27FC236}">
                <a16:creationId xmlns:a16="http://schemas.microsoft.com/office/drawing/2014/main" id="{77447F49-68C1-F8DC-B680-08A8C5953B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79482" y="5250804"/>
            <a:ext cx="1637148" cy="1171329"/>
          </a:xfrm>
          <a:prstGeom prst="rect">
            <a:avLst/>
          </a:prstGeom>
        </p:spPr>
      </p:pic>
      <p:pic>
        <p:nvPicPr>
          <p:cNvPr id="21" name="Picture 20" descr="A person and child looking at a computer&#10;&#10;Description automatically generated">
            <a:extLst>
              <a:ext uri="{FF2B5EF4-FFF2-40B4-BE49-F238E27FC236}">
                <a16:creationId xmlns:a16="http://schemas.microsoft.com/office/drawing/2014/main" id="{2580313C-FF5B-776F-7D12-F69BA841E770}"/>
              </a:ext>
            </a:extLst>
          </p:cNvPr>
          <p:cNvPicPr>
            <a:picLocks noChangeAspect="1"/>
          </p:cNvPicPr>
          <p:nvPr/>
        </p:nvPicPr>
        <p:blipFill>
          <a:blip r:embed="rId6">
            <a:extLst>
              <a:ext uri="{28A0092B-C50C-407E-A947-70E740481C1C}">
                <a14:useLocalDpi xmlns:a14="http://schemas.microsoft.com/office/drawing/2010/main" val="0"/>
              </a:ext>
            </a:extLst>
          </a:blip>
          <a:srcRect b="17990"/>
          <a:stretch/>
        </p:blipFill>
        <p:spPr>
          <a:xfrm>
            <a:off x="-215080" y="-31629"/>
            <a:ext cx="12567603" cy="6871159"/>
          </a:xfrm>
          <a:prstGeom prst="rect">
            <a:avLst/>
          </a:prstGeom>
        </p:spPr>
      </p:pic>
      <p:pic>
        <p:nvPicPr>
          <p:cNvPr id="4" name="Picture 3" descr="A red rectangular sign with white text and heart&#10;&#10;Description automatically generated">
            <a:extLst>
              <a:ext uri="{FF2B5EF4-FFF2-40B4-BE49-F238E27FC236}">
                <a16:creationId xmlns:a16="http://schemas.microsoft.com/office/drawing/2014/main" id="{EB95F1D8-DE56-855D-A6C6-6F036002873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74497" y="5662809"/>
            <a:ext cx="1290918" cy="923613"/>
          </a:xfrm>
          <a:prstGeom prst="rect">
            <a:avLst/>
          </a:prstGeom>
        </p:spPr>
      </p:pic>
      <p:sp>
        <p:nvSpPr>
          <p:cNvPr id="7" name="Rectangle 6">
            <a:extLst>
              <a:ext uri="{FF2B5EF4-FFF2-40B4-BE49-F238E27FC236}">
                <a16:creationId xmlns:a16="http://schemas.microsoft.com/office/drawing/2014/main" id="{821E105D-666E-7724-7AB8-BEFA0F93C94C}"/>
              </a:ext>
            </a:extLst>
          </p:cNvPr>
          <p:cNvSpPr/>
          <p:nvPr/>
        </p:nvSpPr>
        <p:spPr>
          <a:xfrm>
            <a:off x="8938801" y="891349"/>
            <a:ext cx="1433760" cy="144340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extBox 1">
            <a:extLst>
              <a:ext uri="{FF2B5EF4-FFF2-40B4-BE49-F238E27FC236}">
                <a16:creationId xmlns:a16="http://schemas.microsoft.com/office/drawing/2014/main" id="{71D4AF56-CD06-1F00-ECDB-1C37CE5C159F}"/>
              </a:ext>
            </a:extLst>
          </p:cNvPr>
          <p:cNvSpPr txBox="1"/>
          <p:nvPr/>
        </p:nvSpPr>
        <p:spPr>
          <a:xfrm>
            <a:off x="2106519" y="385183"/>
            <a:ext cx="7489491" cy="1569660"/>
          </a:xfrm>
          <a:prstGeom prst="rect">
            <a:avLst/>
          </a:prstGeom>
          <a:effectLst/>
          <a:scene3d>
            <a:camera prst="orthographicFront"/>
            <a:lightRig rig="threePt" dir="t"/>
          </a:scene3d>
          <a:sp3d>
            <a:bevelT w="101600" prst="riblet"/>
          </a:sp3d>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n-GB" sz="4800" b="1" dirty="0"/>
              <a:t>STAYING SAFE ONLINE AND REPORTING</a:t>
            </a:r>
            <a:endParaRPr lang="en-GB" sz="4000" dirty="0"/>
          </a:p>
        </p:txBody>
      </p:sp>
      <p:pic>
        <p:nvPicPr>
          <p:cNvPr id="6" name="Picture 5">
            <a:extLst>
              <a:ext uri="{FF2B5EF4-FFF2-40B4-BE49-F238E27FC236}">
                <a16:creationId xmlns:a16="http://schemas.microsoft.com/office/drawing/2014/main" id="{84C2EE76-652F-FCF3-FBC0-FEBC62B00109}"/>
              </a:ext>
            </a:extLst>
          </p:cNvPr>
          <p:cNvPicPr>
            <a:picLocks noChangeAspect="1"/>
          </p:cNvPicPr>
          <p:nvPr/>
        </p:nvPicPr>
        <p:blipFill>
          <a:blip r:embed="rId7"/>
          <a:stretch>
            <a:fillRect/>
          </a:stretch>
        </p:blipFill>
        <p:spPr>
          <a:xfrm>
            <a:off x="197396" y="3305266"/>
            <a:ext cx="1562235" cy="967824"/>
          </a:xfrm>
          <a:prstGeom prst="rect">
            <a:avLst/>
          </a:prstGeom>
        </p:spPr>
      </p:pic>
    </p:spTree>
    <p:extLst>
      <p:ext uri="{BB962C8B-B14F-4D97-AF65-F5344CB8AC3E}">
        <p14:creationId xmlns:p14="http://schemas.microsoft.com/office/powerpoint/2010/main" val="278658820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861AE7-64B0-9A6B-E8A9-5290016C4A1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F76F05B-A00F-620A-46F9-B521EF7DD906}"/>
              </a:ext>
            </a:extLst>
          </p:cNvPr>
          <p:cNvSpPr txBox="1"/>
          <p:nvPr/>
        </p:nvSpPr>
        <p:spPr>
          <a:xfrm>
            <a:off x="513238" y="463588"/>
            <a:ext cx="10409835" cy="523220"/>
          </a:xfrm>
          <a:prstGeom prst="rect">
            <a:avLst/>
          </a:prstGeom>
          <a:noFill/>
        </p:spPr>
        <p:txBody>
          <a:bodyPr wrap="square" rtlCol="0">
            <a:spAutoFit/>
          </a:bodyPr>
          <a:lstStyle/>
          <a:p>
            <a:r>
              <a:rPr lang="en-GB" sz="2800" b="1" dirty="0"/>
              <a:t>What do </a:t>
            </a:r>
            <a:r>
              <a:rPr lang="en-GB" sz="2800" b="1" dirty="0">
                <a:solidFill>
                  <a:srgbClr val="FF0000"/>
                </a:solidFill>
              </a:rPr>
              <a:t>YOUNG PEOPLE </a:t>
            </a:r>
            <a:r>
              <a:rPr lang="en-GB" sz="2800" b="1" dirty="0"/>
              <a:t>do to</a:t>
            </a:r>
            <a:r>
              <a:rPr lang="en-GB" sz="2800" b="1" dirty="0">
                <a:solidFill>
                  <a:srgbClr val="FF0000"/>
                </a:solidFill>
              </a:rPr>
              <a:t> STAY SAFE ONLINE</a:t>
            </a:r>
            <a:r>
              <a:rPr lang="en-GB" sz="2800" b="1" dirty="0"/>
              <a:t>? </a:t>
            </a:r>
          </a:p>
        </p:txBody>
      </p:sp>
      <p:sp>
        <p:nvSpPr>
          <p:cNvPr id="8" name="TextBox 7">
            <a:extLst>
              <a:ext uri="{FF2B5EF4-FFF2-40B4-BE49-F238E27FC236}">
                <a16:creationId xmlns:a16="http://schemas.microsoft.com/office/drawing/2014/main" id="{0D1B0D6F-09FB-85C2-DF06-2F388923389F}"/>
              </a:ext>
            </a:extLst>
          </p:cNvPr>
          <p:cNvSpPr txBox="1"/>
          <p:nvPr/>
        </p:nvSpPr>
        <p:spPr>
          <a:xfrm>
            <a:off x="1637136" y="5761825"/>
            <a:ext cx="10299542" cy="646331"/>
          </a:xfrm>
          <a:prstGeom prst="rect">
            <a:avLst/>
          </a:prstGeom>
          <a:noFill/>
        </p:spPr>
        <p:txBody>
          <a:bodyPr wrap="square">
            <a:spAutoFit/>
          </a:bodyPr>
          <a:lstStyle/>
          <a:p>
            <a:r>
              <a:rPr lang="en-GB" sz="1800" dirty="0"/>
              <a:t>Go to </a:t>
            </a:r>
            <a:r>
              <a:rPr lang="en-GB" sz="1800" dirty="0">
                <a:hlinkClick r:id="rId3"/>
              </a:rPr>
              <a:t>reporting.lgfl.net </a:t>
            </a:r>
            <a:r>
              <a:rPr lang="en-GB" sz="1800" dirty="0"/>
              <a:t>to find out how to remove content from social media and where to report bullying, racial hatred, terrorism, sexual abuse and more</a:t>
            </a:r>
          </a:p>
        </p:txBody>
      </p:sp>
      <p:sp>
        <p:nvSpPr>
          <p:cNvPr id="9" name="TextBox 8">
            <a:extLst>
              <a:ext uri="{FF2B5EF4-FFF2-40B4-BE49-F238E27FC236}">
                <a16:creationId xmlns:a16="http://schemas.microsoft.com/office/drawing/2014/main" id="{1E2B5070-B0F7-995F-90A2-C82C005FCDD9}"/>
              </a:ext>
            </a:extLst>
          </p:cNvPr>
          <p:cNvSpPr txBox="1"/>
          <p:nvPr/>
        </p:nvSpPr>
        <p:spPr>
          <a:xfrm>
            <a:off x="8905674" y="6289284"/>
            <a:ext cx="3176080" cy="492443"/>
          </a:xfrm>
          <a:prstGeom prst="rect">
            <a:avLst/>
          </a:prstGeom>
          <a:noFill/>
        </p:spPr>
        <p:txBody>
          <a:bodyPr wrap="square" rtlCol="0">
            <a:spAutoFit/>
          </a:bodyPr>
          <a:lstStyle/>
          <a:p>
            <a:pPr>
              <a:spcAft>
                <a:spcPts val="600"/>
              </a:spcAft>
            </a:pPr>
            <a:r>
              <a:rPr lang="en-GB" sz="1400" dirty="0"/>
              <a:t>Source: </a:t>
            </a:r>
            <a:r>
              <a:rPr lang="en-GB" sz="1100" b="0" i="0" dirty="0">
                <a:effectLst/>
                <a:latin typeface="Roboto" panose="02000000000000000000" pitchFamily="2" charset="0"/>
              </a:rPr>
              <a:t>Children and parents: media use and attitudes report </a:t>
            </a:r>
            <a:endParaRPr lang="en-GB" sz="1400" dirty="0"/>
          </a:p>
        </p:txBody>
      </p:sp>
      <p:sp>
        <p:nvSpPr>
          <p:cNvPr id="7" name="Rectangle 6">
            <a:extLst>
              <a:ext uri="{FF2B5EF4-FFF2-40B4-BE49-F238E27FC236}">
                <a16:creationId xmlns:a16="http://schemas.microsoft.com/office/drawing/2014/main" id="{3DF2620D-ECF9-4220-D657-91F156B11F1C}"/>
              </a:ext>
            </a:extLst>
          </p:cNvPr>
          <p:cNvSpPr/>
          <p:nvPr/>
        </p:nvSpPr>
        <p:spPr>
          <a:xfrm>
            <a:off x="10043410" y="260261"/>
            <a:ext cx="2038344" cy="24529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TextBox 9">
            <a:extLst>
              <a:ext uri="{FF2B5EF4-FFF2-40B4-BE49-F238E27FC236}">
                <a16:creationId xmlns:a16="http://schemas.microsoft.com/office/drawing/2014/main" id="{B8D1D3C1-7C46-FD5F-B1EC-8D15963161F8}"/>
              </a:ext>
            </a:extLst>
          </p:cNvPr>
          <p:cNvSpPr txBox="1"/>
          <p:nvPr/>
        </p:nvSpPr>
        <p:spPr>
          <a:xfrm>
            <a:off x="2344876" y="4596235"/>
            <a:ext cx="7502248" cy="83099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GB" sz="2400" b="1" dirty="0">
                <a:solidFill>
                  <a:srgbClr val="FF0000"/>
                </a:solidFill>
              </a:rPr>
              <a:t>Only 15% had used a reporting or flagging function </a:t>
            </a:r>
          </a:p>
          <a:p>
            <a:r>
              <a:rPr lang="en-GB" sz="2400" dirty="0"/>
              <a:t>(36% were aware of these functions)</a:t>
            </a:r>
          </a:p>
        </p:txBody>
      </p:sp>
      <p:pic>
        <p:nvPicPr>
          <p:cNvPr id="4" name="Picture 3">
            <a:extLst>
              <a:ext uri="{FF2B5EF4-FFF2-40B4-BE49-F238E27FC236}">
                <a16:creationId xmlns:a16="http://schemas.microsoft.com/office/drawing/2014/main" id="{65515758-F480-FEEE-A310-2E5DA27B9169}"/>
              </a:ext>
            </a:extLst>
          </p:cNvPr>
          <p:cNvPicPr>
            <a:picLocks noChangeAspect="1"/>
          </p:cNvPicPr>
          <p:nvPr/>
        </p:nvPicPr>
        <p:blipFill>
          <a:blip r:embed="rId4"/>
          <a:stretch>
            <a:fillRect/>
          </a:stretch>
        </p:blipFill>
        <p:spPr>
          <a:xfrm>
            <a:off x="513604" y="925253"/>
            <a:ext cx="11165158" cy="3219528"/>
          </a:xfrm>
          <a:prstGeom prst="rect">
            <a:avLst/>
          </a:prstGeom>
        </p:spPr>
      </p:pic>
    </p:spTree>
    <p:extLst>
      <p:ext uri="{BB962C8B-B14F-4D97-AF65-F5344CB8AC3E}">
        <p14:creationId xmlns:p14="http://schemas.microsoft.com/office/powerpoint/2010/main" val="56379495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1798443-7EB3-4698-9C45-EA843368FDE3}"/>
              </a:ext>
            </a:extLst>
          </p:cNvPr>
          <p:cNvSpPr txBox="1"/>
          <p:nvPr/>
        </p:nvSpPr>
        <p:spPr>
          <a:xfrm>
            <a:off x="1877913" y="644859"/>
            <a:ext cx="7529931" cy="523220"/>
          </a:xfrm>
          <a:prstGeom prst="rect">
            <a:avLst/>
          </a:prstGeom>
          <a:noFill/>
        </p:spPr>
        <p:txBody>
          <a:bodyPr wrap="square" rtlCol="0">
            <a:spAutoFit/>
          </a:bodyPr>
          <a:lstStyle/>
          <a:p>
            <a:r>
              <a:rPr lang="en-GB" sz="2800" b="1" dirty="0"/>
              <a:t>Do </a:t>
            </a:r>
            <a:r>
              <a:rPr lang="en-GB" sz="2800" b="1" dirty="0">
                <a:solidFill>
                  <a:srgbClr val="FF0000"/>
                </a:solidFill>
              </a:rPr>
              <a:t>YOU</a:t>
            </a:r>
            <a:r>
              <a:rPr lang="en-GB" sz="2800" b="1" dirty="0"/>
              <a:t> know </a:t>
            </a:r>
            <a:r>
              <a:rPr lang="en-GB" sz="2800" b="1" dirty="0">
                <a:solidFill>
                  <a:srgbClr val="FF0000"/>
                </a:solidFill>
              </a:rPr>
              <a:t>HOW TO REPORT </a:t>
            </a:r>
            <a:r>
              <a:rPr lang="en-GB" sz="2800" b="1" dirty="0"/>
              <a:t>to apps / sites</a:t>
            </a:r>
            <a:r>
              <a:rPr lang="en-GB" sz="2400" b="1" dirty="0"/>
              <a:t>? </a:t>
            </a:r>
          </a:p>
        </p:txBody>
      </p:sp>
      <p:sp>
        <p:nvSpPr>
          <p:cNvPr id="7" name="Rectangle 6">
            <a:extLst>
              <a:ext uri="{FF2B5EF4-FFF2-40B4-BE49-F238E27FC236}">
                <a16:creationId xmlns:a16="http://schemas.microsoft.com/office/drawing/2014/main" id="{9B809A84-8005-F0CA-0E8C-007661A8942B}"/>
              </a:ext>
            </a:extLst>
          </p:cNvPr>
          <p:cNvSpPr/>
          <p:nvPr/>
        </p:nvSpPr>
        <p:spPr>
          <a:xfrm>
            <a:off x="10043410" y="260261"/>
            <a:ext cx="2038344" cy="24529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Box 7">
            <a:extLst>
              <a:ext uri="{FF2B5EF4-FFF2-40B4-BE49-F238E27FC236}">
                <a16:creationId xmlns:a16="http://schemas.microsoft.com/office/drawing/2014/main" id="{D88448D5-8330-45BC-BDE6-44B12F285B00}"/>
              </a:ext>
            </a:extLst>
          </p:cNvPr>
          <p:cNvSpPr txBox="1"/>
          <p:nvPr/>
        </p:nvSpPr>
        <p:spPr>
          <a:xfrm>
            <a:off x="8168640" y="1235892"/>
            <a:ext cx="3375660" cy="1754326"/>
          </a:xfrm>
          <a:prstGeom prst="rect">
            <a:avLst/>
          </a:prstGeom>
          <a:noFill/>
        </p:spPr>
        <p:txBody>
          <a:bodyPr wrap="square">
            <a:spAutoFit/>
          </a:bodyPr>
          <a:lstStyle/>
          <a:p>
            <a:r>
              <a:rPr lang="en-GB" dirty="0"/>
              <a:t>Internet Matters has helpful guides for social media apps and sites at </a:t>
            </a:r>
            <a:r>
              <a:rPr lang="en-GB" dirty="0">
                <a:hlinkClick r:id="rId3"/>
              </a:rPr>
              <a:t>internetmatters.org/parental-controls/social-media</a:t>
            </a:r>
            <a:endParaRPr lang="en-GB" sz="1800" dirty="0"/>
          </a:p>
          <a:p>
            <a:endParaRPr lang="en-GB" dirty="0"/>
          </a:p>
        </p:txBody>
      </p:sp>
      <p:pic>
        <p:nvPicPr>
          <p:cNvPr id="4" name="Picture 3">
            <a:extLst>
              <a:ext uri="{FF2B5EF4-FFF2-40B4-BE49-F238E27FC236}">
                <a16:creationId xmlns:a16="http://schemas.microsoft.com/office/drawing/2014/main" id="{0BC8B320-EB82-FB38-51B7-7AA9AE8E6614}"/>
              </a:ext>
            </a:extLst>
          </p:cNvPr>
          <p:cNvPicPr>
            <a:picLocks noChangeAspect="1"/>
          </p:cNvPicPr>
          <p:nvPr/>
        </p:nvPicPr>
        <p:blipFill>
          <a:blip r:embed="rId4"/>
          <a:stretch>
            <a:fillRect/>
          </a:stretch>
        </p:blipFill>
        <p:spPr>
          <a:xfrm>
            <a:off x="1913425" y="1486740"/>
            <a:ext cx="5320345" cy="5051590"/>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02583EF4-96B2-1EE5-0837-40DCFE5D11C6}"/>
              </a:ext>
            </a:extLst>
          </p:cNvPr>
          <p:cNvPicPr>
            <a:picLocks noChangeAspect="1"/>
          </p:cNvPicPr>
          <p:nvPr/>
        </p:nvPicPr>
        <p:blipFill>
          <a:blip r:embed="rId5"/>
          <a:stretch>
            <a:fillRect/>
          </a:stretch>
        </p:blipFill>
        <p:spPr>
          <a:xfrm>
            <a:off x="7727754" y="3200957"/>
            <a:ext cx="3816546" cy="3016405"/>
          </a:xfrm>
          <a:prstGeom prst="rect">
            <a:avLst/>
          </a:prstGeom>
        </p:spPr>
      </p:pic>
      <p:pic>
        <p:nvPicPr>
          <p:cNvPr id="3" name="Picture 2" descr="Free speech bubble talking chat illustration">
            <a:extLst>
              <a:ext uri="{FF2B5EF4-FFF2-40B4-BE49-F238E27FC236}">
                <a16:creationId xmlns:a16="http://schemas.microsoft.com/office/drawing/2014/main" id="{8F671BAD-4913-4E39-0782-2B811D0AF8D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3084" y="244157"/>
            <a:ext cx="1437496" cy="1437496"/>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178257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B809A84-8005-F0CA-0E8C-007661A8942B}"/>
              </a:ext>
            </a:extLst>
          </p:cNvPr>
          <p:cNvSpPr/>
          <p:nvPr/>
        </p:nvSpPr>
        <p:spPr>
          <a:xfrm>
            <a:off x="10043410" y="260261"/>
            <a:ext cx="2038344" cy="24529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a:extLst>
              <a:ext uri="{FF2B5EF4-FFF2-40B4-BE49-F238E27FC236}">
                <a16:creationId xmlns:a16="http://schemas.microsoft.com/office/drawing/2014/main" id="{DF2A6AF9-6B8E-C700-3B5A-A97BEEC5DA07}"/>
              </a:ext>
            </a:extLst>
          </p:cNvPr>
          <p:cNvPicPr>
            <a:picLocks noChangeAspect="1"/>
          </p:cNvPicPr>
          <p:nvPr/>
        </p:nvPicPr>
        <p:blipFill>
          <a:blip r:embed="rId3"/>
          <a:stretch>
            <a:fillRect/>
          </a:stretch>
        </p:blipFill>
        <p:spPr>
          <a:xfrm>
            <a:off x="595024" y="1441601"/>
            <a:ext cx="7036162" cy="4159464"/>
          </a:xfrm>
          <a:prstGeom prst="rect">
            <a:avLst/>
          </a:prstGeom>
          <a:ln>
            <a:noFill/>
          </a:ln>
          <a:effectLst>
            <a:outerShdw blurRad="292100" dist="139700" dir="2700000" algn="tl" rotWithShape="0">
              <a:srgbClr val="333333">
                <a:alpha val="65000"/>
              </a:srgbClr>
            </a:outerShdw>
          </a:effectLst>
        </p:spPr>
      </p:pic>
      <p:sp>
        <p:nvSpPr>
          <p:cNvPr id="8" name="TextBox 7">
            <a:extLst>
              <a:ext uri="{FF2B5EF4-FFF2-40B4-BE49-F238E27FC236}">
                <a16:creationId xmlns:a16="http://schemas.microsoft.com/office/drawing/2014/main" id="{D88448D5-8330-45BC-BDE6-44B12F285B00}"/>
              </a:ext>
            </a:extLst>
          </p:cNvPr>
          <p:cNvSpPr txBox="1"/>
          <p:nvPr/>
        </p:nvSpPr>
        <p:spPr>
          <a:xfrm>
            <a:off x="8355580" y="755739"/>
            <a:ext cx="3375660" cy="2585323"/>
          </a:xfrm>
          <a:prstGeom prst="rect">
            <a:avLst/>
          </a:prstGeom>
          <a:noFill/>
        </p:spPr>
        <p:txBody>
          <a:bodyPr wrap="square">
            <a:spAutoFit/>
          </a:bodyPr>
          <a:lstStyle/>
          <a:p>
            <a:r>
              <a:rPr lang="en-GB" sz="2400" dirty="0"/>
              <a:t>A simple </a:t>
            </a:r>
            <a:r>
              <a:rPr lang="en-GB" sz="2400" b="1" dirty="0"/>
              <a:t>Google search </a:t>
            </a:r>
            <a:r>
              <a:rPr lang="en-GB" sz="2400" dirty="0"/>
              <a:t>with the site name, </a:t>
            </a:r>
            <a:r>
              <a:rPr lang="en-GB" sz="2400" b="1" dirty="0"/>
              <a:t>e.g. ‘reporting in Snapchat’</a:t>
            </a:r>
            <a:r>
              <a:rPr lang="en-GB" sz="2400" dirty="0"/>
              <a:t> will bring up the steps to take and signpost to the reporting page</a:t>
            </a:r>
          </a:p>
          <a:p>
            <a:endParaRPr lang="en-GB" dirty="0"/>
          </a:p>
        </p:txBody>
      </p:sp>
      <p:cxnSp>
        <p:nvCxnSpPr>
          <p:cNvPr id="12" name="Straight Arrow Connector 11">
            <a:extLst>
              <a:ext uri="{FF2B5EF4-FFF2-40B4-BE49-F238E27FC236}">
                <a16:creationId xmlns:a16="http://schemas.microsoft.com/office/drawing/2014/main" id="{31BE5424-1823-F6A4-17B8-01A66BF8A0E5}"/>
              </a:ext>
            </a:extLst>
          </p:cNvPr>
          <p:cNvCxnSpPr>
            <a:cxnSpLocks/>
          </p:cNvCxnSpPr>
          <p:nvPr/>
        </p:nvCxnSpPr>
        <p:spPr>
          <a:xfrm flipH="1">
            <a:off x="2663687" y="1256935"/>
            <a:ext cx="5504953" cy="474515"/>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93414818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540B9D-96D4-C03A-F545-0C7EDCC7020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992CD46-0532-B1A6-BFB8-7C9BEF8899E5}"/>
              </a:ext>
            </a:extLst>
          </p:cNvPr>
          <p:cNvSpPr txBox="1"/>
          <p:nvPr/>
        </p:nvSpPr>
        <p:spPr>
          <a:xfrm>
            <a:off x="4953000" y="0"/>
            <a:ext cx="5660065" cy="584775"/>
          </a:xfrm>
          <a:prstGeom prst="rect">
            <a:avLst/>
          </a:prstGeom>
          <a:noFill/>
        </p:spPr>
        <p:txBody>
          <a:bodyPr wrap="square" rtlCol="0">
            <a:spAutoFit/>
          </a:bodyPr>
          <a:lstStyle/>
          <a:p>
            <a:r>
              <a:rPr lang="en-GB" sz="3200" b="1" dirty="0">
                <a:solidFill>
                  <a:srgbClr val="C00000"/>
                </a:solidFill>
                <a:latin typeface="+mj-lt"/>
                <a:ea typeface="+mj-ea"/>
                <a:cs typeface="+mj-cs"/>
              </a:rPr>
              <a:t>Remember!</a:t>
            </a:r>
          </a:p>
        </p:txBody>
      </p:sp>
      <p:sp>
        <p:nvSpPr>
          <p:cNvPr id="7" name="Rectangle 6">
            <a:extLst>
              <a:ext uri="{FF2B5EF4-FFF2-40B4-BE49-F238E27FC236}">
                <a16:creationId xmlns:a16="http://schemas.microsoft.com/office/drawing/2014/main" id="{043CC9C6-6C03-3055-055B-8C66F12C871C}"/>
              </a:ext>
            </a:extLst>
          </p:cNvPr>
          <p:cNvSpPr/>
          <p:nvPr/>
        </p:nvSpPr>
        <p:spPr>
          <a:xfrm>
            <a:off x="10043410" y="260261"/>
            <a:ext cx="2038344" cy="24529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Rectangle 2">
            <a:extLst>
              <a:ext uri="{FF2B5EF4-FFF2-40B4-BE49-F238E27FC236}">
                <a16:creationId xmlns:a16="http://schemas.microsoft.com/office/drawing/2014/main" id="{19457C5C-0277-5AFD-8F80-EE7DE609C836}"/>
              </a:ext>
            </a:extLst>
          </p:cNvPr>
          <p:cNvSpPr/>
          <p:nvPr/>
        </p:nvSpPr>
        <p:spPr>
          <a:xfrm>
            <a:off x="110246" y="5818698"/>
            <a:ext cx="1392877" cy="1039302"/>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dirty="0"/>
          </a:p>
        </p:txBody>
      </p:sp>
      <p:sp>
        <p:nvSpPr>
          <p:cNvPr id="4" name="Rectangle: Rounded Corners 3">
            <a:extLst>
              <a:ext uri="{FF2B5EF4-FFF2-40B4-BE49-F238E27FC236}">
                <a16:creationId xmlns:a16="http://schemas.microsoft.com/office/drawing/2014/main" id="{72E98600-F3C2-CBCB-4EE4-7A800E9EB13B}"/>
              </a:ext>
            </a:extLst>
          </p:cNvPr>
          <p:cNvSpPr/>
          <p:nvPr/>
        </p:nvSpPr>
        <p:spPr>
          <a:xfrm>
            <a:off x="655320" y="727262"/>
            <a:ext cx="10784066" cy="707626"/>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r>
              <a:rPr lang="en-GB" sz="2000" b="1" dirty="0"/>
              <a:t>Check that your child meets the minimum age requirement for the app/game</a:t>
            </a:r>
          </a:p>
        </p:txBody>
      </p:sp>
      <p:sp>
        <p:nvSpPr>
          <p:cNvPr id="5" name="Rectangle: Rounded Corners 4">
            <a:extLst>
              <a:ext uri="{FF2B5EF4-FFF2-40B4-BE49-F238E27FC236}">
                <a16:creationId xmlns:a16="http://schemas.microsoft.com/office/drawing/2014/main" id="{F9114659-CBBC-BA5F-6A1C-633117B91E5B}"/>
              </a:ext>
            </a:extLst>
          </p:cNvPr>
          <p:cNvSpPr/>
          <p:nvPr/>
        </p:nvSpPr>
        <p:spPr>
          <a:xfrm>
            <a:off x="655320" y="1625443"/>
            <a:ext cx="10784066" cy="752110"/>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GB" sz="2000" b="1" dirty="0"/>
              <a:t>Remind them to be cautious about</a:t>
            </a:r>
            <a:r>
              <a:rPr lang="en-GB" sz="2000" dirty="0"/>
              <a:t> </a:t>
            </a:r>
            <a:r>
              <a:rPr lang="en-GB" sz="2000" b="1" dirty="0"/>
              <a:t>accepting friend requests:</a:t>
            </a:r>
            <a:endParaRPr lang="en-GB" sz="2000" dirty="0"/>
          </a:p>
          <a:p>
            <a:pPr algn="ctr"/>
            <a:r>
              <a:rPr lang="en-GB" dirty="0"/>
              <a:t>a real friend is someone they/you know in real life, not a ‘friend’ they met gaming or in a chat room.</a:t>
            </a:r>
          </a:p>
        </p:txBody>
      </p:sp>
      <p:sp>
        <p:nvSpPr>
          <p:cNvPr id="8" name="Rectangle: Rounded Corners 7">
            <a:extLst>
              <a:ext uri="{FF2B5EF4-FFF2-40B4-BE49-F238E27FC236}">
                <a16:creationId xmlns:a16="http://schemas.microsoft.com/office/drawing/2014/main" id="{53129E81-60F4-420F-C507-77E07755BD6F}"/>
              </a:ext>
            </a:extLst>
          </p:cNvPr>
          <p:cNvSpPr/>
          <p:nvPr/>
        </p:nvSpPr>
        <p:spPr>
          <a:xfrm>
            <a:off x="655320" y="2546489"/>
            <a:ext cx="10784066" cy="526274"/>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spcAft>
                <a:spcPts val="600"/>
              </a:spcAft>
            </a:pPr>
            <a:r>
              <a:rPr lang="en-GB" sz="2000" b="1" dirty="0"/>
              <a:t>Stress the importance of not sharing personal information with online ‘friends’</a:t>
            </a:r>
          </a:p>
        </p:txBody>
      </p:sp>
      <p:sp>
        <p:nvSpPr>
          <p:cNvPr id="10" name="Rectangle: Rounded Corners 9">
            <a:extLst>
              <a:ext uri="{FF2B5EF4-FFF2-40B4-BE49-F238E27FC236}">
                <a16:creationId xmlns:a16="http://schemas.microsoft.com/office/drawing/2014/main" id="{188DA3BE-AE6D-54E7-CA13-6F51D0E9D0E5}"/>
              </a:ext>
            </a:extLst>
          </p:cNvPr>
          <p:cNvSpPr/>
          <p:nvPr/>
        </p:nvSpPr>
        <p:spPr>
          <a:xfrm>
            <a:off x="655320" y="3238324"/>
            <a:ext cx="10712566" cy="52627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spcAft>
                <a:spcPts val="600"/>
              </a:spcAft>
            </a:pPr>
            <a:r>
              <a:rPr lang="en-GB" sz="2000" b="1" dirty="0"/>
              <a:t>Keep</a:t>
            </a:r>
            <a:r>
              <a:rPr lang="en-GB" sz="2000" dirty="0"/>
              <a:t> </a:t>
            </a:r>
            <a:r>
              <a:rPr lang="en-GB" sz="2000" b="1" dirty="0"/>
              <a:t>passwords confidential</a:t>
            </a:r>
          </a:p>
        </p:txBody>
      </p:sp>
      <p:sp>
        <p:nvSpPr>
          <p:cNvPr id="11" name="Rectangle: Rounded Corners 10">
            <a:extLst>
              <a:ext uri="{FF2B5EF4-FFF2-40B4-BE49-F238E27FC236}">
                <a16:creationId xmlns:a16="http://schemas.microsoft.com/office/drawing/2014/main" id="{06EB3AC9-58DC-3420-230E-656D0CE94F0A}"/>
              </a:ext>
            </a:extLst>
          </p:cNvPr>
          <p:cNvSpPr/>
          <p:nvPr/>
        </p:nvSpPr>
        <p:spPr>
          <a:xfrm>
            <a:off x="655320" y="3949106"/>
            <a:ext cx="10712566" cy="724394"/>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spcAft>
                <a:spcPts val="600"/>
              </a:spcAft>
            </a:pPr>
            <a:r>
              <a:rPr lang="en-GB" sz="2000" b="1" dirty="0"/>
              <a:t>Check privacy settings on devices and individual apps/games </a:t>
            </a:r>
          </a:p>
        </p:txBody>
      </p:sp>
      <p:sp>
        <p:nvSpPr>
          <p:cNvPr id="13" name="Rectangle: Rounded Corners 12">
            <a:extLst>
              <a:ext uri="{FF2B5EF4-FFF2-40B4-BE49-F238E27FC236}">
                <a16:creationId xmlns:a16="http://schemas.microsoft.com/office/drawing/2014/main" id="{E6018141-9C07-3F32-89D6-2E5CCEE7EA3E}"/>
              </a:ext>
            </a:extLst>
          </p:cNvPr>
          <p:cNvSpPr/>
          <p:nvPr/>
        </p:nvSpPr>
        <p:spPr>
          <a:xfrm>
            <a:off x="655320" y="4875494"/>
            <a:ext cx="10712566" cy="724394"/>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spcAft>
                <a:spcPts val="600"/>
              </a:spcAft>
            </a:pPr>
            <a:r>
              <a:rPr lang="en-GB" sz="2000" b="1" dirty="0"/>
              <a:t>Report any content </a:t>
            </a:r>
          </a:p>
          <a:p>
            <a:pPr algn="ctr">
              <a:spcAft>
                <a:spcPts val="600"/>
              </a:spcAft>
            </a:pPr>
            <a:r>
              <a:rPr lang="en-GB" dirty="0"/>
              <a:t>e.g. a post, image or harmful, misleading or damaging comment</a:t>
            </a:r>
            <a:endParaRPr lang="en-GB" sz="1600" dirty="0"/>
          </a:p>
        </p:txBody>
      </p:sp>
      <p:sp>
        <p:nvSpPr>
          <p:cNvPr id="14" name="Rectangle: Rounded Corners 13">
            <a:extLst>
              <a:ext uri="{FF2B5EF4-FFF2-40B4-BE49-F238E27FC236}">
                <a16:creationId xmlns:a16="http://schemas.microsoft.com/office/drawing/2014/main" id="{75DFE830-FF50-7404-ECFD-C7CCBE4D5603}"/>
              </a:ext>
            </a:extLst>
          </p:cNvPr>
          <p:cNvSpPr/>
          <p:nvPr/>
        </p:nvSpPr>
        <p:spPr>
          <a:xfrm>
            <a:off x="655318" y="5742687"/>
            <a:ext cx="10712568" cy="724394"/>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spcAft>
                <a:spcPts val="600"/>
              </a:spcAft>
            </a:pPr>
            <a:r>
              <a:rPr lang="en-GB" sz="2000" b="1" dirty="0">
                <a:solidFill>
                  <a:srgbClr val="FF0000"/>
                </a:solidFill>
              </a:rPr>
              <a:t>Reporting doesn't guarantee immediate removal </a:t>
            </a:r>
            <a:endParaRPr lang="en-GB" sz="1600" b="1" dirty="0">
              <a:solidFill>
                <a:srgbClr val="FF0000"/>
              </a:solidFill>
            </a:endParaRPr>
          </a:p>
          <a:p>
            <a:pPr algn="ctr">
              <a:spcAft>
                <a:spcPts val="600"/>
              </a:spcAft>
            </a:pPr>
            <a:r>
              <a:rPr lang="en-GB" dirty="0"/>
              <a:t>platforms assess reported content based on their rules and policies</a:t>
            </a:r>
          </a:p>
        </p:txBody>
      </p:sp>
      <p:pic>
        <p:nvPicPr>
          <p:cNvPr id="6" name="Picture 5" descr="A red rectangular sign with white text and heart&#10;&#10;Description automatically generated">
            <a:extLst>
              <a:ext uri="{FF2B5EF4-FFF2-40B4-BE49-F238E27FC236}">
                <a16:creationId xmlns:a16="http://schemas.microsoft.com/office/drawing/2014/main" id="{874A18F5-9A88-00F2-D831-5C277A3D46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93927" y="5934387"/>
            <a:ext cx="1290918" cy="923613"/>
          </a:xfrm>
          <a:prstGeom prst="rect">
            <a:avLst/>
          </a:prstGeom>
        </p:spPr>
      </p:pic>
      <p:pic>
        <p:nvPicPr>
          <p:cNvPr id="16" name="Picture 15" descr="Free dialog tip advice illustration">
            <a:extLst>
              <a:ext uri="{FF2B5EF4-FFF2-40B4-BE49-F238E27FC236}">
                <a16:creationId xmlns:a16="http://schemas.microsoft.com/office/drawing/2014/main" id="{DBDF805B-178B-637D-C164-7038D5F1540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378" r="10549" b="-2"/>
          <a:stretch/>
        </p:blipFill>
        <p:spPr bwMode="auto">
          <a:xfrm>
            <a:off x="10502422" y="328861"/>
            <a:ext cx="1495734" cy="1278384"/>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161462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1798443-7EB3-4698-9C45-EA843368FDE3}"/>
              </a:ext>
            </a:extLst>
          </p:cNvPr>
          <p:cNvSpPr txBox="1"/>
          <p:nvPr/>
        </p:nvSpPr>
        <p:spPr>
          <a:xfrm>
            <a:off x="381158" y="333029"/>
            <a:ext cx="11600635" cy="584775"/>
          </a:xfrm>
          <a:prstGeom prst="rect">
            <a:avLst/>
          </a:prstGeom>
          <a:noFill/>
        </p:spPr>
        <p:txBody>
          <a:bodyPr wrap="square" rtlCol="0">
            <a:spAutoFit/>
          </a:bodyPr>
          <a:lstStyle/>
          <a:p>
            <a:r>
              <a:rPr lang="en-GB" sz="3200" b="1" dirty="0">
                <a:ea typeface="+mj-ea"/>
                <a:cs typeface="+mj-cs"/>
              </a:rPr>
              <a:t>UK Reporting Helplines and Services for Children and Young People</a:t>
            </a:r>
            <a:endParaRPr lang="en-GB" sz="3200" b="1" dirty="0">
              <a:highlight>
                <a:srgbClr val="FFFF00"/>
              </a:highlight>
              <a:ea typeface="+mj-ea"/>
              <a:cs typeface="+mj-cs"/>
            </a:endParaRPr>
          </a:p>
        </p:txBody>
      </p:sp>
      <p:grpSp>
        <p:nvGrpSpPr>
          <p:cNvPr id="4" name="Group 3">
            <a:extLst>
              <a:ext uri="{FF2B5EF4-FFF2-40B4-BE49-F238E27FC236}">
                <a16:creationId xmlns:a16="http://schemas.microsoft.com/office/drawing/2014/main" id="{9C83514F-0306-57BD-B57B-7BF3A24C3472}"/>
              </a:ext>
            </a:extLst>
          </p:cNvPr>
          <p:cNvGrpSpPr/>
          <p:nvPr/>
        </p:nvGrpSpPr>
        <p:grpSpPr>
          <a:xfrm>
            <a:off x="3470983" y="1299047"/>
            <a:ext cx="8198185" cy="4782803"/>
            <a:chOff x="558420" y="1617997"/>
            <a:chExt cx="8198185" cy="4782803"/>
          </a:xfrm>
        </p:grpSpPr>
        <p:grpSp>
          <p:nvGrpSpPr>
            <p:cNvPr id="5" name="Group 4">
              <a:extLst>
                <a:ext uri="{FF2B5EF4-FFF2-40B4-BE49-F238E27FC236}">
                  <a16:creationId xmlns:a16="http://schemas.microsoft.com/office/drawing/2014/main" id="{987E8AF9-EB19-9A5A-7C6B-C9DD93C5CA34}"/>
                </a:ext>
              </a:extLst>
            </p:cNvPr>
            <p:cNvGrpSpPr/>
            <p:nvPr/>
          </p:nvGrpSpPr>
          <p:grpSpPr>
            <a:xfrm>
              <a:off x="558420" y="1617997"/>
              <a:ext cx="8198185" cy="4782803"/>
              <a:chOff x="470599" y="1941846"/>
              <a:chExt cx="6148639" cy="4519913"/>
            </a:xfrm>
            <a:solidFill>
              <a:schemeClr val="accent3">
                <a:lumMod val="20000"/>
                <a:lumOff val="80000"/>
              </a:schemeClr>
            </a:solidFill>
          </p:grpSpPr>
          <p:sp>
            <p:nvSpPr>
              <p:cNvPr id="12" name="Rounded Rectangle 5">
                <a:extLst>
                  <a:ext uri="{FF2B5EF4-FFF2-40B4-BE49-F238E27FC236}">
                    <a16:creationId xmlns:a16="http://schemas.microsoft.com/office/drawing/2014/main" id="{E426BA4D-96E6-85E4-00D8-38D49E0B08FC}"/>
                  </a:ext>
                </a:extLst>
              </p:cNvPr>
              <p:cNvSpPr/>
              <p:nvPr userDrawn="1"/>
            </p:nvSpPr>
            <p:spPr>
              <a:xfrm>
                <a:off x="4638737" y="1941847"/>
                <a:ext cx="1980501" cy="4519912"/>
              </a:xfrm>
              <a:prstGeom prst="roundRect">
                <a:avLst>
                  <a:gd name="adj" fmla="val 178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620000" rIns="144000" rtlCol="0" anchor="t"/>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GB" sz="2400" b="1" i="0" u="none" strike="noStrike" kern="1200" cap="none" spc="0" normalizeH="0" baseline="0" noProof="0" dirty="0">
                    <a:ln>
                      <a:noFill/>
                    </a:ln>
                    <a:solidFill>
                      <a:srgbClr val="3F3250"/>
                    </a:solidFill>
                    <a:effectLst/>
                    <a:uLnTx/>
                    <a:uFillTx/>
                    <a:latin typeface="Verdana" panose="020B0604030504040204" pitchFamily="34" charset="0"/>
                    <a:ea typeface="Verdana" panose="020B0604030504040204" pitchFamily="34" charset="0"/>
                    <a:cs typeface="Verdana" panose="020B0604030504040204" pitchFamily="34" charset="0"/>
                  </a:rPr>
                  <a:t>ChildLine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757575"/>
                    </a:solidFill>
                    <a:effectLst/>
                    <a:uLnTx/>
                    <a:uFillTx/>
                    <a:latin typeface="Verdana" panose="020B0604030504040204" pitchFamily="34" charset="0"/>
                    <a:ea typeface="Verdana" panose="020B0604030504040204" pitchFamily="34" charset="0"/>
                    <a:cs typeface="Verdana" panose="020B0604030504040204" pitchFamily="34" charset="0"/>
                  </a:rPr>
                  <a:t>A free, private and confidential service where CYP can talk about anything to a trained counsellor, online or on the phone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1" i="0" u="none" strike="noStrike" kern="1200" cap="none" spc="0" normalizeH="0" baseline="0" noProof="0" dirty="0">
                  <a:ln>
                    <a:noFill/>
                  </a:ln>
                  <a:solidFill>
                    <a:srgbClr val="3F3250"/>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3" name="Rounded Rectangle 8">
                <a:extLst>
                  <a:ext uri="{FF2B5EF4-FFF2-40B4-BE49-F238E27FC236}">
                    <a16:creationId xmlns:a16="http://schemas.microsoft.com/office/drawing/2014/main" id="{339160AD-D1E8-D4A1-3522-A234ECEC6CCF}"/>
                  </a:ext>
                </a:extLst>
              </p:cNvPr>
              <p:cNvSpPr/>
              <p:nvPr userDrawn="1"/>
            </p:nvSpPr>
            <p:spPr>
              <a:xfrm>
                <a:off x="2554668" y="1941847"/>
                <a:ext cx="1980501" cy="4519912"/>
              </a:xfrm>
              <a:prstGeom prst="roundRect">
                <a:avLst>
                  <a:gd name="adj" fmla="val 178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620000" rIns="144000" rtlCol="0" anchor="t"/>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GB" sz="2400" b="1" i="0" u="none" strike="noStrike" kern="1200" cap="none" spc="0" normalizeH="0" baseline="0" noProof="0" dirty="0">
                    <a:ln>
                      <a:noFill/>
                    </a:ln>
                    <a:solidFill>
                      <a:srgbClr val="3F3250"/>
                    </a:solidFill>
                    <a:effectLst/>
                    <a:uLnTx/>
                    <a:uFillTx/>
                    <a:latin typeface="Verdana" panose="020B0604030504040204" pitchFamily="34" charset="0"/>
                    <a:ea typeface="Verdana" panose="020B0604030504040204" pitchFamily="34" charset="0"/>
                    <a:cs typeface="Verdana" panose="020B0604030504040204" pitchFamily="34" charset="0"/>
                  </a:rPr>
                  <a:t>Report Remove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757575"/>
                    </a:solidFill>
                    <a:effectLst/>
                    <a:uLnTx/>
                    <a:uFillTx/>
                    <a:latin typeface="Verdana" panose="020B0604030504040204" pitchFamily="34" charset="0"/>
                    <a:ea typeface="Verdana" panose="020B0604030504040204" pitchFamily="34" charset="0"/>
                    <a:cs typeface="Verdana" panose="020B0604030504040204" pitchFamily="34" charset="0"/>
                  </a:rPr>
                  <a:t>A free tool that allows children to report nude or sexual images and videos of themselves that they think might have been shared online</a:t>
                </a:r>
              </a:p>
            </p:txBody>
          </p:sp>
          <p:sp>
            <p:nvSpPr>
              <p:cNvPr id="15" name="Rounded Rectangle 14">
                <a:extLst>
                  <a:ext uri="{FF2B5EF4-FFF2-40B4-BE49-F238E27FC236}">
                    <a16:creationId xmlns:a16="http://schemas.microsoft.com/office/drawing/2014/main" id="{360ADB3D-78A6-77D8-BB76-C48817FF5998}"/>
                  </a:ext>
                </a:extLst>
              </p:cNvPr>
              <p:cNvSpPr/>
              <p:nvPr userDrawn="1"/>
            </p:nvSpPr>
            <p:spPr>
              <a:xfrm>
                <a:off x="470599" y="1941846"/>
                <a:ext cx="1980501" cy="4519913"/>
              </a:xfrm>
              <a:prstGeom prst="roundRect">
                <a:avLst>
                  <a:gd name="adj" fmla="val 178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620000" rIns="144000" rtlCol="0" anchor="t"/>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GB" sz="2400" b="1" i="0" u="none" strike="noStrike" kern="1200" cap="none" spc="0" normalizeH="0" baseline="0" noProof="0" dirty="0">
                    <a:ln>
                      <a:noFill/>
                    </a:ln>
                    <a:solidFill>
                      <a:srgbClr val="3F3250"/>
                    </a:solidFill>
                    <a:effectLst/>
                    <a:uLnTx/>
                    <a:uFillTx/>
                    <a:latin typeface="Verdana" panose="020B0604030504040204" pitchFamily="34" charset="0"/>
                    <a:ea typeface="Verdana" panose="020B0604030504040204" pitchFamily="34" charset="0"/>
                    <a:cs typeface="Verdana" panose="020B0604030504040204" pitchFamily="34" charset="0"/>
                  </a:rPr>
                  <a:t>NCA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757575"/>
                    </a:solidFill>
                    <a:effectLst/>
                    <a:uLnTx/>
                    <a:uFillTx/>
                    <a:latin typeface="Verdana" panose="020B0604030504040204" pitchFamily="34" charset="0"/>
                    <a:ea typeface="Verdana" panose="020B0604030504040204" pitchFamily="34" charset="0"/>
                    <a:cs typeface="Verdana" panose="020B0604030504040204" pitchFamily="34" charset="0"/>
                  </a:rPr>
                  <a:t>Young people can report concerns about child sexual abuse and exploitation to National Crime Agency</a:t>
                </a:r>
                <a:endParaRPr kumimoji="0" lang="en-GB" sz="2400" b="0" i="0" u="none" strike="noStrike" kern="1200" cap="none" spc="0" normalizeH="0" baseline="0" noProof="0" dirty="0">
                  <a:ln>
                    <a:noFill/>
                  </a:ln>
                  <a:solidFill>
                    <a:srgbClr val="757575"/>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757575"/>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pSp>
        <p:pic>
          <p:nvPicPr>
            <p:cNvPr id="6" name="Picture 5">
              <a:extLst>
                <a:ext uri="{FF2B5EF4-FFF2-40B4-BE49-F238E27FC236}">
                  <a16:creationId xmlns:a16="http://schemas.microsoft.com/office/drawing/2014/main" id="{95DA1C63-E9AF-7913-A502-6266C7244B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4072" y="1900145"/>
              <a:ext cx="2007451" cy="902446"/>
            </a:xfrm>
            <a:prstGeom prst="rect">
              <a:avLst/>
            </a:prstGeom>
          </p:spPr>
        </p:pic>
        <p:pic>
          <p:nvPicPr>
            <p:cNvPr id="9" name="Picture 2">
              <a:extLst>
                <a:ext uri="{FF2B5EF4-FFF2-40B4-BE49-F238E27FC236}">
                  <a16:creationId xmlns:a16="http://schemas.microsoft.com/office/drawing/2014/main" id="{E9765890-16CC-AEF0-4A9E-7C3BF54E4F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1816" y="1770236"/>
              <a:ext cx="2151393" cy="143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3">
              <a:extLst>
                <a:ext uri="{FF2B5EF4-FFF2-40B4-BE49-F238E27FC236}">
                  <a16:creationId xmlns:a16="http://schemas.microsoft.com/office/drawing/2014/main" id="{F6EDA087-6A71-F3E7-92CA-DD260524D3C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3317" y="1845272"/>
              <a:ext cx="2385908" cy="1012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7" name="TextBox 16">
            <a:extLst>
              <a:ext uri="{FF2B5EF4-FFF2-40B4-BE49-F238E27FC236}">
                <a16:creationId xmlns:a16="http://schemas.microsoft.com/office/drawing/2014/main" id="{10C0BE46-47C1-ECFD-C194-C9E4B2B7D374}"/>
              </a:ext>
            </a:extLst>
          </p:cNvPr>
          <p:cNvSpPr txBox="1"/>
          <p:nvPr/>
        </p:nvSpPr>
        <p:spPr>
          <a:xfrm>
            <a:off x="7780284" y="6171026"/>
            <a:ext cx="4102186" cy="369332"/>
          </a:xfrm>
          <a:prstGeom prst="rect">
            <a:avLst/>
          </a:prstGeom>
          <a:noFill/>
        </p:spPr>
        <p:txBody>
          <a:bodyPr wrap="square">
            <a:spAutoFit/>
          </a:bodyPr>
          <a:lstStyle/>
          <a:p>
            <a:r>
              <a:rPr lang="en-GB" sz="1800" dirty="0"/>
              <a:t>Go to </a:t>
            </a:r>
            <a:r>
              <a:rPr lang="en-GB" sz="1800" dirty="0">
                <a:hlinkClick r:id="rId6"/>
              </a:rPr>
              <a:t>reporting.lgfl.net </a:t>
            </a:r>
            <a:r>
              <a:rPr lang="en-GB" sz="1800" dirty="0"/>
              <a:t>to find out more</a:t>
            </a:r>
          </a:p>
        </p:txBody>
      </p:sp>
      <p:sp>
        <p:nvSpPr>
          <p:cNvPr id="7" name="TextBox 6">
            <a:extLst>
              <a:ext uri="{FF2B5EF4-FFF2-40B4-BE49-F238E27FC236}">
                <a16:creationId xmlns:a16="http://schemas.microsoft.com/office/drawing/2014/main" id="{4BB686EC-7862-B89F-6C3B-E46CC7166DFB}"/>
              </a:ext>
            </a:extLst>
          </p:cNvPr>
          <p:cNvSpPr txBox="1"/>
          <p:nvPr/>
        </p:nvSpPr>
        <p:spPr>
          <a:xfrm>
            <a:off x="381158" y="1763176"/>
            <a:ext cx="2511814" cy="1569660"/>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GB" sz="2400" dirty="0">
                <a:solidFill>
                  <a:srgbClr val="C00000"/>
                </a:solidFill>
              </a:rPr>
              <a:t>Call 101 or 999 if there is an immediate risk of harm to your child</a:t>
            </a:r>
          </a:p>
        </p:txBody>
      </p:sp>
      <p:pic>
        <p:nvPicPr>
          <p:cNvPr id="11" name="Picture 10">
            <a:extLst>
              <a:ext uri="{FF2B5EF4-FFF2-40B4-BE49-F238E27FC236}">
                <a16:creationId xmlns:a16="http://schemas.microsoft.com/office/drawing/2014/main" id="{3E82F835-7C7F-E92D-C3B0-2B99C499F9A6}"/>
              </a:ext>
            </a:extLst>
          </p:cNvPr>
          <p:cNvPicPr>
            <a:picLocks noChangeAspect="1"/>
          </p:cNvPicPr>
          <p:nvPr/>
        </p:nvPicPr>
        <p:blipFill>
          <a:blip r:embed="rId7"/>
          <a:stretch>
            <a:fillRect/>
          </a:stretch>
        </p:blipFill>
        <p:spPr>
          <a:xfrm>
            <a:off x="381158" y="3799028"/>
            <a:ext cx="2533780" cy="1606633"/>
          </a:xfrm>
          <a:prstGeom prst="rect">
            <a:avLst/>
          </a:prstGeom>
        </p:spPr>
      </p:pic>
    </p:spTree>
    <p:extLst>
      <p:ext uri="{BB962C8B-B14F-4D97-AF65-F5344CB8AC3E}">
        <p14:creationId xmlns:p14="http://schemas.microsoft.com/office/powerpoint/2010/main" val="201385308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C2D336-CBAC-07C0-2B45-A5AE221941C0}"/>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D62CF3EC-FFAE-8E15-B39B-DEEDC65BEDBB}"/>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0E8C0B49-5A08-30B0-192A-D41DD5BDF275}"/>
              </a:ext>
            </a:extLst>
          </p:cNvPr>
          <p:cNvSpPr/>
          <p:nvPr/>
        </p:nvSpPr>
        <p:spPr>
          <a:xfrm>
            <a:off x="-2" y="-13159"/>
            <a:ext cx="12172581" cy="1298392"/>
          </a:xfrm>
          <a:prstGeom prst="rect">
            <a:avLst/>
          </a:prstGeom>
        </p:spPr>
        <p:style>
          <a:lnRef idx="2">
            <a:schemeClr val="dk1">
              <a:shade val="15000"/>
            </a:schemeClr>
          </a:lnRef>
          <a:fillRef idx="1">
            <a:schemeClr val="dk1"/>
          </a:fillRef>
          <a:effectRef idx="0">
            <a:schemeClr val="dk1"/>
          </a:effectRef>
          <a:fontRef idx="minor">
            <a:schemeClr val="lt1"/>
          </a:fontRef>
        </p:style>
        <p:txBody>
          <a:bodyPr vert="horz" lIns="91440" tIns="45720" rIns="91440" bIns="45720" rtlCol="0" anchor="b">
            <a:normAutofit/>
          </a:bodyPr>
          <a:lstStyle/>
          <a:p>
            <a:pPr algn="ctr">
              <a:lnSpc>
                <a:spcPct val="90000"/>
              </a:lnSpc>
              <a:spcBef>
                <a:spcPct val="0"/>
              </a:spcBef>
              <a:spcAft>
                <a:spcPts val="600"/>
              </a:spcAft>
            </a:pPr>
            <a:r>
              <a:rPr lang="en-US" sz="6600" b="1" dirty="0">
                <a:solidFill>
                  <a:schemeClr val="bg1"/>
                </a:solidFill>
                <a:ea typeface="+mj-ea"/>
                <a:cs typeface="+mj-cs"/>
              </a:rPr>
              <a:t>         </a:t>
            </a:r>
            <a:endParaRPr lang="en-US" sz="4400" dirty="0">
              <a:solidFill>
                <a:schemeClr val="bg1"/>
              </a:solidFill>
              <a:ea typeface="+mj-ea"/>
              <a:cs typeface="+mj-cs"/>
            </a:endParaRPr>
          </a:p>
        </p:txBody>
      </p:sp>
      <p:pic>
        <p:nvPicPr>
          <p:cNvPr id="14" name="Picture 4" descr="Free dialog tip advice illustration">
            <a:extLst>
              <a:ext uri="{FF2B5EF4-FFF2-40B4-BE49-F238E27FC236}">
                <a16:creationId xmlns:a16="http://schemas.microsoft.com/office/drawing/2014/main" id="{47A4B17D-F204-D57E-3445-24F8F69D6C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654689">
            <a:off x="10418806" y="2272838"/>
            <a:ext cx="1415381" cy="1006248"/>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3044B882-23B5-8EAE-4D8B-35B860364687}"/>
              </a:ext>
            </a:extLst>
          </p:cNvPr>
          <p:cNvSpPr txBox="1"/>
          <p:nvPr/>
        </p:nvSpPr>
        <p:spPr>
          <a:xfrm>
            <a:off x="1555094" y="183463"/>
            <a:ext cx="6936204" cy="707886"/>
          </a:xfrm>
          <a:prstGeom prst="rect">
            <a:avLst/>
          </a:prstGeom>
          <a:noFill/>
        </p:spPr>
        <p:txBody>
          <a:bodyPr wrap="square">
            <a:spAutoFit/>
          </a:bodyPr>
          <a:lstStyle/>
          <a:p>
            <a:r>
              <a:rPr lang="en-US" sz="4000" b="1" dirty="0">
                <a:solidFill>
                  <a:schemeClr val="bg1"/>
                </a:solidFill>
                <a:ea typeface="+mj-ea"/>
                <a:cs typeface="+mj-cs"/>
              </a:rPr>
              <a:t>PARENT ONLINE SAFETY</a:t>
            </a:r>
            <a:r>
              <a:rPr lang="en-US" sz="4000" dirty="0">
                <a:solidFill>
                  <a:schemeClr val="bg1"/>
                </a:solidFill>
                <a:ea typeface="+mj-ea"/>
                <a:cs typeface="+mj-cs"/>
              </a:rPr>
              <a:t> </a:t>
            </a:r>
            <a:endParaRPr lang="en-GB" sz="4000" dirty="0"/>
          </a:p>
        </p:txBody>
      </p:sp>
      <p:sp>
        <p:nvSpPr>
          <p:cNvPr id="33" name="Rectangle 32">
            <a:extLst>
              <a:ext uri="{FF2B5EF4-FFF2-40B4-BE49-F238E27FC236}">
                <a16:creationId xmlns:a16="http://schemas.microsoft.com/office/drawing/2014/main" id="{5F9F60B4-7CB7-8D19-A75B-777192BABEC6}"/>
              </a:ext>
            </a:extLst>
          </p:cNvPr>
          <p:cNvSpPr/>
          <p:nvPr/>
        </p:nvSpPr>
        <p:spPr>
          <a:xfrm>
            <a:off x="8938801" y="1036358"/>
            <a:ext cx="1493568" cy="55056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5" name="Picture 34">
            <a:extLst>
              <a:ext uri="{FF2B5EF4-FFF2-40B4-BE49-F238E27FC236}">
                <a16:creationId xmlns:a16="http://schemas.microsoft.com/office/drawing/2014/main" id="{4515E521-C3B8-7F34-7E30-5DB90707BB8B}"/>
              </a:ext>
            </a:extLst>
          </p:cNvPr>
          <p:cNvPicPr>
            <a:picLocks noChangeAspect="1"/>
          </p:cNvPicPr>
          <p:nvPr/>
        </p:nvPicPr>
        <p:blipFill>
          <a:blip r:embed="rId4"/>
          <a:stretch>
            <a:fillRect/>
          </a:stretch>
        </p:blipFill>
        <p:spPr>
          <a:xfrm>
            <a:off x="11287364" y="659502"/>
            <a:ext cx="823031" cy="3436918"/>
          </a:xfrm>
          <a:prstGeom prst="rect">
            <a:avLst/>
          </a:prstGeom>
        </p:spPr>
      </p:pic>
      <p:pic>
        <p:nvPicPr>
          <p:cNvPr id="32" name="Picture 31" descr="A red rectangular sign with white text and heart&#10;&#10;Description automatically generated">
            <a:extLst>
              <a:ext uri="{FF2B5EF4-FFF2-40B4-BE49-F238E27FC236}">
                <a16:creationId xmlns:a16="http://schemas.microsoft.com/office/drawing/2014/main" id="{EBC9D515-08B2-5A79-9ABE-196EDFC4F2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79482" y="5250804"/>
            <a:ext cx="1637148" cy="1171329"/>
          </a:xfrm>
          <a:prstGeom prst="rect">
            <a:avLst/>
          </a:prstGeom>
        </p:spPr>
      </p:pic>
      <p:pic>
        <p:nvPicPr>
          <p:cNvPr id="21" name="Picture 20" descr="A person and child looking at a computer&#10;&#10;Description automatically generated">
            <a:extLst>
              <a:ext uri="{FF2B5EF4-FFF2-40B4-BE49-F238E27FC236}">
                <a16:creationId xmlns:a16="http://schemas.microsoft.com/office/drawing/2014/main" id="{6E586C8D-B00F-48AC-9250-B0C5D871E93E}"/>
              </a:ext>
            </a:extLst>
          </p:cNvPr>
          <p:cNvPicPr>
            <a:picLocks noChangeAspect="1"/>
          </p:cNvPicPr>
          <p:nvPr/>
        </p:nvPicPr>
        <p:blipFill>
          <a:blip r:embed="rId6">
            <a:extLst>
              <a:ext uri="{28A0092B-C50C-407E-A947-70E740481C1C}">
                <a14:useLocalDpi xmlns:a14="http://schemas.microsoft.com/office/drawing/2010/main" val="0"/>
              </a:ext>
            </a:extLst>
          </a:blip>
          <a:srcRect b="17990"/>
          <a:stretch/>
        </p:blipFill>
        <p:spPr>
          <a:xfrm>
            <a:off x="-215080" y="-31629"/>
            <a:ext cx="12567603" cy="6871159"/>
          </a:xfrm>
          <a:prstGeom prst="rect">
            <a:avLst/>
          </a:prstGeom>
        </p:spPr>
      </p:pic>
      <p:pic>
        <p:nvPicPr>
          <p:cNvPr id="4" name="Picture 3" descr="A red rectangular sign with white text and heart&#10;&#10;Description automatically generated">
            <a:extLst>
              <a:ext uri="{FF2B5EF4-FFF2-40B4-BE49-F238E27FC236}">
                <a16:creationId xmlns:a16="http://schemas.microsoft.com/office/drawing/2014/main" id="{CE3CA496-A5C7-A1D4-7466-3B4995F7A5A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74497" y="5662809"/>
            <a:ext cx="1290918" cy="923613"/>
          </a:xfrm>
          <a:prstGeom prst="rect">
            <a:avLst/>
          </a:prstGeom>
        </p:spPr>
      </p:pic>
      <p:sp>
        <p:nvSpPr>
          <p:cNvPr id="7" name="Rectangle 6">
            <a:extLst>
              <a:ext uri="{FF2B5EF4-FFF2-40B4-BE49-F238E27FC236}">
                <a16:creationId xmlns:a16="http://schemas.microsoft.com/office/drawing/2014/main" id="{E179A39C-8F13-5AF9-C9FE-BCABFC78E4AA}"/>
              </a:ext>
            </a:extLst>
          </p:cNvPr>
          <p:cNvSpPr/>
          <p:nvPr/>
        </p:nvSpPr>
        <p:spPr>
          <a:xfrm>
            <a:off x="8938801" y="891349"/>
            <a:ext cx="1433760" cy="144340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extBox 1">
            <a:extLst>
              <a:ext uri="{FF2B5EF4-FFF2-40B4-BE49-F238E27FC236}">
                <a16:creationId xmlns:a16="http://schemas.microsoft.com/office/drawing/2014/main" id="{62A8678B-E701-FA67-3311-E893958DCCBE}"/>
              </a:ext>
            </a:extLst>
          </p:cNvPr>
          <p:cNvSpPr txBox="1"/>
          <p:nvPr/>
        </p:nvSpPr>
        <p:spPr>
          <a:xfrm>
            <a:off x="2106519" y="767324"/>
            <a:ext cx="7489491" cy="830997"/>
          </a:xfrm>
          <a:prstGeom prst="rect">
            <a:avLst/>
          </a:prstGeom>
          <a:effectLst/>
          <a:scene3d>
            <a:camera prst="orthographicFront"/>
            <a:lightRig rig="threePt" dir="t"/>
          </a:scene3d>
          <a:sp3d>
            <a:bevelT w="101600" prst="riblet"/>
          </a:sp3d>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n-GB" sz="4800" b="1" dirty="0"/>
              <a:t>CRITICAL THINKING</a:t>
            </a:r>
            <a:endParaRPr lang="en-GB" sz="4000" dirty="0"/>
          </a:p>
        </p:txBody>
      </p:sp>
      <p:pic>
        <p:nvPicPr>
          <p:cNvPr id="6" name="Picture 5">
            <a:extLst>
              <a:ext uri="{FF2B5EF4-FFF2-40B4-BE49-F238E27FC236}">
                <a16:creationId xmlns:a16="http://schemas.microsoft.com/office/drawing/2014/main" id="{6B843862-A0D9-3408-3905-3502146BACA7}"/>
              </a:ext>
            </a:extLst>
          </p:cNvPr>
          <p:cNvPicPr>
            <a:picLocks noChangeAspect="1"/>
          </p:cNvPicPr>
          <p:nvPr/>
        </p:nvPicPr>
        <p:blipFill>
          <a:blip r:embed="rId7"/>
          <a:stretch>
            <a:fillRect/>
          </a:stretch>
        </p:blipFill>
        <p:spPr>
          <a:xfrm>
            <a:off x="197396" y="3305266"/>
            <a:ext cx="1562235" cy="967824"/>
          </a:xfrm>
          <a:prstGeom prst="rect">
            <a:avLst/>
          </a:prstGeom>
        </p:spPr>
      </p:pic>
    </p:spTree>
    <p:extLst>
      <p:ext uri="{BB962C8B-B14F-4D97-AF65-F5344CB8AC3E}">
        <p14:creationId xmlns:p14="http://schemas.microsoft.com/office/powerpoint/2010/main" val="338918825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4F144A5-D031-49D8-945C-526C17B1E028}"/>
              </a:ext>
            </a:extLst>
          </p:cNvPr>
          <p:cNvSpPr/>
          <p:nvPr/>
        </p:nvSpPr>
        <p:spPr>
          <a:xfrm>
            <a:off x="10149245" y="230345"/>
            <a:ext cx="1904691" cy="23238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TextBox 9">
            <a:extLst>
              <a:ext uri="{FF2B5EF4-FFF2-40B4-BE49-F238E27FC236}">
                <a16:creationId xmlns:a16="http://schemas.microsoft.com/office/drawing/2014/main" id="{8C0C8C53-366D-4AF8-9121-08C9910E0495}"/>
              </a:ext>
            </a:extLst>
          </p:cNvPr>
          <p:cNvSpPr txBox="1"/>
          <p:nvPr/>
        </p:nvSpPr>
        <p:spPr>
          <a:xfrm>
            <a:off x="9015920" y="6381433"/>
            <a:ext cx="3176080" cy="492443"/>
          </a:xfrm>
          <a:prstGeom prst="rect">
            <a:avLst/>
          </a:prstGeom>
          <a:noFill/>
        </p:spPr>
        <p:txBody>
          <a:bodyPr wrap="square" rtlCol="0">
            <a:spAutoFit/>
          </a:bodyPr>
          <a:lstStyle/>
          <a:p>
            <a:pPr>
              <a:spcAft>
                <a:spcPts val="600"/>
              </a:spcAft>
            </a:pPr>
            <a:r>
              <a:rPr lang="en-GB" sz="1400" dirty="0"/>
              <a:t>Source: </a:t>
            </a:r>
            <a:r>
              <a:rPr lang="en-GB" sz="1100" b="0" i="0" dirty="0">
                <a:effectLst/>
                <a:latin typeface="Roboto" panose="02000000000000000000" pitchFamily="2" charset="0"/>
              </a:rPr>
              <a:t>Children and parents: media use and attitudes report 2026</a:t>
            </a:r>
            <a:endParaRPr lang="en-GB" sz="1400" dirty="0"/>
          </a:p>
        </p:txBody>
      </p:sp>
      <p:sp>
        <p:nvSpPr>
          <p:cNvPr id="5" name="TextBox 4">
            <a:extLst>
              <a:ext uri="{FF2B5EF4-FFF2-40B4-BE49-F238E27FC236}">
                <a16:creationId xmlns:a16="http://schemas.microsoft.com/office/drawing/2014/main" id="{297CD19C-B31D-4463-954E-D2D2A6911B82}"/>
              </a:ext>
            </a:extLst>
          </p:cNvPr>
          <p:cNvSpPr txBox="1"/>
          <p:nvPr/>
        </p:nvSpPr>
        <p:spPr>
          <a:xfrm>
            <a:off x="1252602" y="293733"/>
            <a:ext cx="9064261" cy="480131"/>
          </a:xfrm>
          <a:prstGeom prst="rect">
            <a:avLst/>
          </a:prstGeom>
          <a:noFill/>
        </p:spPr>
        <p:txBody>
          <a:bodyPr wrap="square">
            <a:spAutoFit/>
          </a:bodyPr>
          <a:lstStyle/>
          <a:p>
            <a:pPr>
              <a:lnSpc>
                <a:spcPct val="90000"/>
              </a:lnSpc>
              <a:spcBef>
                <a:spcPct val="0"/>
              </a:spcBef>
              <a:spcAft>
                <a:spcPts val="600"/>
              </a:spcAft>
            </a:pPr>
            <a:r>
              <a:rPr lang="en-US" sz="2800" b="1" dirty="0">
                <a:ea typeface="+mj-ea"/>
                <a:cs typeface="+mj-cs"/>
              </a:rPr>
              <a:t>Does your child </a:t>
            </a:r>
            <a:r>
              <a:rPr lang="en-US" sz="2800" b="1" dirty="0">
                <a:solidFill>
                  <a:srgbClr val="FF0000"/>
                </a:solidFill>
                <a:ea typeface="+mj-ea"/>
                <a:cs typeface="+mj-cs"/>
              </a:rPr>
              <a:t>TRUST</a:t>
            </a:r>
            <a:r>
              <a:rPr lang="en-US" sz="2800" b="1" dirty="0">
                <a:ea typeface="+mj-ea"/>
                <a:cs typeface="+mj-cs"/>
              </a:rPr>
              <a:t> everything they see online? </a:t>
            </a:r>
            <a:endParaRPr lang="en-US" sz="2800" b="1" dirty="0">
              <a:highlight>
                <a:srgbClr val="FFFF00"/>
              </a:highlight>
              <a:ea typeface="+mj-ea"/>
              <a:cs typeface="+mj-cs"/>
            </a:endParaRPr>
          </a:p>
        </p:txBody>
      </p:sp>
      <p:sp>
        <p:nvSpPr>
          <p:cNvPr id="7" name="TextBox 6">
            <a:extLst>
              <a:ext uri="{FF2B5EF4-FFF2-40B4-BE49-F238E27FC236}">
                <a16:creationId xmlns:a16="http://schemas.microsoft.com/office/drawing/2014/main" id="{376A1898-6655-CA36-BEB2-AEE6920DB445}"/>
              </a:ext>
            </a:extLst>
          </p:cNvPr>
          <p:cNvSpPr txBox="1"/>
          <p:nvPr/>
        </p:nvSpPr>
        <p:spPr>
          <a:xfrm>
            <a:off x="829765" y="3769085"/>
            <a:ext cx="2845860" cy="1938992"/>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GB" sz="2000" b="1" dirty="0"/>
              <a:t>Three in ten 8-17s are confident in their ability to tell if something is true or false online, but could not identify a fake social media profile</a:t>
            </a:r>
          </a:p>
        </p:txBody>
      </p:sp>
      <p:pic>
        <p:nvPicPr>
          <p:cNvPr id="3" name="Picture 2" descr="Free speech bubble talking chat illustration">
            <a:extLst>
              <a:ext uri="{FF2B5EF4-FFF2-40B4-BE49-F238E27FC236}">
                <a16:creationId xmlns:a16="http://schemas.microsoft.com/office/drawing/2014/main" id="{DD4CC2B2-89B1-8FDE-FCC6-4FF13EA6F9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064" y="105512"/>
            <a:ext cx="988077" cy="988077"/>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DB4ADBA7-89CA-FA98-36EB-2F8141D56C57}"/>
              </a:ext>
            </a:extLst>
          </p:cNvPr>
          <p:cNvSpPr txBox="1"/>
          <p:nvPr/>
        </p:nvSpPr>
        <p:spPr>
          <a:xfrm>
            <a:off x="906278" y="1393526"/>
            <a:ext cx="2692834" cy="1015663"/>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GB" sz="2000" b="1" dirty="0"/>
              <a:t>42% of teenagers say</a:t>
            </a:r>
          </a:p>
          <a:p>
            <a:r>
              <a:rPr lang="en-GB" sz="2000" b="1" dirty="0"/>
              <a:t>they use TikTok to access the  news </a:t>
            </a:r>
          </a:p>
        </p:txBody>
      </p:sp>
      <p:sp>
        <p:nvSpPr>
          <p:cNvPr id="6" name="TextBox 5">
            <a:extLst>
              <a:ext uri="{FF2B5EF4-FFF2-40B4-BE49-F238E27FC236}">
                <a16:creationId xmlns:a16="http://schemas.microsoft.com/office/drawing/2014/main" id="{855A93EB-065D-5786-668D-2C74538DDD9B}"/>
              </a:ext>
            </a:extLst>
          </p:cNvPr>
          <p:cNvSpPr txBox="1"/>
          <p:nvPr/>
        </p:nvSpPr>
        <p:spPr>
          <a:xfrm>
            <a:off x="5784732" y="1338083"/>
            <a:ext cx="4610903" cy="707886"/>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GB" sz="2000" b="1" dirty="0"/>
              <a:t>Children feel least confident identifying AI-generated content</a:t>
            </a:r>
          </a:p>
        </p:txBody>
      </p:sp>
      <p:pic>
        <p:nvPicPr>
          <p:cNvPr id="12" name="Picture 11">
            <a:extLst>
              <a:ext uri="{FF2B5EF4-FFF2-40B4-BE49-F238E27FC236}">
                <a16:creationId xmlns:a16="http://schemas.microsoft.com/office/drawing/2014/main" id="{62B4ED8D-171D-C5E6-0841-DA6CC6FB855D}"/>
              </a:ext>
            </a:extLst>
          </p:cNvPr>
          <p:cNvPicPr>
            <a:picLocks noChangeAspect="1"/>
          </p:cNvPicPr>
          <p:nvPr/>
        </p:nvPicPr>
        <p:blipFill>
          <a:blip r:embed="rId4"/>
          <a:stretch>
            <a:fillRect/>
          </a:stretch>
        </p:blipFill>
        <p:spPr>
          <a:xfrm>
            <a:off x="4209290" y="2443853"/>
            <a:ext cx="7331075" cy="321591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51603032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47920D-3421-4804-63CD-61C4CCD72F49}"/>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9E26288C-79C9-A178-54A0-0BE376895DDA}"/>
              </a:ext>
            </a:extLst>
          </p:cNvPr>
          <p:cNvSpPr/>
          <p:nvPr/>
        </p:nvSpPr>
        <p:spPr>
          <a:xfrm>
            <a:off x="10149245" y="230345"/>
            <a:ext cx="1904691" cy="23238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extBox 4">
            <a:extLst>
              <a:ext uri="{FF2B5EF4-FFF2-40B4-BE49-F238E27FC236}">
                <a16:creationId xmlns:a16="http://schemas.microsoft.com/office/drawing/2014/main" id="{7494C937-E9CD-7575-E8C3-1E8F426AFE0F}"/>
              </a:ext>
            </a:extLst>
          </p:cNvPr>
          <p:cNvSpPr txBox="1"/>
          <p:nvPr/>
        </p:nvSpPr>
        <p:spPr>
          <a:xfrm>
            <a:off x="1563869" y="454719"/>
            <a:ext cx="10214474" cy="867930"/>
          </a:xfrm>
          <a:prstGeom prst="rect">
            <a:avLst/>
          </a:prstGeom>
          <a:noFill/>
        </p:spPr>
        <p:txBody>
          <a:bodyPr wrap="square">
            <a:spAutoFit/>
          </a:bodyPr>
          <a:lstStyle/>
          <a:p>
            <a:pPr>
              <a:lnSpc>
                <a:spcPct val="90000"/>
              </a:lnSpc>
              <a:spcBef>
                <a:spcPct val="0"/>
              </a:spcBef>
              <a:spcAft>
                <a:spcPts val="600"/>
              </a:spcAft>
            </a:pPr>
            <a:r>
              <a:rPr lang="en-US" sz="2800" b="1" dirty="0">
                <a:solidFill>
                  <a:srgbClr val="FF0000"/>
                </a:solidFill>
                <a:ea typeface="+mj-ea"/>
                <a:cs typeface="+mj-cs"/>
              </a:rPr>
              <a:t>DISINFORMATION / MISINFORMATION / FAKE NEWS </a:t>
            </a:r>
            <a:r>
              <a:rPr lang="en-US" sz="2800" b="1" dirty="0">
                <a:ea typeface="+mj-ea"/>
                <a:cs typeface="+mj-cs"/>
              </a:rPr>
              <a:t>– what do these terms mean to you?</a:t>
            </a:r>
            <a:endParaRPr lang="en-US" sz="2800" b="1" dirty="0">
              <a:highlight>
                <a:srgbClr val="FFFF00"/>
              </a:highlight>
              <a:ea typeface="+mj-ea"/>
              <a:cs typeface="+mj-cs"/>
            </a:endParaRPr>
          </a:p>
        </p:txBody>
      </p:sp>
      <p:sp>
        <p:nvSpPr>
          <p:cNvPr id="2" name="TextBox 1">
            <a:extLst>
              <a:ext uri="{FF2B5EF4-FFF2-40B4-BE49-F238E27FC236}">
                <a16:creationId xmlns:a16="http://schemas.microsoft.com/office/drawing/2014/main" id="{AF721943-9466-A625-7F82-8EB1A49D3BB9}"/>
              </a:ext>
            </a:extLst>
          </p:cNvPr>
          <p:cNvSpPr txBox="1"/>
          <p:nvPr/>
        </p:nvSpPr>
        <p:spPr>
          <a:xfrm>
            <a:off x="8821758" y="3098747"/>
            <a:ext cx="2654974" cy="2092881"/>
          </a:xfrm>
          <a:prstGeom prst="rect">
            <a:avLst/>
          </a:prstGeom>
          <a:noFill/>
        </p:spPr>
        <p:txBody>
          <a:bodyPr wrap="square" rtlCol="0">
            <a:spAutoFit/>
          </a:bodyPr>
          <a:lstStyle/>
          <a:p>
            <a:r>
              <a:rPr lang="en-US" sz="2800" dirty="0">
                <a:ea typeface="+mj-ea"/>
                <a:cs typeface="+mj-cs"/>
              </a:rPr>
              <a:t>Let us try our Critical Thinking Quiz at </a:t>
            </a:r>
            <a:r>
              <a:rPr lang="en-US" sz="2800" dirty="0">
                <a:ea typeface="+mj-ea"/>
                <a:cs typeface="+mj-cs"/>
                <a:hlinkClick r:id="rId3"/>
              </a:rPr>
              <a:t>believe.lgfl.net  </a:t>
            </a:r>
            <a:endParaRPr lang="en-US" sz="2800" dirty="0">
              <a:ea typeface="+mj-ea"/>
              <a:cs typeface="+mj-cs"/>
            </a:endParaRPr>
          </a:p>
          <a:p>
            <a:endParaRPr lang="en-GB" dirty="0"/>
          </a:p>
        </p:txBody>
      </p:sp>
      <p:pic>
        <p:nvPicPr>
          <p:cNvPr id="6" name="Picture 5">
            <a:extLst>
              <a:ext uri="{FF2B5EF4-FFF2-40B4-BE49-F238E27FC236}">
                <a16:creationId xmlns:a16="http://schemas.microsoft.com/office/drawing/2014/main" id="{8237CA70-F3B0-2598-5A89-C9F66F43A08A}"/>
              </a:ext>
            </a:extLst>
          </p:cNvPr>
          <p:cNvPicPr>
            <a:picLocks noChangeAspect="1"/>
          </p:cNvPicPr>
          <p:nvPr/>
        </p:nvPicPr>
        <p:blipFill>
          <a:blip r:embed="rId4"/>
          <a:stretch>
            <a:fillRect/>
          </a:stretch>
        </p:blipFill>
        <p:spPr>
          <a:xfrm>
            <a:off x="1744130" y="1833725"/>
            <a:ext cx="6638852" cy="4192036"/>
          </a:xfrm>
          <a:prstGeom prst="rect">
            <a:avLst/>
          </a:prstGeom>
          <a:ln>
            <a:noFill/>
          </a:ln>
          <a:effectLst>
            <a:outerShdw blurRad="292100" dist="139700" dir="2700000" algn="tl" rotWithShape="0">
              <a:srgbClr val="333333">
                <a:alpha val="65000"/>
              </a:srgbClr>
            </a:outerShdw>
          </a:effectLst>
        </p:spPr>
      </p:pic>
      <p:pic>
        <p:nvPicPr>
          <p:cNvPr id="3" name="Picture 2" descr="Free speech bubble talking chat illustration">
            <a:extLst>
              <a:ext uri="{FF2B5EF4-FFF2-40B4-BE49-F238E27FC236}">
                <a16:creationId xmlns:a16="http://schemas.microsoft.com/office/drawing/2014/main" id="{6C024AE8-AE56-F3A1-438B-1E714186DA2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8254" y="333480"/>
            <a:ext cx="1244948" cy="1244948"/>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584352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5">
            <a:extLst>
              <a:ext uri="{FF2B5EF4-FFF2-40B4-BE49-F238E27FC236}">
                <a16:creationId xmlns:a16="http://schemas.microsoft.com/office/drawing/2014/main" id="{C92F3195-4453-4B0C-90D2-69B346E4B83B}"/>
              </a:ext>
            </a:extLst>
          </p:cNvPr>
          <p:cNvSpPr>
            <a:spLocks noGrp="1"/>
          </p:cNvSpPr>
          <p:nvPr>
            <p:ph idx="4294967295"/>
          </p:nvPr>
        </p:nvSpPr>
        <p:spPr>
          <a:xfrm>
            <a:off x="0" y="1701800"/>
            <a:ext cx="3140075" cy="4452938"/>
          </a:xfrm>
        </p:spPr>
        <p:txBody>
          <a:bodyPr>
            <a:noAutofit/>
          </a:bodyPr>
          <a:lstStyle/>
          <a:p>
            <a:pPr>
              <a:lnSpc>
                <a:spcPct val="130000"/>
              </a:lnSpc>
              <a:spcBef>
                <a:spcPts val="800"/>
              </a:spcBef>
              <a:spcAft>
                <a:spcPts val="1200"/>
              </a:spcAft>
            </a:pPr>
            <a:r>
              <a:rPr lang="en-GB" sz="3300" b="1" dirty="0"/>
              <a:t>Disinformation</a:t>
            </a:r>
          </a:p>
          <a:p>
            <a:pPr>
              <a:lnSpc>
                <a:spcPct val="130000"/>
              </a:lnSpc>
              <a:spcBef>
                <a:spcPts val="800"/>
              </a:spcBef>
              <a:spcAft>
                <a:spcPts val="1200"/>
              </a:spcAft>
            </a:pPr>
            <a:r>
              <a:rPr lang="en-GB" sz="3300" b="1" dirty="0"/>
              <a:t>Misinformation</a:t>
            </a:r>
          </a:p>
          <a:p>
            <a:pPr>
              <a:lnSpc>
                <a:spcPct val="130000"/>
              </a:lnSpc>
              <a:spcBef>
                <a:spcPts val="800"/>
              </a:spcBef>
              <a:spcAft>
                <a:spcPts val="1200"/>
              </a:spcAft>
            </a:pPr>
            <a:r>
              <a:rPr lang="en-GB" sz="3300" b="1" dirty="0"/>
              <a:t>Fake news</a:t>
            </a:r>
            <a:endParaRPr lang="en-GB" sz="3300" dirty="0">
              <a:solidFill>
                <a:srgbClr val="00B0F0"/>
              </a:solidFill>
              <a:highlight>
                <a:srgbClr val="000000"/>
              </a:highlight>
            </a:endParaRPr>
          </a:p>
          <a:p>
            <a:pPr>
              <a:lnSpc>
                <a:spcPct val="130000"/>
              </a:lnSpc>
              <a:spcBef>
                <a:spcPts val="800"/>
              </a:spcBef>
              <a:spcAft>
                <a:spcPts val="1200"/>
              </a:spcAft>
            </a:pPr>
            <a:r>
              <a:rPr lang="en-GB" sz="3300" b="1" dirty="0"/>
              <a:t>Agenda</a:t>
            </a:r>
            <a:endParaRPr lang="en-GB" sz="3300" dirty="0">
              <a:solidFill>
                <a:schemeClr val="accent4"/>
              </a:solidFill>
              <a:highlight>
                <a:srgbClr val="000000"/>
              </a:highlight>
            </a:endParaRPr>
          </a:p>
          <a:p>
            <a:pPr>
              <a:lnSpc>
                <a:spcPct val="130000"/>
              </a:lnSpc>
              <a:spcBef>
                <a:spcPts val="800"/>
              </a:spcBef>
              <a:spcAft>
                <a:spcPts val="1200"/>
              </a:spcAft>
            </a:pPr>
            <a:r>
              <a:rPr lang="en-GB" sz="3300" b="1" dirty="0"/>
              <a:t>Propaganda</a:t>
            </a:r>
            <a:endParaRPr lang="en-GB" sz="3300" dirty="0">
              <a:solidFill>
                <a:schemeClr val="bg1"/>
              </a:solidFill>
              <a:highlight>
                <a:srgbClr val="000000"/>
              </a:highlight>
            </a:endParaRPr>
          </a:p>
        </p:txBody>
      </p:sp>
      <p:sp>
        <p:nvSpPr>
          <p:cNvPr id="4" name="Title 1">
            <a:extLst>
              <a:ext uri="{FF2B5EF4-FFF2-40B4-BE49-F238E27FC236}">
                <a16:creationId xmlns:a16="http://schemas.microsoft.com/office/drawing/2014/main" id="{4688AD35-C7A8-4851-9733-92708D2BF5C7}"/>
              </a:ext>
            </a:extLst>
          </p:cNvPr>
          <p:cNvSpPr>
            <a:spLocks noGrp="1"/>
          </p:cNvSpPr>
          <p:nvPr>
            <p:ph type="title" idx="4294967295"/>
          </p:nvPr>
        </p:nvSpPr>
        <p:spPr>
          <a:xfrm>
            <a:off x="274320" y="1242378"/>
            <a:ext cx="6092825" cy="482600"/>
          </a:xfrm>
        </p:spPr>
        <p:txBody>
          <a:bodyPr vert="horz" lIns="91440" tIns="45720" rIns="91440" bIns="45720" rtlCol="0" anchor="ctr">
            <a:normAutofit fontScale="90000"/>
          </a:bodyPr>
          <a:lstStyle/>
          <a:p>
            <a:r>
              <a:rPr lang="en-US" sz="3200" b="1" dirty="0">
                <a:solidFill>
                  <a:srgbClr val="C00000"/>
                </a:solidFill>
              </a:rPr>
              <a:t>Match the terms to the definitions</a:t>
            </a:r>
          </a:p>
        </p:txBody>
      </p:sp>
      <p:sp>
        <p:nvSpPr>
          <p:cNvPr id="3" name="Content Placeholder 5">
            <a:extLst>
              <a:ext uri="{FF2B5EF4-FFF2-40B4-BE49-F238E27FC236}">
                <a16:creationId xmlns:a16="http://schemas.microsoft.com/office/drawing/2014/main" id="{26934D25-44CC-4E9D-97A1-BA027E8B290F}"/>
              </a:ext>
            </a:extLst>
          </p:cNvPr>
          <p:cNvSpPr txBox="1">
            <a:spLocks/>
          </p:cNvSpPr>
          <p:nvPr/>
        </p:nvSpPr>
        <p:spPr>
          <a:xfrm>
            <a:off x="4146480" y="1878262"/>
            <a:ext cx="7553911" cy="350912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800"/>
              </a:spcBef>
              <a:spcAft>
                <a:spcPts val="800"/>
              </a:spcAft>
              <a:buNone/>
            </a:pPr>
            <a:r>
              <a:rPr lang="en-GB" sz="2600" kern="0" dirty="0">
                <a:solidFill>
                  <a:schemeClr val="accent4"/>
                </a:solidFill>
                <a:highlight>
                  <a:srgbClr val="000000"/>
                </a:highlight>
              </a:rPr>
              <a:t>what you want to achieve by sharing certain messages or content</a:t>
            </a:r>
          </a:p>
          <a:p>
            <a:pPr marL="0" indent="0">
              <a:spcBef>
                <a:spcPts val="800"/>
              </a:spcBef>
              <a:spcAft>
                <a:spcPts val="800"/>
              </a:spcAft>
              <a:buNone/>
            </a:pPr>
            <a:r>
              <a:rPr lang="en-GB" sz="2600" kern="0" dirty="0">
                <a:solidFill>
                  <a:srgbClr val="00B0F0"/>
                </a:solidFill>
                <a:highlight>
                  <a:srgbClr val="000000"/>
                </a:highlight>
              </a:rPr>
              <a:t>presenting inaccurate stories or hoaxes as factual reporting or journalism</a:t>
            </a:r>
          </a:p>
          <a:p>
            <a:pPr marL="0" indent="0">
              <a:spcBef>
                <a:spcPts val="800"/>
              </a:spcBef>
              <a:spcAft>
                <a:spcPts val="800"/>
              </a:spcAft>
              <a:buNone/>
            </a:pPr>
            <a:r>
              <a:rPr lang="en-GB" sz="2600" u="sng" kern="0" dirty="0">
                <a:solidFill>
                  <a:schemeClr val="accent2"/>
                </a:solidFill>
                <a:highlight>
                  <a:srgbClr val="000000"/>
                </a:highlight>
              </a:rPr>
              <a:t>accidentally</a:t>
            </a:r>
            <a:r>
              <a:rPr lang="en-GB" sz="2600" kern="0" dirty="0">
                <a:solidFill>
                  <a:schemeClr val="accent2"/>
                </a:solidFill>
                <a:highlight>
                  <a:srgbClr val="000000"/>
                </a:highlight>
              </a:rPr>
              <a:t> sharing inaccurate information – not trying to trick anyone</a:t>
            </a:r>
          </a:p>
          <a:p>
            <a:pPr marL="0" indent="0">
              <a:spcBef>
                <a:spcPts val="800"/>
              </a:spcBef>
              <a:spcAft>
                <a:spcPts val="800"/>
              </a:spcAft>
              <a:buNone/>
            </a:pPr>
            <a:r>
              <a:rPr lang="en-GB" sz="2600" kern="0" dirty="0">
                <a:solidFill>
                  <a:schemeClr val="bg1"/>
                </a:solidFill>
                <a:highlight>
                  <a:srgbClr val="000000"/>
                </a:highlight>
              </a:rPr>
              <a:t>deliberate and selective use of facts and/or misleading information to influence choices, actions or beliefs</a:t>
            </a:r>
            <a:endParaRPr lang="en-GB" sz="2600" kern="0" dirty="0">
              <a:highlight>
                <a:srgbClr val="000000"/>
              </a:highlight>
            </a:endParaRPr>
          </a:p>
          <a:p>
            <a:pPr marL="0" indent="0">
              <a:spcBef>
                <a:spcPts val="800"/>
              </a:spcBef>
              <a:spcAft>
                <a:spcPts val="800"/>
              </a:spcAft>
              <a:buNone/>
            </a:pPr>
            <a:r>
              <a:rPr lang="en-GB" sz="2600" u="sng" kern="0" dirty="0">
                <a:solidFill>
                  <a:srgbClr val="00B050"/>
                </a:solidFill>
                <a:highlight>
                  <a:srgbClr val="000000"/>
                </a:highlight>
              </a:rPr>
              <a:t>deliberately sharing inaccurate information – to trick, confuse or influence</a:t>
            </a:r>
            <a:endParaRPr lang="en-GB" sz="2600" kern="0" dirty="0">
              <a:solidFill>
                <a:srgbClr val="00B050"/>
              </a:solidFill>
              <a:highlight>
                <a:srgbClr val="000000"/>
              </a:highlight>
            </a:endParaRPr>
          </a:p>
        </p:txBody>
      </p:sp>
      <p:pic>
        <p:nvPicPr>
          <p:cNvPr id="7" name="Picture 6">
            <a:extLst>
              <a:ext uri="{FF2B5EF4-FFF2-40B4-BE49-F238E27FC236}">
                <a16:creationId xmlns:a16="http://schemas.microsoft.com/office/drawing/2014/main" id="{F16A5CD0-C26E-2F77-233C-A5416771A57C}"/>
              </a:ext>
            </a:extLst>
          </p:cNvPr>
          <p:cNvPicPr>
            <a:picLocks noChangeAspect="1"/>
          </p:cNvPicPr>
          <p:nvPr/>
        </p:nvPicPr>
        <p:blipFill>
          <a:blip r:embed="rId3"/>
          <a:stretch>
            <a:fillRect/>
          </a:stretch>
        </p:blipFill>
        <p:spPr>
          <a:xfrm>
            <a:off x="-15240" y="0"/>
            <a:ext cx="12207240" cy="1217680"/>
          </a:xfrm>
          <a:prstGeom prst="rect">
            <a:avLst/>
          </a:prstGeom>
        </p:spPr>
      </p:pic>
    </p:spTree>
    <p:extLst>
      <p:ext uri="{BB962C8B-B14F-4D97-AF65-F5344CB8AC3E}">
        <p14:creationId xmlns:p14="http://schemas.microsoft.com/office/powerpoint/2010/main" val="270118496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5">
            <a:extLst>
              <a:ext uri="{FF2B5EF4-FFF2-40B4-BE49-F238E27FC236}">
                <a16:creationId xmlns:a16="http://schemas.microsoft.com/office/drawing/2014/main" id="{C92F3195-4453-4B0C-90D2-69B346E4B83B}"/>
              </a:ext>
            </a:extLst>
          </p:cNvPr>
          <p:cNvSpPr>
            <a:spLocks noGrp="1"/>
          </p:cNvSpPr>
          <p:nvPr>
            <p:ph idx="4294967295"/>
          </p:nvPr>
        </p:nvSpPr>
        <p:spPr>
          <a:xfrm>
            <a:off x="0" y="1701800"/>
            <a:ext cx="3140075" cy="4452938"/>
          </a:xfrm>
        </p:spPr>
        <p:txBody>
          <a:bodyPr>
            <a:noAutofit/>
          </a:bodyPr>
          <a:lstStyle/>
          <a:p>
            <a:pPr>
              <a:lnSpc>
                <a:spcPct val="130000"/>
              </a:lnSpc>
              <a:spcBef>
                <a:spcPts val="800"/>
              </a:spcBef>
              <a:spcAft>
                <a:spcPts val="1200"/>
              </a:spcAft>
            </a:pPr>
            <a:r>
              <a:rPr lang="en-GB" sz="3300" b="1" dirty="0"/>
              <a:t>Disinformation</a:t>
            </a:r>
          </a:p>
          <a:p>
            <a:pPr>
              <a:lnSpc>
                <a:spcPct val="130000"/>
              </a:lnSpc>
              <a:spcBef>
                <a:spcPts val="800"/>
              </a:spcBef>
              <a:spcAft>
                <a:spcPts val="1200"/>
              </a:spcAft>
            </a:pPr>
            <a:r>
              <a:rPr lang="en-GB" sz="3300" b="1" dirty="0"/>
              <a:t>Misinformation</a:t>
            </a:r>
          </a:p>
          <a:p>
            <a:pPr>
              <a:lnSpc>
                <a:spcPct val="130000"/>
              </a:lnSpc>
              <a:spcBef>
                <a:spcPts val="800"/>
              </a:spcBef>
              <a:spcAft>
                <a:spcPts val="1200"/>
              </a:spcAft>
            </a:pPr>
            <a:r>
              <a:rPr lang="en-GB" sz="3300" b="1" dirty="0"/>
              <a:t>Fake news</a:t>
            </a:r>
            <a:endParaRPr lang="en-GB" sz="3300" dirty="0">
              <a:solidFill>
                <a:srgbClr val="00B0F0"/>
              </a:solidFill>
              <a:highlight>
                <a:srgbClr val="000000"/>
              </a:highlight>
            </a:endParaRPr>
          </a:p>
          <a:p>
            <a:pPr>
              <a:lnSpc>
                <a:spcPct val="130000"/>
              </a:lnSpc>
              <a:spcBef>
                <a:spcPts val="800"/>
              </a:spcBef>
              <a:spcAft>
                <a:spcPts val="1200"/>
              </a:spcAft>
            </a:pPr>
            <a:r>
              <a:rPr lang="en-GB" sz="3300" b="1" dirty="0"/>
              <a:t>Agenda</a:t>
            </a:r>
            <a:endParaRPr lang="en-GB" sz="3300" dirty="0">
              <a:solidFill>
                <a:schemeClr val="accent4"/>
              </a:solidFill>
              <a:highlight>
                <a:srgbClr val="000000"/>
              </a:highlight>
            </a:endParaRPr>
          </a:p>
          <a:p>
            <a:pPr>
              <a:lnSpc>
                <a:spcPct val="130000"/>
              </a:lnSpc>
              <a:spcBef>
                <a:spcPts val="800"/>
              </a:spcBef>
              <a:spcAft>
                <a:spcPts val="1200"/>
              </a:spcAft>
            </a:pPr>
            <a:r>
              <a:rPr lang="en-GB" sz="3300" b="1" dirty="0"/>
              <a:t>Propaganda</a:t>
            </a:r>
            <a:endParaRPr lang="en-GB" sz="3300" dirty="0">
              <a:solidFill>
                <a:schemeClr val="bg1"/>
              </a:solidFill>
              <a:highlight>
                <a:srgbClr val="000000"/>
              </a:highlight>
            </a:endParaRPr>
          </a:p>
        </p:txBody>
      </p:sp>
      <p:sp>
        <p:nvSpPr>
          <p:cNvPr id="3" name="Content Placeholder 5">
            <a:extLst>
              <a:ext uri="{FF2B5EF4-FFF2-40B4-BE49-F238E27FC236}">
                <a16:creationId xmlns:a16="http://schemas.microsoft.com/office/drawing/2014/main" id="{26934D25-44CC-4E9D-97A1-BA027E8B290F}"/>
              </a:ext>
            </a:extLst>
          </p:cNvPr>
          <p:cNvSpPr txBox="1">
            <a:spLocks/>
          </p:cNvSpPr>
          <p:nvPr/>
        </p:nvSpPr>
        <p:spPr>
          <a:xfrm>
            <a:off x="4146480" y="1878262"/>
            <a:ext cx="7553911" cy="350912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800"/>
              </a:spcBef>
              <a:spcAft>
                <a:spcPts val="800"/>
              </a:spcAft>
              <a:buNone/>
            </a:pPr>
            <a:r>
              <a:rPr lang="en-GB" sz="2600" u="sng" kern="0" dirty="0">
                <a:solidFill>
                  <a:srgbClr val="00B050"/>
                </a:solidFill>
                <a:highlight>
                  <a:srgbClr val="000000"/>
                </a:highlight>
              </a:rPr>
              <a:t>deliberately sharing inaccurate information – to trick, confuse or influence</a:t>
            </a:r>
            <a:endParaRPr lang="en-GB" sz="2600" kern="0" dirty="0">
              <a:solidFill>
                <a:srgbClr val="00B050"/>
              </a:solidFill>
              <a:highlight>
                <a:srgbClr val="000000"/>
              </a:highlight>
            </a:endParaRPr>
          </a:p>
          <a:p>
            <a:pPr marL="0" indent="0">
              <a:spcBef>
                <a:spcPts val="800"/>
              </a:spcBef>
              <a:spcAft>
                <a:spcPts val="800"/>
              </a:spcAft>
              <a:buNone/>
            </a:pPr>
            <a:r>
              <a:rPr lang="en-GB" sz="2600" u="sng" kern="0" dirty="0">
                <a:solidFill>
                  <a:schemeClr val="accent2"/>
                </a:solidFill>
                <a:highlight>
                  <a:srgbClr val="000000"/>
                </a:highlight>
              </a:rPr>
              <a:t>accidentally</a:t>
            </a:r>
            <a:r>
              <a:rPr lang="en-GB" sz="2600" kern="0" dirty="0">
                <a:solidFill>
                  <a:schemeClr val="accent2"/>
                </a:solidFill>
                <a:highlight>
                  <a:srgbClr val="000000"/>
                </a:highlight>
              </a:rPr>
              <a:t> sharing inaccurate information – not trying to trick anyone</a:t>
            </a:r>
          </a:p>
          <a:p>
            <a:pPr marL="0" indent="0">
              <a:spcBef>
                <a:spcPts val="800"/>
              </a:spcBef>
              <a:spcAft>
                <a:spcPts val="800"/>
              </a:spcAft>
              <a:buNone/>
            </a:pPr>
            <a:r>
              <a:rPr lang="en-GB" sz="2600" kern="0" dirty="0">
                <a:solidFill>
                  <a:srgbClr val="00B0F0"/>
                </a:solidFill>
                <a:highlight>
                  <a:srgbClr val="000000"/>
                </a:highlight>
              </a:rPr>
              <a:t>presenting inaccurate stories or hoaxes as factual reporting or journalism</a:t>
            </a:r>
          </a:p>
          <a:p>
            <a:pPr marL="0" indent="0">
              <a:spcBef>
                <a:spcPts val="800"/>
              </a:spcBef>
              <a:spcAft>
                <a:spcPts val="800"/>
              </a:spcAft>
              <a:buNone/>
            </a:pPr>
            <a:r>
              <a:rPr lang="en-GB" sz="2600" kern="0" dirty="0">
                <a:solidFill>
                  <a:schemeClr val="accent4"/>
                </a:solidFill>
                <a:highlight>
                  <a:srgbClr val="000000"/>
                </a:highlight>
              </a:rPr>
              <a:t>what you want to achieve by sharing certain messages or content</a:t>
            </a:r>
          </a:p>
          <a:p>
            <a:pPr marL="0" indent="0">
              <a:spcBef>
                <a:spcPts val="800"/>
              </a:spcBef>
              <a:spcAft>
                <a:spcPts val="800"/>
              </a:spcAft>
              <a:buNone/>
            </a:pPr>
            <a:r>
              <a:rPr lang="en-GB" sz="2600" kern="0" dirty="0">
                <a:solidFill>
                  <a:schemeClr val="bg1"/>
                </a:solidFill>
                <a:highlight>
                  <a:srgbClr val="000000"/>
                </a:highlight>
              </a:rPr>
              <a:t>deliberate and selective use of facts and/or misleading information to influence choices, actions or beliefs</a:t>
            </a:r>
            <a:endParaRPr lang="en-GB" sz="2600" kern="0" dirty="0">
              <a:highlight>
                <a:srgbClr val="000000"/>
              </a:highlight>
            </a:endParaRPr>
          </a:p>
        </p:txBody>
      </p:sp>
      <p:pic>
        <p:nvPicPr>
          <p:cNvPr id="8" name="Picture 7">
            <a:extLst>
              <a:ext uri="{FF2B5EF4-FFF2-40B4-BE49-F238E27FC236}">
                <a16:creationId xmlns:a16="http://schemas.microsoft.com/office/drawing/2014/main" id="{E21B6F30-7CF7-AABC-BF66-EF236412529D}"/>
              </a:ext>
            </a:extLst>
          </p:cNvPr>
          <p:cNvPicPr>
            <a:picLocks noChangeAspect="1"/>
          </p:cNvPicPr>
          <p:nvPr/>
        </p:nvPicPr>
        <p:blipFill>
          <a:blip r:embed="rId3"/>
          <a:stretch>
            <a:fillRect/>
          </a:stretch>
        </p:blipFill>
        <p:spPr>
          <a:xfrm>
            <a:off x="-15240" y="0"/>
            <a:ext cx="12207240" cy="1217680"/>
          </a:xfrm>
          <a:prstGeom prst="rect">
            <a:avLst/>
          </a:prstGeom>
        </p:spPr>
      </p:pic>
    </p:spTree>
    <p:extLst>
      <p:ext uri="{BB962C8B-B14F-4D97-AF65-F5344CB8AC3E}">
        <p14:creationId xmlns:p14="http://schemas.microsoft.com/office/powerpoint/2010/main" val="741250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5">
            <a:extLst>
              <a:ext uri="{FF2B5EF4-FFF2-40B4-BE49-F238E27FC236}">
                <a16:creationId xmlns:a16="http://schemas.microsoft.com/office/drawing/2014/main" id="{C92F3195-4453-4B0C-90D2-69B346E4B83B}"/>
              </a:ext>
            </a:extLst>
          </p:cNvPr>
          <p:cNvSpPr>
            <a:spLocks noGrp="1"/>
          </p:cNvSpPr>
          <p:nvPr>
            <p:ph idx="1"/>
          </p:nvPr>
        </p:nvSpPr>
        <p:spPr>
          <a:xfrm>
            <a:off x="838200" y="1825625"/>
            <a:ext cx="10515600" cy="4351338"/>
          </a:xfrm>
        </p:spPr>
        <p:txBody>
          <a:bodyPr>
            <a:noAutofit/>
          </a:bodyPr>
          <a:lstStyle/>
          <a:p>
            <a:pPr>
              <a:lnSpc>
                <a:spcPct val="130000"/>
              </a:lnSpc>
              <a:spcBef>
                <a:spcPts val="800"/>
              </a:spcBef>
              <a:spcAft>
                <a:spcPts val="1200"/>
              </a:spcAft>
            </a:pPr>
            <a:r>
              <a:rPr lang="en-GB" sz="3300" b="1" dirty="0"/>
              <a:t>Stereotype</a:t>
            </a:r>
          </a:p>
          <a:p>
            <a:pPr>
              <a:lnSpc>
                <a:spcPct val="130000"/>
              </a:lnSpc>
              <a:spcBef>
                <a:spcPts val="800"/>
              </a:spcBef>
              <a:spcAft>
                <a:spcPts val="1200"/>
              </a:spcAft>
            </a:pPr>
            <a:r>
              <a:rPr lang="en-GB" sz="3300" b="1" dirty="0"/>
              <a:t>Opinion</a:t>
            </a:r>
          </a:p>
          <a:p>
            <a:pPr>
              <a:lnSpc>
                <a:spcPct val="130000"/>
              </a:lnSpc>
              <a:spcBef>
                <a:spcPts val="800"/>
              </a:spcBef>
              <a:spcAft>
                <a:spcPts val="1200"/>
              </a:spcAft>
            </a:pPr>
            <a:r>
              <a:rPr lang="en-GB" sz="3300" b="1" dirty="0"/>
              <a:t>Fact</a:t>
            </a:r>
          </a:p>
          <a:p>
            <a:pPr>
              <a:lnSpc>
                <a:spcPct val="130000"/>
              </a:lnSpc>
              <a:spcBef>
                <a:spcPts val="800"/>
              </a:spcBef>
              <a:spcAft>
                <a:spcPts val="1200"/>
              </a:spcAft>
            </a:pPr>
            <a:r>
              <a:rPr lang="en-GB" sz="3300" b="1" dirty="0"/>
              <a:t>Context</a:t>
            </a:r>
          </a:p>
        </p:txBody>
      </p:sp>
      <p:sp>
        <p:nvSpPr>
          <p:cNvPr id="4" name="Title 1">
            <a:extLst>
              <a:ext uri="{FF2B5EF4-FFF2-40B4-BE49-F238E27FC236}">
                <a16:creationId xmlns:a16="http://schemas.microsoft.com/office/drawing/2014/main" id="{4688AD35-C7A8-4851-9733-92708D2BF5C7}"/>
              </a:ext>
            </a:extLst>
          </p:cNvPr>
          <p:cNvSpPr>
            <a:spLocks noGrp="1"/>
          </p:cNvSpPr>
          <p:nvPr>
            <p:ph type="title"/>
          </p:nvPr>
        </p:nvSpPr>
        <p:spPr>
          <a:xfrm>
            <a:off x="838200" y="1219200"/>
            <a:ext cx="10515600" cy="700088"/>
          </a:xfrm>
        </p:spPr>
        <p:txBody>
          <a:bodyPr vert="horz" lIns="91440" tIns="45720" rIns="91440" bIns="45720" rtlCol="0" anchor="ctr">
            <a:normAutofit/>
          </a:bodyPr>
          <a:lstStyle/>
          <a:p>
            <a:r>
              <a:rPr lang="en-US" sz="3200" b="1" dirty="0">
                <a:solidFill>
                  <a:srgbClr val="C00000"/>
                </a:solidFill>
              </a:rPr>
              <a:t>Match the terms to the definitions</a:t>
            </a:r>
          </a:p>
        </p:txBody>
      </p:sp>
      <p:sp>
        <p:nvSpPr>
          <p:cNvPr id="3" name="Content Placeholder 5">
            <a:extLst>
              <a:ext uri="{FF2B5EF4-FFF2-40B4-BE49-F238E27FC236}">
                <a16:creationId xmlns:a16="http://schemas.microsoft.com/office/drawing/2014/main" id="{26934D25-44CC-4E9D-97A1-BA027E8B290F}"/>
              </a:ext>
            </a:extLst>
          </p:cNvPr>
          <p:cNvSpPr txBox="1">
            <a:spLocks/>
          </p:cNvSpPr>
          <p:nvPr/>
        </p:nvSpPr>
        <p:spPr>
          <a:xfrm>
            <a:off x="4048160" y="2025742"/>
            <a:ext cx="7553911" cy="350912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800"/>
              </a:spcBef>
              <a:spcAft>
                <a:spcPts val="800"/>
              </a:spcAft>
              <a:buNone/>
            </a:pPr>
            <a:r>
              <a:rPr lang="en-GB" sz="2600" dirty="0">
                <a:solidFill>
                  <a:srgbClr val="00B0F0"/>
                </a:solidFill>
                <a:highlight>
                  <a:srgbClr val="000000"/>
                </a:highlight>
              </a:rPr>
              <a:t>information that is true and backed up by evidence</a:t>
            </a:r>
          </a:p>
          <a:p>
            <a:pPr marL="0" indent="0">
              <a:spcBef>
                <a:spcPts val="800"/>
              </a:spcBef>
              <a:spcAft>
                <a:spcPts val="800"/>
              </a:spcAft>
              <a:buNone/>
            </a:pPr>
            <a:r>
              <a:rPr lang="en-GB" sz="2600" dirty="0">
                <a:solidFill>
                  <a:schemeClr val="bg1"/>
                </a:solidFill>
                <a:highlight>
                  <a:srgbClr val="000000"/>
                </a:highlight>
              </a:rPr>
              <a:t>background or surrounding information to help you fully understand something that could have a different meaning on its own</a:t>
            </a:r>
            <a:endParaRPr lang="en-GB" sz="2600" dirty="0"/>
          </a:p>
          <a:p>
            <a:pPr marL="0" indent="0">
              <a:spcBef>
                <a:spcPts val="800"/>
              </a:spcBef>
              <a:spcAft>
                <a:spcPts val="800"/>
              </a:spcAft>
              <a:buNone/>
            </a:pPr>
            <a:r>
              <a:rPr lang="en-GB" sz="2600" dirty="0">
                <a:solidFill>
                  <a:srgbClr val="FF0000"/>
                </a:solidFill>
                <a:highlight>
                  <a:srgbClr val="000000"/>
                </a:highlight>
              </a:rPr>
              <a:t>a fixed or oversimplified idea about what someone or something is like</a:t>
            </a:r>
          </a:p>
          <a:p>
            <a:pPr marL="0" indent="0">
              <a:spcBef>
                <a:spcPts val="800"/>
              </a:spcBef>
              <a:spcAft>
                <a:spcPts val="800"/>
              </a:spcAft>
              <a:buNone/>
            </a:pPr>
            <a:r>
              <a:rPr lang="en-GB" sz="2600" dirty="0">
                <a:solidFill>
                  <a:schemeClr val="accent4"/>
                </a:solidFill>
                <a:highlight>
                  <a:srgbClr val="000000"/>
                </a:highlight>
              </a:rPr>
              <a:t>a belief based on personal feelings, which cannot be proved</a:t>
            </a:r>
          </a:p>
        </p:txBody>
      </p:sp>
      <p:pic>
        <p:nvPicPr>
          <p:cNvPr id="2" name="Picture 1">
            <a:extLst>
              <a:ext uri="{FF2B5EF4-FFF2-40B4-BE49-F238E27FC236}">
                <a16:creationId xmlns:a16="http://schemas.microsoft.com/office/drawing/2014/main" id="{2778F954-B2E9-16DA-CDE4-6877676A08A1}"/>
              </a:ext>
            </a:extLst>
          </p:cNvPr>
          <p:cNvPicPr>
            <a:picLocks noChangeAspect="1"/>
          </p:cNvPicPr>
          <p:nvPr/>
        </p:nvPicPr>
        <p:blipFill>
          <a:blip r:embed="rId3"/>
          <a:stretch>
            <a:fillRect/>
          </a:stretch>
        </p:blipFill>
        <p:spPr>
          <a:xfrm>
            <a:off x="-15240" y="0"/>
            <a:ext cx="12207240" cy="1217680"/>
          </a:xfrm>
          <a:prstGeom prst="rect">
            <a:avLst/>
          </a:prstGeom>
        </p:spPr>
      </p:pic>
    </p:spTree>
    <p:extLst>
      <p:ext uri="{BB962C8B-B14F-4D97-AF65-F5344CB8AC3E}">
        <p14:creationId xmlns:p14="http://schemas.microsoft.com/office/powerpoint/2010/main" val="133833434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5">
            <a:extLst>
              <a:ext uri="{FF2B5EF4-FFF2-40B4-BE49-F238E27FC236}">
                <a16:creationId xmlns:a16="http://schemas.microsoft.com/office/drawing/2014/main" id="{C92F3195-4453-4B0C-90D2-69B346E4B83B}"/>
              </a:ext>
            </a:extLst>
          </p:cNvPr>
          <p:cNvSpPr>
            <a:spLocks noGrp="1"/>
          </p:cNvSpPr>
          <p:nvPr>
            <p:ph idx="4294967295"/>
          </p:nvPr>
        </p:nvSpPr>
        <p:spPr>
          <a:xfrm>
            <a:off x="746760" y="1849438"/>
            <a:ext cx="3138488" cy="4452937"/>
          </a:xfrm>
        </p:spPr>
        <p:txBody>
          <a:bodyPr>
            <a:noAutofit/>
          </a:bodyPr>
          <a:lstStyle/>
          <a:p>
            <a:pPr>
              <a:lnSpc>
                <a:spcPct val="130000"/>
              </a:lnSpc>
              <a:spcBef>
                <a:spcPts val="800"/>
              </a:spcBef>
              <a:spcAft>
                <a:spcPts val="1200"/>
              </a:spcAft>
            </a:pPr>
            <a:r>
              <a:rPr lang="en-GB" sz="3300" b="1" dirty="0"/>
              <a:t>Stereotype</a:t>
            </a:r>
          </a:p>
          <a:p>
            <a:pPr>
              <a:lnSpc>
                <a:spcPct val="130000"/>
              </a:lnSpc>
              <a:spcBef>
                <a:spcPts val="800"/>
              </a:spcBef>
              <a:spcAft>
                <a:spcPts val="1200"/>
              </a:spcAft>
            </a:pPr>
            <a:r>
              <a:rPr lang="en-GB" sz="3300" b="1" dirty="0"/>
              <a:t>Opinion</a:t>
            </a:r>
          </a:p>
          <a:p>
            <a:pPr>
              <a:lnSpc>
                <a:spcPct val="130000"/>
              </a:lnSpc>
              <a:spcBef>
                <a:spcPts val="800"/>
              </a:spcBef>
              <a:spcAft>
                <a:spcPts val="1200"/>
              </a:spcAft>
            </a:pPr>
            <a:r>
              <a:rPr lang="en-GB" sz="3300" b="1" dirty="0"/>
              <a:t>Fact</a:t>
            </a:r>
          </a:p>
          <a:p>
            <a:pPr>
              <a:lnSpc>
                <a:spcPct val="130000"/>
              </a:lnSpc>
              <a:spcBef>
                <a:spcPts val="800"/>
              </a:spcBef>
              <a:spcAft>
                <a:spcPts val="1200"/>
              </a:spcAft>
            </a:pPr>
            <a:r>
              <a:rPr lang="en-GB" sz="3300" b="1" dirty="0"/>
              <a:t>Context</a:t>
            </a:r>
          </a:p>
        </p:txBody>
      </p:sp>
      <p:sp>
        <p:nvSpPr>
          <p:cNvPr id="3" name="Content Placeholder 5">
            <a:extLst>
              <a:ext uri="{FF2B5EF4-FFF2-40B4-BE49-F238E27FC236}">
                <a16:creationId xmlns:a16="http://schemas.microsoft.com/office/drawing/2014/main" id="{26934D25-44CC-4E9D-97A1-BA027E8B290F}"/>
              </a:ext>
            </a:extLst>
          </p:cNvPr>
          <p:cNvSpPr txBox="1">
            <a:spLocks/>
          </p:cNvSpPr>
          <p:nvPr/>
        </p:nvSpPr>
        <p:spPr>
          <a:xfrm>
            <a:off x="4048160" y="2025742"/>
            <a:ext cx="7553911" cy="350912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800"/>
              </a:spcBef>
              <a:spcAft>
                <a:spcPts val="1000"/>
              </a:spcAft>
              <a:buNone/>
            </a:pPr>
            <a:r>
              <a:rPr lang="en-GB" sz="2600" dirty="0">
                <a:solidFill>
                  <a:srgbClr val="FF0000"/>
                </a:solidFill>
                <a:highlight>
                  <a:srgbClr val="000000"/>
                </a:highlight>
              </a:rPr>
              <a:t>a fixed or oversimplified idea about what someone or something is like</a:t>
            </a:r>
          </a:p>
          <a:p>
            <a:pPr marL="0" indent="0">
              <a:spcBef>
                <a:spcPts val="800"/>
              </a:spcBef>
              <a:spcAft>
                <a:spcPts val="1000"/>
              </a:spcAft>
              <a:buNone/>
            </a:pPr>
            <a:r>
              <a:rPr lang="en-GB" sz="2600" dirty="0">
                <a:solidFill>
                  <a:schemeClr val="accent4"/>
                </a:solidFill>
                <a:highlight>
                  <a:srgbClr val="000000"/>
                </a:highlight>
              </a:rPr>
              <a:t>a belief based on personal feelings, which cannot be proved</a:t>
            </a:r>
          </a:p>
          <a:p>
            <a:pPr marL="0" indent="0">
              <a:spcBef>
                <a:spcPts val="800"/>
              </a:spcBef>
              <a:spcAft>
                <a:spcPts val="1000"/>
              </a:spcAft>
              <a:buNone/>
            </a:pPr>
            <a:r>
              <a:rPr lang="en-GB" sz="2600" dirty="0">
                <a:solidFill>
                  <a:srgbClr val="00B0F0"/>
                </a:solidFill>
                <a:highlight>
                  <a:srgbClr val="000000"/>
                </a:highlight>
              </a:rPr>
              <a:t>information that is true and backed up by evidence</a:t>
            </a:r>
          </a:p>
          <a:p>
            <a:pPr marL="0" indent="0">
              <a:spcBef>
                <a:spcPts val="800"/>
              </a:spcBef>
              <a:spcAft>
                <a:spcPts val="1000"/>
              </a:spcAft>
              <a:buNone/>
            </a:pPr>
            <a:r>
              <a:rPr lang="en-GB" sz="2600" dirty="0">
                <a:solidFill>
                  <a:schemeClr val="bg1"/>
                </a:solidFill>
                <a:highlight>
                  <a:srgbClr val="000000"/>
                </a:highlight>
              </a:rPr>
              <a:t>background or surrounding information to help you fully understand something that could have a different meaning on its own</a:t>
            </a:r>
            <a:endParaRPr lang="en-GB" sz="2600" dirty="0">
              <a:highlight>
                <a:srgbClr val="000000"/>
              </a:highlight>
            </a:endParaRPr>
          </a:p>
        </p:txBody>
      </p:sp>
      <p:pic>
        <p:nvPicPr>
          <p:cNvPr id="2" name="Picture 1">
            <a:extLst>
              <a:ext uri="{FF2B5EF4-FFF2-40B4-BE49-F238E27FC236}">
                <a16:creationId xmlns:a16="http://schemas.microsoft.com/office/drawing/2014/main" id="{1FE9695B-7671-1A2D-4E7C-36DD4522641A}"/>
              </a:ext>
            </a:extLst>
          </p:cNvPr>
          <p:cNvPicPr>
            <a:picLocks noChangeAspect="1"/>
          </p:cNvPicPr>
          <p:nvPr/>
        </p:nvPicPr>
        <p:blipFill>
          <a:blip r:embed="rId3"/>
          <a:stretch>
            <a:fillRect/>
          </a:stretch>
        </p:blipFill>
        <p:spPr>
          <a:xfrm>
            <a:off x="-15240" y="0"/>
            <a:ext cx="12207240" cy="1217680"/>
          </a:xfrm>
          <a:prstGeom prst="rect">
            <a:avLst/>
          </a:prstGeom>
        </p:spPr>
      </p:pic>
    </p:spTree>
    <p:extLst>
      <p:ext uri="{BB962C8B-B14F-4D97-AF65-F5344CB8AC3E}">
        <p14:creationId xmlns:p14="http://schemas.microsoft.com/office/powerpoint/2010/main" val="449316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Background, Bokeh, Light, Circle, Points">
            <a:extLst>
              <a:ext uri="{FF2B5EF4-FFF2-40B4-BE49-F238E27FC236}">
                <a16:creationId xmlns:a16="http://schemas.microsoft.com/office/drawing/2014/main" id="{8C4F147A-7862-4BB1-9D5F-487A4D7453D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078" b="17416"/>
          <a:stretch/>
        </p:blipFill>
        <p:spPr bwMode="auto">
          <a:xfrm>
            <a:off x="0" y="1"/>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35"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marL="0" marR="0" lvl="0" indent="0" algn="ctr" defTabSz="914400" rtl="0" eaLnBrk="1" fontAlgn="auto" latinLnBrk="0" hangingPunct="1">
              <a:lnSpc>
                <a:spcPct val="100000"/>
              </a:lnSpc>
              <a:spcBef>
                <a:spcPts val="0"/>
              </a:spcBef>
              <a:spcAft>
                <a:spcPts val="1000"/>
              </a:spcAft>
              <a:buClr>
                <a:prstClr val="black"/>
              </a:buClr>
              <a:buSzPct val="100000"/>
              <a:buFont typeface="Arial"/>
              <a:buNone/>
              <a:tabLst/>
              <a:defRPr/>
            </a:pPr>
            <a:endParaRPr kumimoji="0" lang="en-US" sz="1600" b="0" i="0" u="none" strike="noStrike" kern="1200" cap="all" spc="0" normalizeH="0" baseline="0" noProof="0" dirty="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532C86-AF31-4500-86B2-B8BA09EB39D8}"/>
              </a:ext>
            </a:extLst>
          </p:cNvPr>
          <p:cNvSpPr>
            <a:spLocks noGrp="1"/>
          </p:cNvSpPr>
          <p:nvPr>
            <p:ph type="title"/>
          </p:nvPr>
        </p:nvSpPr>
        <p:spPr>
          <a:xfrm>
            <a:off x="8022021" y="3231930"/>
            <a:ext cx="2960611" cy="3021385"/>
          </a:xfrm>
        </p:spPr>
        <p:txBody>
          <a:bodyPr vert="horz" lIns="91440" tIns="45720" rIns="91440" bIns="45720" rtlCol="0" anchor="b">
            <a:normAutofit/>
          </a:bodyPr>
          <a:lstStyle/>
          <a:p>
            <a:pPr marL="57150">
              <a:spcAft>
                <a:spcPts val="600"/>
              </a:spcAft>
            </a:pPr>
            <a:br>
              <a:rPr lang="en-US" sz="1200" dirty="0"/>
            </a:br>
            <a:br>
              <a:rPr lang="en-US" sz="1000" dirty="0"/>
            </a:br>
            <a:br>
              <a:rPr lang="en-US" sz="1000" dirty="0"/>
            </a:br>
            <a:br>
              <a:rPr lang="en-US" sz="1000" dirty="0"/>
            </a:br>
            <a:br>
              <a:rPr lang="en-US" sz="1000" dirty="0"/>
            </a:br>
            <a:br>
              <a:rPr lang="en-US" sz="1000" dirty="0"/>
            </a:br>
            <a:br>
              <a:rPr lang="en-US" sz="1000" dirty="0"/>
            </a:br>
            <a:br>
              <a:rPr lang="en-US" sz="1000" dirty="0"/>
            </a:br>
            <a:br>
              <a:rPr lang="en-US" sz="1000" dirty="0"/>
            </a:br>
            <a:br>
              <a:rPr lang="en-US" sz="1000" dirty="0"/>
            </a:br>
            <a:endParaRPr lang="en-US" sz="1000" dirty="0"/>
          </a:p>
        </p:txBody>
      </p:sp>
      <p:cxnSp>
        <p:nvCxnSpPr>
          <p:cNvPr id="137" name="Straight Connector 136">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D90B3744-EA11-4267-8E1C-BF74A3A07FC9}"/>
              </a:ext>
            </a:extLst>
          </p:cNvPr>
          <p:cNvSpPr txBox="1"/>
          <p:nvPr/>
        </p:nvSpPr>
        <p:spPr>
          <a:xfrm>
            <a:off x="525516" y="3417573"/>
            <a:ext cx="4593021" cy="2619839"/>
          </a:xfrm>
          <a:prstGeom prst="rect">
            <a:avLst/>
          </a:prstGeom>
        </p:spPr>
        <p:txBody>
          <a:bodyPr vert="horz" lIns="91440" tIns="45720" rIns="91440" bIns="45720" rtlCol="0" anchor="ctr">
            <a:normAutofit/>
          </a:bodyPr>
          <a:lstStyle/>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b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A96EAA60-5604-49A6-8121-3838987DEF76}"/>
              </a:ext>
            </a:extLst>
          </p:cNvPr>
          <p:cNvSpPr txBox="1"/>
          <p:nvPr/>
        </p:nvSpPr>
        <p:spPr>
          <a:xfrm>
            <a:off x="7953153" y="2700670"/>
            <a:ext cx="4121806" cy="406265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rPr>
              <a:t>A </a:t>
            </a:r>
            <a:r>
              <a:rPr kumimoji="0" lang="en-GB" sz="2800" b="1" i="0" u="none" strike="noStrike" kern="1200" cap="none" spc="0" normalizeH="0" baseline="0" noProof="0" dirty="0">
                <a:ln>
                  <a:noFill/>
                </a:ln>
                <a:solidFill>
                  <a:prstClr val="black"/>
                </a:solidFill>
                <a:effectLst/>
                <a:uLnTx/>
                <a:uFillTx/>
                <a:latin typeface="Calibri" panose="020F0502020204030204"/>
                <a:ea typeface="+mn-ea"/>
                <a:cs typeface="+mn-cs"/>
              </a:rPr>
              <a:t>filter bubble </a:t>
            </a:r>
            <a:r>
              <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rPr>
              <a:t>is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rPr>
              <a:t>a type of echo chamber created by algorithms that keep track of what you click on</a:t>
            </a: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Websites use </a:t>
            </a: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algorithms</a:t>
            </a: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 to show content similar to what you’ve already selected. This can prevent you from finding new ideas and perspectives online</a:t>
            </a:r>
          </a:p>
        </p:txBody>
      </p:sp>
      <p:sp>
        <p:nvSpPr>
          <p:cNvPr id="9" name="Oval 8">
            <a:extLst>
              <a:ext uri="{FF2B5EF4-FFF2-40B4-BE49-F238E27FC236}">
                <a16:creationId xmlns:a16="http://schemas.microsoft.com/office/drawing/2014/main" id="{92984182-6A39-4921-9A09-C75BBC6575A0}"/>
              </a:ext>
            </a:extLst>
          </p:cNvPr>
          <p:cNvSpPr/>
          <p:nvPr/>
        </p:nvSpPr>
        <p:spPr>
          <a:xfrm>
            <a:off x="3880601" y="-21573"/>
            <a:ext cx="4682153" cy="4785898"/>
          </a:xfrm>
          <a:prstGeom prst="ellipse">
            <a:avLst/>
          </a:prstGeom>
          <a:solidFill>
            <a:schemeClr val="accent6">
              <a:alpha val="83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rPr>
              <a:t>Social media can act as an </a:t>
            </a:r>
            <a:r>
              <a:rPr kumimoji="0" lang="en-GB" sz="2800" b="1" i="0" u="none" strike="noStrike" kern="1200" cap="none" spc="0" normalizeH="0" baseline="0" noProof="0" dirty="0">
                <a:ln>
                  <a:noFill/>
                </a:ln>
                <a:solidFill>
                  <a:prstClr val="black"/>
                </a:solidFill>
                <a:effectLst/>
                <a:uLnTx/>
                <a:uFillTx/>
                <a:latin typeface="Calibri" panose="020F0502020204030204"/>
                <a:ea typeface="+mn-ea"/>
                <a:cs typeface="+mn-cs"/>
              </a:rPr>
              <a:t>‘echo chamber’ - </a:t>
            </a:r>
            <a:r>
              <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rPr>
              <a:t>a place where individuals find their ideas supported and echoed by other like-minded individuals </a:t>
            </a:r>
          </a:p>
        </p:txBody>
      </p:sp>
      <p:sp>
        <p:nvSpPr>
          <p:cNvPr id="11" name="Oval 10">
            <a:extLst>
              <a:ext uri="{FF2B5EF4-FFF2-40B4-BE49-F238E27FC236}">
                <a16:creationId xmlns:a16="http://schemas.microsoft.com/office/drawing/2014/main" id="{6B997740-7B57-49FE-8C06-36A3C404108E}"/>
              </a:ext>
            </a:extLst>
          </p:cNvPr>
          <p:cNvSpPr/>
          <p:nvPr/>
        </p:nvSpPr>
        <p:spPr>
          <a:xfrm>
            <a:off x="782952" y="36178"/>
            <a:ext cx="3920428" cy="3848250"/>
          </a:xfrm>
          <a:prstGeom prst="ellipse">
            <a:avLst/>
          </a:prstGeom>
          <a:gradFill>
            <a:gsLst>
              <a:gs pos="0">
                <a:schemeClr val="accent6">
                  <a:lumMod val="110000"/>
                  <a:satMod val="105000"/>
                  <a:tint val="67000"/>
                  <a:alpha val="83000"/>
                </a:schemeClr>
              </a:gs>
              <a:gs pos="50000">
                <a:schemeClr val="accent6">
                  <a:lumMod val="105000"/>
                  <a:satMod val="103000"/>
                  <a:tint val="73000"/>
                </a:schemeClr>
              </a:gs>
              <a:gs pos="100000">
                <a:schemeClr val="accent6">
                  <a:lumMod val="105000"/>
                  <a:satMod val="109000"/>
                  <a:tint val="81000"/>
                </a:schemeClr>
              </a:gs>
            </a:gsLst>
          </a:gradFill>
          <a:ln>
            <a:noFill/>
          </a:ln>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Echo chambers create </a:t>
            </a:r>
            <a:r>
              <a:rPr kumimoji="0" lang="en-US" sz="2200" b="1" i="0" u="none" strike="noStrike" kern="1200" cap="none" spc="0" normalizeH="0" baseline="0" noProof="0" dirty="0">
                <a:ln>
                  <a:noFill/>
                </a:ln>
                <a:solidFill>
                  <a:prstClr val="black"/>
                </a:solidFill>
                <a:effectLst/>
                <a:uLnTx/>
                <a:uFillTx/>
                <a:latin typeface="Calibri" panose="020F0502020204030204"/>
                <a:ea typeface="+mn-ea"/>
                <a:cs typeface="+mn-cs"/>
              </a:rPr>
              <a:t>misinformation</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 reinforce </a:t>
            </a:r>
            <a:r>
              <a:rPr kumimoji="0" lang="en-US" sz="2200" b="1" i="0" u="none" strike="noStrike" kern="1200" cap="none" spc="0" normalizeH="0" baseline="0" noProof="0" dirty="0">
                <a:ln>
                  <a:noFill/>
                </a:ln>
                <a:solidFill>
                  <a:prstClr val="black"/>
                </a:solidFill>
                <a:effectLst/>
                <a:uLnTx/>
                <a:uFillTx/>
                <a:latin typeface="Calibri" panose="020F0502020204030204"/>
                <a:ea typeface="+mn-ea"/>
                <a:cs typeface="+mn-cs"/>
              </a:rPr>
              <a:t>stereotypes</a:t>
            </a:r>
            <a:r>
              <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rPr>
              <a:t> and distort one’s perspective, making it harder to consider opposing viewpoints</a:t>
            </a:r>
            <a:endParaRPr kumimoji="0" lang="en-GB"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E9479A7F-5D36-4F74-8C19-9F090DBD6B49}"/>
              </a:ext>
            </a:extLst>
          </p:cNvPr>
          <p:cNvSpPr/>
          <p:nvPr/>
        </p:nvSpPr>
        <p:spPr>
          <a:xfrm>
            <a:off x="21227" y="3062177"/>
            <a:ext cx="3250178" cy="3097759"/>
          </a:xfrm>
          <a:prstGeom prst="ellipse">
            <a:avLst/>
          </a:prstGeom>
          <a:gradFill>
            <a:gsLst>
              <a:gs pos="0">
                <a:schemeClr val="accent2">
                  <a:lumMod val="110000"/>
                  <a:satMod val="105000"/>
                  <a:tint val="67000"/>
                  <a:alpha val="83000"/>
                </a:schemeClr>
              </a:gs>
              <a:gs pos="50000">
                <a:schemeClr val="accent2">
                  <a:lumMod val="105000"/>
                  <a:satMod val="103000"/>
                  <a:tint val="73000"/>
                </a:schemeClr>
              </a:gs>
              <a:gs pos="100000">
                <a:schemeClr val="accent2">
                  <a:lumMod val="105000"/>
                  <a:satMod val="109000"/>
                  <a:tint val="81000"/>
                </a:schemeClr>
              </a:gs>
            </a:gsLs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srgbClr val="231F20"/>
                </a:solidFill>
                <a:effectLst/>
                <a:uLnTx/>
                <a:uFillTx/>
                <a:latin typeface="ReithSans"/>
                <a:ea typeface="+mn-ea"/>
                <a:cs typeface="+mn-cs"/>
              </a:rPr>
              <a:t>Sharing things that appeals to others in echo chambers makes it more </a:t>
            </a:r>
            <a:r>
              <a:rPr kumimoji="0" lang="en-GB" sz="2200" b="1" i="0" u="none" strike="noStrike" kern="1200" cap="none" spc="0" normalizeH="0" baseline="0" noProof="0" dirty="0">
                <a:ln>
                  <a:noFill/>
                </a:ln>
                <a:solidFill>
                  <a:srgbClr val="231F20"/>
                </a:solidFill>
                <a:effectLst/>
                <a:uLnTx/>
                <a:uFillTx/>
                <a:latin typeface="ReithSans"/>
                <a:ea typeface="+mn-ea"/>
                <a:cs typeface="+mn-cs"/>
              </a:rPr>
              <a:t>popular</a:t>
            </a:r>
            <a:r>
              <a:rPr kumimoji="0" lang="en-GB" sz="2200" b="0" i="0" u="none" strike="noStrike" kern="1200" cap="none" spc="0" normalizeH="0" baseline="0" noProof="0" dirty="0">
                <a:ln>
                  <a:noFill/>
                </a:ln>
                <a:solidFill>
                  <a:srgbClr val="231F20"/>
                </a:solidFill>
                <a:effectLst/>
                <a:uLnTx/>
                <a:uFillTx/>
                <a:latin typeface="ReithSans"/>
                <a:ea typeface="+mn-ea"/>
                <a:cs typeface="+mn-cs"/>
              </a:rPr>
              <a:t> and </a:t>
            </a:r>
            <a:r>
              <a:rPr kumimoji="0" lang="en-GB" sz="2200" b="1" i="0" u="none" strike="noStrike" kern="1200" cap="none" spc="0" normalizeH="0" baseline="0" noProof="0" dirty="0">
                <a:ln>
                  <a:noFill/>
                </a:ln>
                <a:solidFill>
                  <a:srgbClr val="231F20"/>
                </a:solidFill>
                <a:effectLst/>
                <a:uLnTx/>
                <a:uFillTx/>
                <a:latin typeface="ReithSans"/>
                <a:ea typeface="+mn-ea"/>
                <a:cs typeface="+mn-cs"/>
              </a:rPr>
              <a:t>spread faster </a:t>
            </a:r>
            <a:r>
              <a:rPr kumimoji="0" lang="en-GB" sz="2200" b="0" i="0" u="none" strike="noStrike" kern="1200" cap="none" spc="0" normalizeH="0" baseline="0" noProof="0" dirty="0">
                <a:ln>
                  <a:noFill/>
                </a:ln>
                <a:solidFill>
                  <a:srgbClr val="231F20"/>
                </a:solidFill>
                <a:effectLst/>
                <a:uLnTx/>
                <a:uFillTx/>
                <a:latin typeface="ReithSans"/>
                <a:ea typeface="+mn-ea"/>
                <a:cs typeface="+mn-cs"/>
              </a:rPr>
              <a:t>– even if it isn’t true!</a:t>
            </a:r>
            <a:endParaRPr kumimoji="0" lang="en-GB" sz="2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A7ABAE6B-26FC-47F9-8DEB-84941FCA5BFC}"/>
              </a:ext>
            </a:extLst>
          </p:cNvPr>
          <p:cNvSpPr/>
          <p:nvPr/>
        </p:nvSpPr>
        <p:spPr>
          <a:xfrm>
            <a:off x="2544726" y="4785899"/>
            <a:ext cx="2257892" cy="1988598"/>
          </a:xfrm>
          <a:prstGeom prst="ellipse">
            <a:avLst/>
          </a:prstGeom>
          <a:gradFill>
            <a:gsLst>
              <a:gs pos="0">
                <a:schemeClr val="accent4">
                  <a:lumMod val="110000"/>
                  <a:satMod val="105000"/>
                  <a:tint val="67000"/>
                  <a:alpha val="83000"/>
                </a:schemeClr>
              </a:gs>
              <a:gs pos="50000">
                <a:schemeClr val="accent4">
                  <a:lumMod val="105000"/>
                  <a:satMod val="103000"/>
                  <a:tint val="73000"/>
                </a:schemeClr>
              </a:gs>
              <a:gs pos="100000">
                <a:schemeClr val="accent4">
                  <a:lumMod val="105000"/>
                  <a:satMod val="109000"/>
                  <a:tint val="81000"/>
                </a:schemeClr>
              </a:gs>
            </a:gsLst>
          </a:gradFill>
          <a:ln>
            <a:noFill/>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srgbClr val="231F20"/>
                </a:solidFill>
                <a:effectLst/>
                <a:uLnTx/>
                <a:uFillTx/>
                <a:latin typeface="ReithSans"/>
                <a:ea typeface="+mn-ea"/>
                <a:cs typeface="+mn-cs"/>
              </a:rPr>
              <a:t>And makes it easier to </a:t>
            </a:r>
            <a:r>
              <a:rPr kumimoji="0" lang="en-GB" sz="2200" b="1" i="0" u="none" strike="noStrike" kern="1200" cap="none" spc="0" normalizeH="0" baseline="0" noProof="0" dirty="0">
                <a:ln>
                  <a:noFill/>
                </a:ln>
                <a:solidFill>
                  <a:srgbClr val="231F20"/>
                </a:solidFill>
                <a:effectLst/>
                <a:uLnTx/>
                <a:uFillTx/>
                <a:latin typeface="ReithSans"/>
                <a:ea typeface="+mn-ea"/>
                <a:cs typeface="+mn-cs"/>
              </a:rPr>
              <a:t>confirm existing beliefs</a:t>
            </a:r>
            <a:endParaRPr kumimoji="0" lang="en-GB"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Picture 4" descr="A red rectangular sign with white text and heart&#10;&#10;Description automatically generated">
            <a:extLst>
              <a:ext uri="{FF2B5EF4-FFF2-40B4-BE49-F238E27FC236}">
                <a16:creationId xmlns:a16="http://schemas.microsoft.com/office/drawing/2014/main" id="{1964303A-EF26-A1A8-FCCB-B78146CED9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15751" y="160352"/>
            <a:ext cx="1637148" cy="1171329"/>
          </a:xfrm>
          <a:prstGeom prst="rect">
            <a:avLst/>
          </a:prstGeom>
        </p:spPr>
      </p:pic>
    </p:spTree>
    <p:extLst>
      <p:ext uri="{BB962C8B-B14F-4D97-AF65-F5344CB8AC3E}">
        <p14:creationId xmlns:p14="http://schemas.microsoft.com/office/powerpoint/2010/main" val="3412377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3" grpId="0" animBg="1"/>
      <p:bldP spid="15"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811998C-8C54-4C1A-A67F-E6A604AB5BC1}"/>
              </a:ext>
            </a:extLst>
          </p:cNvPr>
          <p:cNvPicPr>
            <a:picLocks noChangeAspect="1"/>
          </p:cNvPicPr>
          <p:nvPr/>
        </p:nvPicPr>
        <p:blipFill>
          <a:blip r:embed="rId3"/>
          <a:stretch>
            <a:fillRect/>
          </a:stretch>
        </p:blipFill>
        <p:spPr>
          <a:xfrm>
            <a:off x="2345266" y="1388976"/>
            <a:ext cx="8376993" cy="5128450"/>
          </a:xfrm>
          <a:prstGeom prst="rect">
            <a:avLst/>
          </a:prstGeom>
        </p:spPr>
      </p:pic>
      <p:pic>
        <p:nvPicPr>
          <p:cNvPr id="4" name="Picture 3">
            <a:extLst>
              <a:ext uri="{FF2B5EF4-FFF2-40B4-BE49-F238E27FC236}">
                <a16:creationId xmlns:a16="http://schemas.microsoft.com/office/drawing/2014/main" id="{ECD6A700-EEAE-BDA4-4F8E-54AA067B8DE7}"/>
              </a:ext>
            </a:extLst>
          </p:cNvPr>
          <p:cNvPicPr>
            <a:picLocks noChangeAspect="1"/>
          </p:cNvPicPr>
          <p:nvPr/>
        </p:nvPicPr>
        <p:blipFill>
          <a:blip r:embed="rId4"/>
          <a:stretch>
            <a:fillRect/>
          </a:stretch>
        </p:blipFill>
        <p:spPr>
          <a:xfrm>
            <a:off x="-15240" y="0"/>
            <a:ext cx="12207240" cy="1217680"/>
          </a:xfrm>
          <a:prstGeom prst="rect">
            <a:avLst/>
          </a:prstGeom>
        </p:spPr>
      </p:pic>
    </p:spTree>
    <p:extLst>
      <p:ext uri="{BB962C8B-B14F-4D97-AF65-F5344CB8AC3E}">
        <p14:creationId xmlns:p14="http://schemas.microsoft.com/office/powerpoint/2010/main" val="290754852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9A5A1B1-C416-4EA6-AA0E-2A9629A847B5}"/>
              </a:ext>
            </a:extLst>
          </p:cNvPr>
          <p:cNvPicPr>
            <a:picLocks noChangeAspect="1"/>
          </p:cNvPicPr>
          <p:nvPr/>
        </p:nvPicPr>
        <p:blipFill>
          <a:blip r:embed="rId2"/>
          <a:stretch>
            <a:fillRect/>
          </a:stretch>
        </p:blipFill>
        <p:spPr>
          <a:xfrm>
            <a:off x="2285989" y="1401805"/>
            <a:ext cx="8380453" cy="5156903"/>
          </a:xfrm>
          <a:prstGeom prst="rect">
            <a:avLst/>
          </a:prstGeom>
        </p:spPr>
      </p:pic>
      <p:pic>
        <p:nvPicPr>
          <p:cNvPr id="2" name="Picture 1">
            <a:extLst>
              <a:ext uri="{FF2B5EF4-FFF2-40B4-BE49-F238E27FC236}">
                <a16:creationId xmlns:a16="http://schemas.microsoft.com/office/drawing/2014/main" id="{14BB7EA2-1601-E75F-DB29-AF2FB3452DF7}"/>
              </a:ext>
            </a:extLst>
          </p:cNvPr>
          <p:cNvPicPr>
            <a:picLocks noChangeAspect="1"/>
          </p:cNvPicPr>
          <p:nvPr/>
        </p:nvPicPr>
        <p:blipFill>
          <a:blip r:embed="rId3"/>
          <a:stretch>
            <a:fillRect/>
          </a:stretch>
        </p:blipFill>
        <p:spPr>
          <a:xfrm>
            <a:off x="-15240" y="0"/>
            <a:ext cx="12207240" cy="1217680"/>
          </a:xfrm>
          <a:prstGeom prst="rect">
            <a:avLst/>
          </a:prstGeom>
        </p:spPr>
      </p:pic>
    </p:spTree>
    <p:extLst>
      <p:ext uri="{BB962C8B-B14F-4D97-AF65-F5344CB8AC3E}">
        <p14:creationId xmlns:p14="http://schemas.microsoft.com/office/powerpoint/2010/main" val="359398686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255F2-439C-4CF0-A1F2-DA4393011AFE}"/>
              </a:ext>
            </a:extLst>
          </p:cNvPr>
          <p:cNvSpPr>
            <a:spLocks noGrp="1"/>
          </p:cNvSpPr>
          <p:nvPr>
            <p:ph type="title" idx="4294967295"/>
          </p:nvPr>
        </p:nvSpPr>
        <p:spPr>
          <a:xfrm>
            <a:off x="1807872" y="483220"/>
            <a:ext cx="8987943" cy="1131433"/>
          </a:xfrm>
        </p:spPr>
        <p:txBody>
          <a:bodyPr>
            <a:normAutofit fontScale="90000"/>
          </a:bodyPr>
          <a:lstStyle/>
          <a:p>
            <a:r>
              <a:rPr lang="en-GB" b="1" dirty="0">
                <a:solidFill>
                  <a:srgbClr val="000000"/>
                </a:solidFill>
                <a:latin typeface="+mn-lt"/>
              </a:rPr>
              <a:t>What can you do about </a:t>
            </a:r>
            <a:r>
              <a:rPr lang="en-GB" b="1" dirty="0">
                <a:solidFill>
                  <a:srgbClr val="FF0000"/>
                </a:solidFill>
                <a:latin typeface="+mn-lt"/>
              </a:rPr>
              <a:t>FILTER BUBBLES</a:t>
            </a:r>
            <a:r>
              <a:rPr lang="en-GB" b="1" dirty="0">
                <a:solidFill>
                  <a:srgbClr val="000000"/>
                </a:solidFill>
                <a:latin typeface="+mn-lt"/>
              </a:rPr>
              <a:t>?</a:t>
            </a:r>
          </a:p>
        </p:txBody>
      </p:sp>
      <p:sp>
        <p:nvSpPr>
          <p:cNvPr id="3" name="Content Placeholder 2">
            <a:extLst>
              <a:ext uri="{FF2B5EF4-FFF2-40B4-BE49-F238E27FC236}">
                <a16:creationId xmlns:a16="http://schemas.microsoft.com/office/drawing/2014/main" id="{255D6D2B-2F39-4641-8BC5-0B163A8C5A42}"/>
              </a:ext>
            </a:extLst>
          </p:cNvPr>
          <p:cNvSpPr>
            <a:spLocks noGrp="1"/>
          </p:cNvSpPr>
          <p:nvPr>
            <p:ph idx="4294967295"/>
          </p:nvPr>
        </p:nvSpPr>
        <p:spPr>
          <a:xfrm>
            <a:off x="730564" y="1443687"/>
            <a:ext cx="8228642" cy="4867275"/>
          </a:xfrm>
        </p:spPr>
        <p:txBody>
          <a:bodyPr anchor="ctr">
            <a:normAutofit/>
          </a:bodyPr>
          <a:lstStyle/>
          <a:p>
            <a:r>
              <a:rPr lang="en-GB" sz="2400" dirty="0">
                <a:solidFill>
                  <a:srgbClr val="000000"/>
                </a:solidFill>
              </a:rPr>
              <a:t>Look at things</a:t>
            </a:r>
            <a:r>
              <a:rPr lang="en-GB" sz="2400" b="1" dirty="0">
                <a:solidFill>
                  <a:srgbClr val="000000"/>
                </a:solidFill>
              </a:rPr>
              <a:t> in context</a:t>
            </a:r>
          </a:p>
          <a:p>
            <a:r>
              <a:rPr lang="en-GB" sz="2400" b="1" dirty="0">
                <a:solidFill>
                  <a:srgbClr val="000000"/>
                </a:solidFill>
              </a:rPr>
              <a:t>Look for evidence </a:t>
            </a:r>
            <a:r>
              <a:rPr lang="en-GB" sz="2400" dirty="0">
                <a:solidFill>
                  <a:srgbClr val="000000"/>
                </a:solidFill>
              </a:rPr>
              <a:t>to separate facts from opinion</a:t>
            </a:r>
          </a:p>
          <a:p>
            <a:r>
              <a:rPr lang="en-GB" sz="2400" dirty="0">
                <a:solidFill>
                  <a:srgbClr val="000000"/>
                </a:solidFill>
              </a:rPr>
              <a:t>Look for the </a:t>
            </a:r>
            <a:r>
              <a:rPr lang="en-GB" sz="2400" b="1" dirty="0">
                <a:solidFill>
                  <a:srgbClr val="000000"/>
                </a:solidFill>
              </a:rPr>
              <a:t>source</a:t>
            </a:r>
            <a:r>
              <a:rPr lang="en-GB" sz="2400" dirty="0">
                <a:solidFill>
                  <a:srgbClr val="000000"/>
                </a:solidFill>
              </a:rPr>
              <a:t> of the content and try to check to see if it exists somewhere else</a:t>
            </a:r>
          </a:p>
          <a:p>
            <a:r>
              <a:rPr lang="en-GB" sz="2400" b="1" dirty="0">
                <a:solidFill>
                  <a:srgbClr val="000000"/>
                </a:solidFill>
              </a:rPr>
              <a:t>Question</a:t>
            </a:r>
            <a:r>
              <a:rPr lang="en-GB" sz="2400" dirty="0">
                <a:solidFill>
                  <a:srgbClr val="000000"/>
                </a:solidFill>
              </a:rPr>
              <a:t> what you come across and consider other points of view</a:t>
            </a:r>
          </a:p>
          <a:p>
            <a:r>
              <a:rPr lang="en-GB" sz="2400" dirty="0">
                <a:solidFill>
                  <a:srgbClr val="000000"/>
                </a:solidFill>
              </a:rPr>
              <a:t>Follow accounts you might not always agree with, so algorithms can show you a </a:t>
            </a:r>
            <a:r>
              <a:rPr lang="en-GB" sz="2400" b="1" dirty="0">
                <a:solidFill>
                  <a:srgbClr val="000000"/>
                </a:solidFill>
              </a:rPr>
              <a:t>variety</a:t>
            </a:r>
            <a:r>
              <a:rPr lang="en-GB" sz="2400" dirty="0">
                <a:solidFill>
                  <a:srgbClr val="000000"/>
                </a:solidFill>
              </a:rPr>
              <a:t> of viewpoints</a:t>
            </a:r>
          </a:p>
          <a:p>
            <a:r>
              <a:rPr lang="en-GB" sz="2400" dirty="0">
                <a:solidFill>
                  <a:srgbClr val="000000"/>
                </a:solidFill>
              </a:rPr>
              <a:t>Only share something if you’re </a:t>
            </a:r>
            <a:r>
              <a:rPr lang="en-GB" sz="2400" b="1" dirty="0">
                <a:solidFill>
                  <a:srgbClr val="000000"/>
                </a:solidFill>
              </a:rPr>
              <a:t>certain</a:t>
            </a:r>
          </a:p>
          <a:p>
            <a:r>
              <a:rPr lang="en-GB" sz="2400" dirty="0">
                <a:solidFill>
                  <a:srgbClr val="000000"/>
                </a:solidFill>
              </a:rPr>
              <a:t>Just because you </a:t>
            </a:r>
            <a:r>
              <a:rPr lang="en-GB" sz="2400" b="1" dirty="0">
                <a:solidFill>
                  <a:srgbClr val="000000"/>
                </a:solidFill>
              </a:rPr>
              <a:t>WANT</a:t>
            </a:r>
            <a:r>
              <a:rPr lang="en-GB" sz="2400" dirty="0">
                <a:solidFill>
                  <a:srgbClr val="000000"/>
                </a:solidFill>
              </a:rPr>
              <a:t> it to be true, doesn’t mean it is!</a:t>
            </a:r>
          </a:p>
        </p:txBody>
      </p:sp>
      <p:pic>
        <p:nvPicPr>
          <p:cNvPr id="2050" name="Picture 2" descr="Light, Circle, Points, Abstract, Face">
            <a:extLst>
              <a:ext uri="{FF2B5EF4-FFF2-40B4-BE49-F238E27FC236}">
                <a16:creationId xmlns:a16="http://schemas.microsoft.com/office/drawing/2014/main" id="{8B9B992C-F477-4D7F-BB9D-CBB2E5CA55B2}"/>
              </a:ext>
            </a:extLst>
          </p:cNvPr>
          <p:cNvPicPr>
            <a:picLocks noChangeAspect="1" noChangeArrowheads="1"/>
          </p:cNvPicPr>
          <p:nvPr/>
        </p:nvPicPr>
        <p:blipFill rotWithShape="1">
          <a:blip r:embed="rId3">
            <a:alphaModFix/>
            <a:extLst>
              <a:ext uri="{28A0092B-C50C-407E-A947-70E740481C1C}">
                <a14:useLocalDpi xmlns:a14="http://schemas.microsoft.com/office/drawing/2010/main" val="0"/>
              </a:ext>
            </a:extLst>
          </a:blip>
          <a:srcRect t="2873" r="1" b="16088"/>
          <a:stretch/>
        </p:blipFill>
        <p:spPr bwMode="auto">
          <a:xfrm>
            <a:off x="8669870" y="2211346"/>
            <a:ext cx="3674754" cy="2106932"/>
          </a:xfrm>
          <a:custGeom>
            <a:avLst/>
            <a:gdLst/>
            <a:ahLst/>
            <a:cxnLst/>
            <a:rect l="l" t="t" r="r" b="b"/>
            <a:pathLst>
              <a:path w="3674754" h="2106932">
                <a:moveTo>
                  <a:pt x="21954" y="0"/>
                </a:moveTo>
                <a:lnTo>
                  <a:pt x="3652800" y="0"/>
                </a:lnTo>
                <a:lnTo>
                  <a:pt x="3665268" y="81694"/>
                </a:lnTo>
                <a:cubicBezTo>
                  <a:pt x="3671541" y="143461"/>
                  <a:pt x="3674754" y="206133"/>
                  <a:pt x="3674754" y="269555"/>
                </a:cubicBezTo>
                <a:cubicBezTo>
                  <a:pt x="3674754" y="1284311"/>
                  <a:pt x="2852132" y="2106932"/>
                  <a:pt x="1837377" y="2106932"/>
                </a:cubicBezTo>
                <a:cubicBezTo>
                  <a:pt x="822622" y="2106932"/>
                  <a:pt x="0" y="1284311"/>
                  <a:pt x="0" y="269555"/>
                </a:cubicBezTo>
                <a:cubicBezTo>
                  <a:pt x="0" y="206133"/>
                  <a:pt x="3214" y="143461"/>
                  <a:pt x="9486" y="81694"/>
                </a:cubicBezTo>
                <a:close/>
              </a:path>
            </a:pathLst>
          </a:custGeom>
          <a:noFill/>
          <a:effectLst>
            <a:softEdge rad="0"/>
          </a:effectLst>
          <a:extLst>
            <a:ext uri="{909E8E84-426E-40DD-AFC4-6F175D3DCCD1}">
              <a14:hiddenFill xmlns:a14="http://schemas.microsoft.com/office/drawing/2010/main">
                <a:solidFill>
                  <a:srgbClr val="FFFFFF"/>
                </a:solidFill>
              </a14:hiddenFill>
            </a:ext>
          </a:extLst>
        </p:spPr>
      </p:pic>
      <p:pic>
        <p:nvPicPr>
          <p:cNvPr id="39" name="Picture 38" descr="A picture containing person, wall, indoor, computer&#10;&#10;Description automatically generated">
            <a:extLst>
              <a:ext uri="{FF2B5EF4-FFF2-40B4-BE49-F238E27FC236}">
                <a16:creationId xmlns:a16="http://schemas.microsoft.com/office/drawing/2014/main" id="{A6B7D8FC-84F9-454D-BFA7-ED2ABD167B57}"/>
              </a:ext>
            </a:extLst>
          </p:cNvPr>
          <p:cNvPicPr>
            <a:picLocks noChangeAspect="1"/>
          </p:cNvPicPr>
          <p:nvPr/>
        </p:nvPicPr>
        <p:blipFill rotWithShape="1">
          <a:blip r:embed="rId4">
            <a:alphaModFix/>
            <a:extLst>
              <a:ext uri="{28A0092B-C50C-407E-A947-70E740481C1C}">
                <a14:useLocalDpi xmlns:a14="http://schemas.microsoft.com/office/drawing/2010/main" val="0"/>
              </a:ext>
            </a:extLst>
          </a:blip>
          <a:srcRect l="27476" r="1230" b="2"/>
          <a:stretch/>
        </p:blipFill>
        <p:spPr>
          <a:xfrm>
            <a:off x="8382000" y="3861505"/>
            <a:ext cx="3810000" cy="3005969"/>
          </a:xfrm>
          <a:custGeom>
            <a:avLst/>
            <a:gdLst/>
            <a:ahLst/>
            <a:cxnLst/>
            <a:rect l="l" t="t" r="r" b="b"/>
            <a:pathLst>
              <a:path w="4792674" h="3781268">
                <a:moveTo>
                  <a:pt x="2554615" y="0"/>
                </a:moveTo>
                <a:cubicBezTo>
                  <a:pt x="3436412" y="0"/>
                  <a:pt x="4213859" y="446774"/>
                  <a:pt x="4672942" y="1126306"/>
                </a:cubicBezTo>
                <a:lnTo>
                  <a:pt x="4792674" y="1323391"/>
                </a:lnTo>
                <a:lnTo>
                  <a:pt x="4792674" y="3781268"/>
                </a:lnTo>
                <a:lnTo>
                  <a:pt x="313779" y="3781268"/>
                </a:lnTo>
                <a:lnTo>
                  <a:pt x="308328" y="3772297"/>
                </a:lnTo>
                <a:cubicBezTo>
                  <a:pt x="111694" y="3410325"/>
                  <a:pt x="0" y="2995514"/>
                  <a:pt x="0" y="2554615"/>
                </a:cubicBezTo>
                <a:cubicBezTo>
                  <a:pt x="0" y="1143740"/>
                  <a:pt x="1143740" y="0"/>
                  <a:pt x="2554615" y="0"/>
                </a:cubicBezTo>
                <a:close/>
              </a:path>
            </a:pathLst>
          </a:custGeom>
          <a:effectLst>
            <a:softEdge rad="0"/>
          </a:effectLst>
        </p:spPr>
      </p:pic>
      <p:pic>
        <p:nvPicPr>
          <p:cNvPr id="4" name="Picture 3" descr="Free dialog tip advice illustration">
            <a:extLst>
              <a:ext uri="{FF2B5EF4-FFF2-40B4-BE49-F238E27FC236}">
                <a16:creationId xmlns:a16="http://schemas.microsoft.com/office/drawing/2014/main" id="{D0345A27-0292-C31B-8B6E-8DA14613D93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88164" y="1591614"/>
            <a:ext cx="2032263" cy="144481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Free speech bubble talking chat illustration">
            <a:extLst>
              <a:ext uri="{FF2B5EF4-FFF2-40B4-BE49-F238E27FC236}">
                <a16:creationId xmlns:a16="http://schemas.microsoft.com/office/drawing/2014/main" id="{40548F51-67FE-A89C-9B6A-7229CF343C8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0654" y="346666"/>
            <a:ext cx="1244948" cy="1244948"/>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984649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88448D5-8330-45BC-BDE6-44B12F285B00}"/>
              </a:ext>
            </a:extLst>
          </p:cNvPr>
          <p:cNvSpPr txBox="1"/>
          <p:nvPr/>
        </p:nvSpPr>
        <p:spPr>
          <a:xfrm>
            <a:off x="2270615" y="5032002"/>
            <a:ext cx="7650769" cy="1477328"/>
          </a:xfrm>
          <a:prstGeom prst="rect">
            <a:avLst/>
          </a:prstGeom>
          <a:noFill/>
        </p:spPr>
        <p:txBody>
          <a:bodyPr wrap="square">
            <a:spAutoFit/>
          </a:bodyPr>
          <a:lstStyle/>
          <a:p>
            <a:r>
              <a:rPr lang="en-GB" sz="1800" dirty="0"/>
              <a:t>Visit </a:t>
            </a:r>
            <a:r>
              <a:rPr lang="en-GB" sz="1800" dirty="0">
                <a:hlinkClick r:id="rId3"/>
              </a:rPr>
              <a:t>goingtoofar.lgfl.net </a:t>
            </a:r>
            <a:r>
              <a:rPr lang="en-GB" sz="1800" dirty="0"/>
              <a:t>to find out how to help children:</a:t>
            </a:r>
          </a:p>
          <a:p>
            <a:pPr marL="742950" lvl="1" indent="-285750">
              <a:buFont typeface="Arial" panose="020B0604020202020204" pitchFamily="34" charset="0"/>
              <a:buChar char="•"/>
            </a:pPr>
            <a:r>
              <a:rPr lang="en-GB" dirty="0"/>
              <a:t>recognise extremist behaviour and content on social media/apps/games</a:t>
            </a:r>
          </a:p>
          <a:p>
            <a:pPr marL="742950" lvl="1" indent="-285750">
              <a:buFont typeface="Arial" panose="020B0604020202020204" pitchFamily="34" charset="0"/>
              <a:buChar char="•"/>
            </a:pPr>
            <a:r>
              <a:rPr lang="en-GB" dirty="0"/>
              <a:t>understand actions likely to attract police investigation</a:t>
            </a:r>
          </a:p>
          <a:p>
            <a:pPr marL="742950" lvl="1" indent="-285750">
              <a:buFont typeface="Arial" panose="020B0604020202020204" pitchFamily="34" charset="0"/>
              <a:buChar char="•"/>
            </a:pPr>
            <a:r>
              <a:rPr lang="en-GB" dirty="0"/>
              <a:t>get help</a:t>
            </a:r>
          </a:p>
          <a:p>
            <a:pPr marL="742950" lvl="1" indent="-285750">
              <a:buFont typeface="Arial" panose="020B0604020202020204" pitchFamily="34" charset="0"/>
              <a:buChar char="•"/>
            </a:pPr>
            <a:r>
              <a:rPr lang="en-GB" dirty="0"/>
              <a:t>report concerns</a:t>
            </a:r>
          </a:p>
        </p:txBody>
      </p:sp>
      <p:sp>
        <p:nvSpPr>
          <p:cNvPr id="9" name="TextBox 8">
            <a:extLst>
              <a:ext uri="{FF2B5EF4-FFF2-40B4-BE49-F238E27FC236}">
                <a16:creationId xmlns:a16="http://schemas.microsoft.com/office/drawing/2014/main" id="{5E073E8C-0698-43BC-9FAB-A0BB4C61B1E5}"/>
              </a:ext>
            </a:extLst>
          </p:cNvPr>
          <p:cNvSpPr txBox="1"/>
          <p:nvPr/>
        </p:nvSpPr>
        <p:spPr>
          <a:xfrm>
            <a:off x="8905674" y="6289284"/>
            <a:ext cx="3176080" cy="492443"/>
          </a:xfrm>
          <a:prstGeom prst="rect">
            <a:avLst/>
          </a:prstGeom>
          <a:noFill/>
        </p:spPr>
        <p:txBody>
          <a:bodyPr wrap="square" rtlCol="0">
            <a:spAutoFit/>
          </a:bodyPr>
          <a:lstStyle/>
          <a:p>
            <a:pPr>
              <a:spcAft>
                <a:spcPts val="600"/>
              </a:spcAft>
            </a:pPr>
            <a:r>
              <a:rPr lang="en-GB" sz="1400" dirty="0"/>
              <a:t>Source: </a:t>
            </a:r>
            <a:r>
              <a:rPr lang="en-GB" sz="1100" b="0" i="0" dirty="0">
                <a:effectLst/>
                <a:latin typeface="Roboto" panose="02000000000000000000" pitchFamily="2" charset="0"/>
              </a:rPr>
              <a:t>Children and parents: media use and attitudes report  2026</a:t>
            </a:r>
            <a:endParaRPr lang="en-GB" sz="1400" dirty="0"/>
          </a:p>
        </p:txBody>
      </p:sp>
      <p:sp>
        <p:nvSpPr>
          <p:cNvPr id="3" name="Speech Bubble: Rectangle with Corners Rounded 2">
            <a:extLst>
              <a:ext uri="{FF2B5EF4-FFF2-40B4-BE49-F238E27FC236}">
                <a16:creationId xmlns:a16="http://schemas.microsoft.com/office/drawing/2014/main" id="{4CE2C07E-9C96-985B-BD49-E970EDD4685F}"/>
              </a:ext>
            </a:extLst>
          </p:cNvPr>
          <p:cNvSpPr/>
          <p:nvPr/>
        </p:nvSpPr>
        <p:spPr>
          <a:xfrm>
            <a:off x="8675879" y="2557449"/>
            <a:ext cx="3176080" cy="2253911"/>
          </a:xfrm>
          <a:prstGeom prst="wedgeRoundRectCallout">
            <a:avLst>
              <a:gd name="adj1" fmla="val -42674"/>
              <a:gd name="adj2" fmla="val 63667"/>
              <a:gd name="adj3" fmla="val 16667"/>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lvl="0" algn="ctr"/>
            <a:r>
              <a:rPr lang="en-GB" sz="2400" b="1" dirty="0"/>
              <a:t>59% of parents </a:t>
            </a:r>
            <a:r>
              <a:rPr lang="en-GB" sz="2400" b="0" dirty="0">
                <a:solidFill>
                  <a:schemeClr val="tx1"/>
                </a:solidFill>
              </a:rPr>
              <a:t>were concerned about them being influenced by </a:t>
            </a:r>
            <a:r>
              <a:rPr lang="en-GB" sz="2400" b="1" u="sng" dirty="0"/>
              <a:t>extremist</a:t>
            </a:r>
            <a:r>
              <a:rPr lang="en-GB" sz="2400" b="0" dirty="0"/>
              <a:t> </a:t>
            </a:r>
            <a:r>
              <a:rPr lang="en-GB" sz="2400" b="0" dirty="0">
                <a:solidFill>
                  <a:schemeClr val="tx1"/>
                </a:solidFill>
              </a:rPr>
              <a:t>content</a:t>
            </a:r>
          </a:p>
        </p:txBody>
      </p:sp>
      <p:pic>
        <p:nvPicPr>
          <p:cNvPr id="5" name="Picture 4" descr="Free dialog tip advice illustration">
            <a:extLst>
              <a:ext uri="{FF2B5EF4-FFF2-40B4-BE49-F238E27FC236}">
                <a16:creationId xmlns:a16="http://schemas.microsoft.com/office/drawing/2014/main" id="{F8458BE3-76E7-0467-446A-B5CB5C74DA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9164713">
            <a:off x="893863" y="4459130"/>
            <a:ext cx="1611591" cy="114574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E076F271-434B-59BC-77F1-9E16D48B6907}"/>
              </a:ext>
            </a:extLst>
          </p:cNvPr>
          <p:cNvPicPr>
            <a:picLocks noChangeAspect="1"/>
          </p:cNvPicPr>
          <p:nvPr/>
        </p:nvPicPr>
        <p:blipFill>
          <a:blip r:embed="rId5"/>
          <a:stretch>
            <a:fillRect/>
          </a:stretch>
        </p:blipFill>
        <p:spPr>
          <a:xfrm>
            <a:off x="465631" y="284200"/>
            <a:ext cx="7650769" cy="3516098"/>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3BA76B77-D150-176C-6644-57C56B7917E9}"/>
              </a:ext>
            </a:extLst>
          </p:cNvPr>
          <p:cNvSpPr txBox="1"/>
          <p:nvPr/>
        </p:nvSpPr>
        <p:spPr>
          <a:xfrm>
            <a:off x="572509" y="3985561"/>
            <a:ext cx="6332516" cy="307777"/>
          </a:xfrm>
          <a:prstGeom prst="rect">
            <a:avLst/>
          </a:prstGeom>
          <a:noFill/>
        </p:spPr>
        <p:txBody>
          <a:bodyPr wrap="square">
            <a:spAutoFit/>
          </a:bodyPr>
          <a:lstStyle/>
          <a:p>
            <a:r>
              <a:rPr lang="en-GB" sz="1400" dirty="0">
                <a:hlinkClick r:id="rId6"/>
              </a:rPr>
              <a:t>NSPCC (2026) The impact of harmful online content on children</a:t>
            </a:r>
            <a:endParaRPr lang="en-GB" sz="1400" dirty="0"/>
          </a:p>
        </p:txBody>
      </p:sp>
      <p:pic>
        <p:nvPicPr>
          <p:cNvPr id="2" name="Picture 1" descr="Free did you know speech balloon message illustration">
            <a:extLst>
              <a:ext uri="{FF2B5EF4-FFF2-40B4-BE49-F238E27FC236}">
                <a16:creationId xmlns:a16="http://schemas.microsoft.com/office/drawing/2014/main" id="{9147B992-A6CD-A778-49DB-0841D2FD5EB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426414">
            <a:off x="9693139" y="644625"/>
            <a:ext cx="2257629" cy="22576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738965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596426D-D7DA-44D1-8A9A-08A4A3E7E690}"/>
              </a:ext>
            </a:extLst>
          </p:cNvPr>
          <p:cNvSpPr/>
          <p:nvPr/>
        </p:nvSpPr>
        <p:spPr>
          <a:xfrm>
            <a:off x="10149245" y="230345"/>
            <a:ext cx="1904691" cy="23877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Box 7">
            <a:extLst>
              <a:ext uri="{FF2B5EF4-FFF2-40B4-BE49-F238E27FC236}">
                <a16:creationId xmlns:a16="http://schemas.microsoft.com/office/drawing/2014/main" id="{18E08B5F-C18F-4EDB-A30B-F2E576142D71}"/>
              </a:ext>
            </a:extLst>
          </p:cNvPr>
          <p:cNvSpPr txBox="1"/>
          <p:nvPr/>
        </p:nvSpPr>
        <p:spPr>
          <a:xfrm>
            <a:off x="944557" y="3128119"/>
            <a:ext cx="3524976" cy="1384995"/>
          </a:xfrm>
          <a:prstGeom prst="rect">
            <a:avLst/>
          </a:prstGeom>
          <a:noFill/>
        </p:spPr>
        <p:txBody>
          <a:bodyPr wrap="square">
            <a:spAutoFit/>
          </a:bodyPr>
          <a:lstStyle/>
          <a:p>
            <a:r>
              <a:rPr lang="en-GB" sz="2800" dirty="0"/>
              <a:t>Let’s take this quiz together at </a:t>
            </a:r>
            <a:r>
              <a:rPr lang="en-GB" sz="2800" dirty="0">
                <a:hlinkClick r:id="rId3"/>
              </a:rPr>
              <a:t>takingastand.lgfl.net</a:t>
            </a:r>
            <a:endParaRPr lang="en-GB" sz="2800" dirty="0"/>
          </a:p>
        </p:txBody>
      </p:sp>
      <p:pic>
        <p:nvPicPr>
          <p:cNvPr id="6" name="Picture 5" descr="A person sitting on a couch&#10;&#10;Description automatically generated with low confidence">
            <a:extLst>
              <a:ext uri="{FF2B5EF4-FFF2-40B4-BE49-F238E27FC236}">
                <a16:creationId xmlns:a16="http://schemas.microsoft.com/office/drawing/2014/main" id="{FB5BC851-C10F-4ACF-8006-67C00A3C40AE}"/>
              </a:ext>
            </a:extLst>
          </p:cNvPr>
          <p:cNvPicPr>
            <a:picLocks noChangeAspect="1"/>
          </p:cNvPicPr>
          <p:nvPr/>
        </p:nvPicPr>
        <p:blipFill>
          <a:blip r:embed="rId4"/>
          <a:srcRect t="15315"/>
          <a:stretch/>
        </p:blipFill>
        <p:spPr>
          <a:xfrm>
            <a:off x="5536541" y="2688587"/>
            <a:ext cx="5900192" cy="3238017"/>
          </a:xfrm>
          <a:prstGeom prst="rect">
            <a:avLst/>
          </a:prstGeom>
        </p:spPr>
      </p:pic>
      <p:sp>
        <p:nvSpPr>
          <p:cNvPr id="11" name="TextBox 10">
            <a:extLst>
              <a:ext uri="{FF2B5EF4-FFF2-40B4-BE49-F238E27FC236}">
                <a16:creationId xmlns:a16="http://schemas.microsoft.com/office/drawing/2014/main" id="{8F1DCB19-17FC-4B3E-96DB-C91B6428449F}"/>
              </a:ext>
            </a:extLst>
          </p:cNvPr>
          <p:cNvSpPr txBox="1"/>
          <p:nvPr/>
        </p:nvSpPr>
        <p:spPr>
          <a:xfrm>
            <a:off x="1950719" y="380263"/>
            <a:ext cx="9296723" cy="2308324"/>
          </a:xfrm>
          <a:prstGeom prst="rect">
            <a:avLst/>
          </a:prstGeom>
          <a:noFill/>
        </p:spPr>
        <p:txBody>
          <a:bodyPr wrap="square">
            <a:spAutoFit/>
          </a:bodyPr>
          <a:lstStyle/>
          <a:p>
            <a:r>
              <a:rPr lang="en-GB" sz="2800" b="1" dirty="0"/>
              <a:t>Are </a:t>
            </a:r>
            <a:r>
              <a:rPr lang="en-GB" sz="2800" b="1" dirty="0">
                <a:solidFill>
                  <a:srgbClr val="FF0000"/>
                </a:solidFill>
              </a:rPr>
              <a:t>YOU</a:t>
            </a:r>
            <a:r>
              <a:rPr lang="en-GB" sz="2800" b="1" dirty="0"/>
              <a:t> aware of the </a:t>
            </a:r>
            <a:r>
              <a:rPr lang="en-GB" sz="2800" b="1" dirty="0">
                <a:solidFill>
                  <a:srgbClr val="FF0000"/>
                </a:solidFill>
              </a:rPr>
              <a:t>IMPLICATIONS</a:t>
            </a:r>
            <a:r>
              <a:rPr lang="en-GB" sz="2800" b="1" dirty="0"/>
              <a:t> your </a:t>
            </a:r>
            <a:r>
              <a:rPr lang="en-GB" sz="2800" b="1" dirty="0">
                <a:solidFill>
                  <a:srgbClr val="FF0000"/>
                </a:solidFill>
              </a:rPr>
              <a:t>ACTIONS</a:t>
            </a:r>
            <a:r>
              <a:rPr lang="en-GB" sz="2800" b="1" dirty="0"/>
              <a:t> could have? </a:t>
            </a:r>
          </a:p>
          <a:p>
            <a:r>
              <a:rPr lang="en-GB" sz="2400" dirty="0"/>
              <a:t>Could</a:t>
            </a:r>
            <a:r>
              <a:rPr lang="en-GB" sz="2400" b="1" dirty="0"/>
              <a:t> </a:t>
            </a:r>
            <a:r>
              <a:rPr lang="en-GB" sz="2400" dirty="0"/>
              <a:t>you</a:t>
            </a:r>
            <a:r>
              <a:rPr lang="en-GB" sz="2400" b="1" dirty="0"/>
              <a:t> </a:t>
            </a:r>
            <a:r>
              <a:rPr lang="en-GB" sz="2400" dirty="0"/>
              <a:t>be breaking the </a:t>
            </a:r>
            <a:r>
              <a:rPr lang="en-GB" sz="2400" b="1" dirty="0">
                <a:solidFill>
                  <a:srgbClr val="FF0000"/>
                </a:solidFill>
              </a:rPr>
              <a:t>LAW</a:t>
            </a:r>
            <a:r>
              <a:rPr lang="en-GB" sz="2400" dirty="0"/>
              <a:t>?</a:t>
            </a:r>
          </a:p>
          <a:p>
            <a:r>
              <a:rPr lang="en-GB" sz="2400" dirty="0"/>
              <a:t>Or putting yourselves or others at </a:t>
            </a:r>
            <a:r>
              <a:rPr lang="en-GB" sz="2400" b="1" dirty="0">
                <a:solidFill>
                  <a:srgbClr val="FF0000"/>
                </a:solidFill>
              </a:rPr>
              <a:t>RISK</a:t>
            </a:r>
            <a:r>
              <a:rPr lang="en-GB" sz="2400" dirty="0"/>
              <a:t>? </a:t>
            </a:r>
          </a:p>
          <a:p>
            <a:endParaRPr lang="en-GB" sz="2000" dirty="0"/>
          </a:p>
          <a:p>
            <a:endParaRPr lang="en-GB" sz="2000" dirty="0"/>
          </a:p>
        </p:txBody>
      </p:sp>
      <p:sp>
        <p:nvSpPr>
          <p:cNvPr id="3" name="TextBox 2">
            <a:extLst>
              <a:ext uri="{FF2B5EF4-FFF2-40B4-BE49-F238E27FC236}">
                <a16:creationId xmlns:a16="http://schemas.microsoft.com/office/drawing/2014/main" id="{96ED0571-645F-7341-0FC9-5FA9B8647505}"/>
              </a:ext>
            </a:extLst>
          </p:cNvPr>
          <p:cNvSpPr txBox="1"/>
          <p:nvPr/>
        </p:nvSpPr>
        <p:spPr>
          <a:xfrm>
            <a:off x="5536541" y="6258323"/>
            <a:ext cx="6096000" cy="369332"/>
          </a:xfrm>
          <a:prstGeom prst="rect">
            <a:avLst/>
          </a:prstGeom>
          <a:noFill/>
        </p:spPr>
        <p:txBody>
          <a:bodyPr wrap="square">
            <a:spAutoFit/>
          </a:bodyPr>
          <a:lstStyle/>
          <a:p>
            <a:r>
              <a:rPr lang="en-GB" sz="1800" dirty="0"/>
              <a:t>Visit </a:t>
            </a:r>
            <a:r>
              <a:rPr lang="en-GB" sz="1800" dirty="0">
                <a:hlinkClick r:id="rId5"/>
              </a:rPr>
              <a:t>goingtoofar.lgfl.net </a:t>
            </a:r>
            <a:r>
              <a:rPr lang="en-GB" sz="1800" dirty="0"/>
              <a:t>to find out more.</a:t>
            </a:r>
            <a:endParaRPr lang="en-GB" dirty="0"/>
          </a:p>
        </p:txBody>
      </p:sp>
      <p:pic>
        <p:nvPicPr>
          <p:cNvPr id="2" name="Picture 1" descr="Free speech bubble talking chat illustration">
            <a:extLst>
              <a:ext uri="{FF2B5EF4-FFF2-40B4-BE49-F238E27FC236}">
                <a16:creationId xmlns:a16="http://schemas.microsoft.com/office/drawing/2014/main" id="{68BA61FF-8A1D-CEC2-3DC9-109A3969432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6480" y="380263"/>
            <a:ext cx="1244948" cy="1244948"/>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911320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FC415A-8A21-456B-8ABE-D2E88D1E98F8}"/>
              </a:ext>
            </a:extLst>
          </p:cNvPr>
          <p:cNvSpPr>
            <a:spLocks noGrp="1"/>
          </p:cNvSpPr>
          <p:nvPr>
            <p:ph sz="half" idx="1"/>
          </p:nvPr>
        </p:nvSpPr>
        <p:spPr>
          <a:xfrm>
            <a:off x="703397" y="1504439"/>
            <a:ext cx="4766070" cy="4193627"/>
          </a:xfrm>
        </p:spPr>
        <p:txBody>
          <a:bodyPr vert="horz" lIns="91440" tIns="45720" rIns="91440" bIns="45720" rtlCol="0" anchor="ctr">
            <a:normAutofit/>
          </a:bodyPr>
          <a:lstStyle/>
          <a:p>
            <a:pPr marL="0" indent="0">
              <a:buNone/>
            </a:pPr>
            <a:r>
              <a:rPr lang="en-US" sz="3200" b="1" dirty="0">
                <a:solidFill>
                  <a:srgbClr val="000000"/>
                </a:solidFill>
              </a:rPr>
              <a:t>You notice lately there are lots of posts from a group appearing on your page which are offensive and racist. </a:t>
            </a:r>
            <a:br>
              <a:rPr lang="en-US" dirty="0">
                <a:solidFill>
                  <a:srgbClr val="000000"/>
                </a:solidFill>
              </a:rPr>
            </a:br>
            <a:br>
              <a:rPr lang="en-US" dirty="0">
                <a:solidFill>
                  <a:srgbClr val="000000"/>
                </a:solidFill>
              </a:rPr>
            </a:br>
            <a:r>
              <a:rPr lang="en-US" dirty="0">
                <a:solidFill>
                  <a:srgbClr val="000000"/>
                </a:solidFill>
              </a:rPr>
              <a:t>What can you do about it?</a:t>
            </a:r>
          </a:p>
        </p:txBody>
      </p:sp>
      <p:pic>
        <p:nvPicPr>
          <p:cNvPr id="7" name="Picture 6" descr="A person sitting on a couch&#10;&#10;Description automatically generated with medium confidence">
            <a:extLst>
              <a:ext uri="{FF2B5EF4-FFF2-40B4-BE49-F238E27FC236}">
                <a16:creationId xmlns:a16="http://schemas.microsoft.com/office/drawing/2014/main" id="{B2849D81-853A-4441-8917-EC10591463FF}"/>
              </a:ext>
            </a:extLst>
          </p:cNvPr>
          <p:cNvPicPr>
            <a:picLocks noChangeAspect="1"/>
          </p:cNvPicPr>
          <p:nvPr/>
        </p:nvPicPr>
        <p:blipFill rotWithShape="1">
          <a:blip r:embed="rId3">
            <a:extLst>
              <a:ext uri="{28A0092B-C50C-407E-A947-70E740481C1C}">
                <a14:useLocalDpi xmlns:a14="http://schemas.microsoft.com/office/drawing/2010/main" val="0"/>
              </a:ext>
            </a:extLst>
          </a:blip>
          <a:srcRect l="41183" r="9936" b="1"/>
          <a:stretch/>
        </p:blipFill>
        <p:spPr>
          <a:xfrm>
            <a:off x="6893318" y="770037"/>
            <a:ext cx="5298683" cy="6097438"/>
          </a:xfrm>
          <a:custGeom>
            <a:avLst/>
            <a:gdLst/>
            <a:ahLst/>
            <a:cxnLst/>
            <a:rect l="l" t="t" r="r" b="b"/>
            <a:pathLst>
              <a:path w="5298683" h="6097438">
                <a:moveTo>
                  <a:pt x="3120528" y="0"/>
                </a:moveTo>
                <a:cubicBezTo>
                  <a:pt x="3874524" y="0"/>
                  <a:pt x="4566062" y="267415"/>
                  <a:pt x="5105473" y="712577"/>
                </a:cubicBezTo>
                <a:lnTo>
                  <a:pt x="5298683" y="888178"/>
                </a:lnTo>
                <a:lnTo>
                  <a:pt x="5298683" y="5352876"/>
                </a:lnTo>
                <a:lnTo>
                  <a:pt x="5105473" y="5528477"/>
                </a:lnTo>
                <a:cubicBezTo>
                  <a:pt x="4874296" y="5719261"/>
                  <a:pt x="4615179" y="5877397"/>
                  <a:pt x="4335177" y="5995828"/>
                </a:cubicBezTo>
                <a:lnTo>
                  <a:pt x="4057556" y="6097438"/>
                </a:lnTo>
                <a:lnTo>
                  <a:pt x="2183499" y="6097438"/>
                </a:lnTo>
                <a:lnTo>
                  <a:pt x="1905878" y="5995828"/>
                </a:lnTo>
                <a:cubicBezTo>
                  <a:pt x="785873" y="5522106"/>
                  <a:pt x="0" y="4413092"/>
                  <a:pt x="0" y="3120527"/>
                </a:cubicBezTo>
                <a:cubicBezTo>
                  <a:pt x="0" y="1397108"/>
                  <a:pt x="1397108" y="0"/>
                  <a:pt x="3120528" y="0"/>
                </a:cubicBezTo>
                <a:close/>
              </a:path>
            </a:pathLst>
          </a:custGeom>
        </p:spPr>
      </p:pic>
      <p:pic>
        <p:nvPicPr>
          <p:cNvPr id="8" name="Picture 7">
            <a:extLst>
              <a:ext uri="{FF2B5EF4-FFF2-40B4-BE49-F238E27FC236}">
                <a16:creationId xmlns:a16="http://schemas.microsoft.com/office/drawing/2014/main" id="{0ECF9A43-1A6E-497C-B887-0AC2D8E8E5C0}"/>
              </a:ext>
            </a:extLst>
          </p:cNvPr>
          <p:cNvPicPr>
            <a:picLocks noChangeAspect="1"/>
          </p:cNvPicPr>
          <p:nvPr/>
        </p:nvPicPr>
        <p:blipFill>
          <a:blip r:embed="rId4"/>
          <a:stretch>
            <a:fillRect/>
          </a:stretch>
        </p:blipFill>
        <p:spPr>
          <a:xfrm>
            <a:off x="0" y="-9476"/>
            <a:ext cx="12192000" cy="1121394"/>
          </a:xfrm>
          <a:prstGeom prst="rect">
            <a:avLst/>
          </a:prstGeom>
        </p:spPr>
      </p:pic>
      <p:pic>
        <p:nvPicPr>
          <p:cNvPr id="5" name="Picture 4" descr="A red rectangular sign with white text and heart&#10;&#10;Description automatically generated">
            <a:extLst>
              <a:ext uri="{FF2B5EF4-FFF2-40B4-BE49-F238E27FC236}">
                <a16:creationId xmlns:a16="http://schemas.microsoft.com/office/drawing/2014/main" id="{D3DAE2B6-4447-D00F-9C14-B14CDF7C61E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5153" y="5832090"/>
            <a:ext cx="1290918" cy="923613"/>
          </a:xfrm>
          <a:prstGeom prst="rect">
            <a:avLst/>
          </a:prstGeom>
        </p:spPr>
      </p:pic>
      <p:pic>
        <p:nvPicPr>
          <p:cNvPr id="2" name="Picture 1" descr="Free speech bubble talking chat illustration">
            <a:extLst>
              <a:ext uri="{FF2B5EF4-FFF2-40B4-BE49-F238E27FC236}">
                <a16:creationId xmlns:a16="http://schemas.microsoft.com/office/drawing/2014/main" id="{9D7EDB69-78A9-780E-BF58-C7194CD3E15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58918" y="1279423"/>
            <a:ext cx="1244948" cy="1244948"/>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896753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98100CE4-C272-495D-B4EE-DAFEEC577957}"/>
              </a:ext>
            </a:extLst>
          </p:cNvPr>
          <p:cNvSpPr txBox="1"/>
          <p:nvPr/>
        </p:nvSpPr>
        <p:spPr>
          <a:xfrm>
            <a:off x="1658679" y="2516507"/>
            <a:ext cx="8874642" cy="2182649"/>
          </a:xfrm>
          <a:prstGeom prst="rect">
            <a:avLst/>
          </a:prstGeom>
          <a:noFill/>
        </p:spPr>
        <p:txBody>
          <a:bodyPr wrap="square">
            <a:spAutoFit/>
          </a:bodyPr>
          <a:lstStyle/>
          <a:p>
            <a:pPr marL="514350" marR="182880" lvl="0" indent="-514350" algn="l" defTabSz="914400" rtl="0" eaLnBrk="1" fontAlgn="auto" latinLnBrk="0" hangingPunct="1">
              <a:lnSpc>
                <a:spcPct val="97000"/>
              </a:lnSpc>
              <a:spcBef>
                <a:spcPts val="680"/>
              </a:spcBef>
              <a:spcAft>
                <a:spcPts val="0"/>
              </a:spcAft>
              <a:buClrTx/>
              <a:buSzTx/>
              <a:buFont typeface="+mj-lt"/>
              <a:buAutoNum type="alphaUcPeriod"/>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Nothing, just ignore them</a:t>
            </a:r>
          </a:p>
          <a:p>
            <a:pPr marL="514350" marR="182880" lvl="0" indent="-514350" algn="l" defTabSz="914400" rtl="0" eaLnBrk="1" fontAlgn="auto" latinLnBrk="0" hangingPunct="1">
              <a:lnSpc>
                <a:spcPct val="97000"/>
              </a:lnSpc>
              <a:spcBef>
                <a:spcPts val="680"/>
              </a:spcBef>
              <a:spcAft>
                <a:spcPts val="0"/>
              </a:spcAft>
              <a:buClrTx/>
              <a:buSzTx/>
              <a:buFont typeface="+mj-lt"/>
              <a:buAutoNum type="alphaUcPeriod"/>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Report them directly via the site’s report button</a:t>
            </a:r>
          </a:p>
          <a:p>
            <a:pPr marL="514350" marR="182880" lvl="0" indent="-514350" algn="l" defTabSz="914400" rtl="0" eaLnBrk="1" fontAlgn="auto" latinLnBrk="0" hangingPunct="1">
              <a:lnSpc>
                <a:spcPct val="97000"/>
              </a:lnSpc>
              <a:spcBef>
                <a:spcPts val="680"/>
              </a:spcBef>
              <a:spcAft>
                <a:spcPts val="0"/>
              </a:spcAft>
              <a:buClrTx/>
              <a:buSzTx/>
              <a:buFont typeface="+mj-lt"/>
              <a:buAutoNum type="alphaUcPeriod"/>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Select the option to unfollow or stop seeing posts from this group</a:t>
            </a:r>
          </a:p>
        </p:txBody>
      </p:sp>
      <p:pic>
        <p:nvPicPr>
          <p:cNvPr id="2" name="Picture 1" descr="A red rectangular sign with white text and heart&#10;&#10;Description automatically generated">
            <a:extLst>
              <a:ext uri="{FF2B5EF4-FFF2-40B4-BE49-F238E27FC236}">
                <a16:creationId xmlns:a16="http://schemas.microsoft.com/office/drawing/2014/main" id="{28DD45A7-A744-E330-3388-DF574A1E0F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153" y="5832090"/>
            <a:ext cx="1290918" cy="923613"/>
          </a:xfrm>
          <a:prstGeom prst="rect">
            <a:avLst/>
          </a:prstGeom>
        </p:spPr>
      </p:pic>
    </p:spTree>
    <p:extLst>
      <p:ext uri="{BB962C8B-B14F-4D97-AF65-F5344CB8AC3E}">
        <p14:creationId xmlns:p14="http://schemas.microsoft.com/office/powerpoint/2010/main" val="2011055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10">
                                            <p:txEl>
                                              <p:pRg st="1" end="1"/>
                                            </p:txEl>
                                          </p:spTgt>
                                        </p:tgtEl>
                                        <p:attrNameLst>
                                          <p:attrName>style.color</p:attrName>
                                        </p:attrNameLst>
                                      </p:cBhvr>
                                      <p:to>
                                        <a:srgbClr val="00B050"/>
                                      </p:to>
                                    </p:animClr>
                                  </p:childTnLst>
                                </p:cTn>
                              </p:par>
                              <p:par>
                                <p:cTn id="7" presetID="3" presetClass="emph" presetSubtype="2" fill="hold" nodeType="withEffect">
                                  <p:stCondLst>
                                    <p:cond delay="0"/>
                                  </p:stCondLst>
                                  <p:childTnLst>
                                    <p:animClr clrSpc="rgb" dir="cw">
                                      <p:cBhvr override="childStyle">
                                        <p:cTn id="8" dur="2000" fill="hold"/>
                                        <p:tgtEl>
                                          <p:spTgt spid="10">
                                            <p:txEl>
                                              <p:pRg st="2" end="2"/>
                                            </p:txEl>
                                          </p:spTgt>
                                        </p:tgtEl>
                                        <p:attrNameLst>
                                          <p:attrName>style.color</p:attrName>
                                        </p:attrNameLst>
                                      </p:cBhvr>
                                      <p:to>
                                        <a:srgbClr val="00B05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val 14">
            <a:extLst>
              <a:ext uri="{FF2B5EF4-FFF2-40B4-BE49-F238E27FC236}">
                <a16:creationId xmlns:a16="http://schemas.microsoft.com/office/drawing/2014/main" id="{C5E00DF0-E483-4993-8F4C-45453665E485}"/>
              </a:ext>
            </a:extLst>
          </p:cNvPr>
          <p:cNvSpPr/>
          <p:nvPr/>
        </p:nvSpPr>
        <p:spPr>
          <a:xfrm>
            <a:off x="-63635" y="1031979"/>
            <a:ext cx="5301942" cy="4928436"/>
          </a:xfrm>
          <a:prstGeom prst="ellipse">
            <a:avLst/>
          </a:prstGeom>
          <a:effectLst>
            <a:softEdge rad="317500"/>
          </a:effectLst>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4008CE5A-E04C-42E5-B22A-AFF9FE0946D6}"/>
              </a:ext>
            </a:extLst>
          </p:cNvPr>
          <p:cNvPicPr>
            <a:picLocks noChangeAspect="1"/>
          </p:cNvPicPr>
          <p:nvPr/>
        </p:nvPicPr>
        <p:blipFill>
          <a:blip r:embed="rId3"/>
          <a:stretch>
            <a:fillRect/>
          </a:stretch>
        </p:blipFill>
        <p:spPr>
          <a:xfrm>
            <a:off x="0" y="-9476"/>
            <a:ext cx="12192000" cy="1121394"/>
          </a:xfrm>
          <a:prstGeom prst="rect">
            <a:avLst/>
          </a:prstGeom>
        </p:spPr>
      </p:pic>
      <p:sp>
        <p:nvSpPr>
          <p:cNvPr id="16" name="Oval 15">
            <a:extLst>
              <a:ext uri="{FF2B5EF4-FFF2-40B4-BE49-F238E27FC236}">
                <a16:creationId xmlns:a16="http://schemas.microsoft.com/office/drawing/2014/main" id="{5CF2F5B9-3358-4944-A871-1143085D3CAE}"/>
              </a:ext>
            </a:extLst>
          </p:cNvPr>
          <p:cNvSpPr/>
          <p:nvPr/>
        </p:nvSpPr>
        <p:spPr>
          <a:xfrm>
            <a:off x="667598" y="897586"/>
            <a:ext cx="4353135" cy="4292482"/>
          </a:xfrm>
          <a:prstGeom prst="ellipse">
            <a:avLst/>
          </a:prstGeom>
          <a:solidFill>
            <a:schemeClr val="accent4">
              <a:lumMod val="110000"/>
              <a:satMod val="105000"/>
              <a:tint val="67000"/>
            </a:schemeClr>
          </a:solidFill>
          <a:effectLst>
            <a:softEdge rad="317500"/>
          </a:effectLst>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Picture 11" descr="A picture containing person, wall, indoor, computer&#10;&#10;Description automatically generated">
            <a:extLst>
              <a:ext uri="{FF2B5EF4-FFF2-40B4-BE49-F238E27FC236}">
                <a16:creationId xmlns:a16="http://schemas.microsoft.com/office/drawing/2014/main" id="{44D02D83-869A-4125-8469-974337313FF0}"/>
              </a:ext>
            </a:extLst>
          </p:cNvPr>
          <p:cNvPicPr>
            <a:picLocks noChangeAspect="1"/>
          </p:cNvPicPr>
          <p:nvPr/>
        </p:nvPicPr>
        <p:blipFill rotWithShape="1">
          <a:blip r:embed="rId4">
            <a:alphaModFix amt="70000"/>
            <a:extLst>
              <a:ext uri="{BEBA8EAE-BF5A-486C-A8C5-ECC9F3942E4B}">
                <a14:imgProps xmlns:a14="http://schemas.microsoft.com/office/drawing/2010/main">
                  <a14:imgLayer r:embed="rId5">
                    <a14:imgEffect>
                      <a14:colorTemperature colorTemp="5900"/>
                    </a14:imgEffect>
                  </a14:imgLayer>
                </a14:imgProps>
              </a:ext>
              <a:ext uri="{28A0092B-C50C-407E-A947-70E740481C1C}">
                <a14:useLocalDpi xmlns:a14="http://schemas.microsoft.com/office/drawing/2010/main" val="0"/>
              </a:ext>
            </a:extLst>
          </a:blip>
          <a:srcRect l="26400" r="19469"/>
          <a:stretch/>
        </p:blipFill>
        <p:spPr>
          <a:xfrm>
            <a:off x="-63635" y="897584"/>
            <a:ext cx="4990054" cy="5185445"/>
          </a:xfrm>
          <a:custGeom>
            <a:avLst/>
            <a:gdLst/>
            <a:ahLst/>
            <a:cxnLst/>
            <a:rect l="l" t="t" r="r" b="b"/>
            <a:pathLst>
              <a:path w="5441859" h="5654940">
                <a:moveTo>
                  <a:pt x="0" y="0"/>
                </a:moveTo>
                <a:lnTo>
                  <a:pt x="4400491" y="0"/>
                </a:lnTo>
                <a:lnTo>
                  <a:pt x="4484766" y="76595"/>
                </a:lnTo>
                <a:cubicBezTo>
                  <a:pt x="5076107" y="667936"/>
                  <a:pt x="5441859" y="1484866"/>
                  <a:pt x="5441859" y="2387221"/>
                </a:cubicBezTo>
                <a:cubicBezTo>
                  <a:pt x="5441859" y="4191932"/>
                  <a:pt x="3978851" y="5654940"/>
                  <a:pt x="2174140" y="5654940"/>
                </a:cubicBezTo>
                <a:cubicBezTo>
                  <a:pt x="1412778" y="5654940"/>
                  <a:pt x="712231" y="5394557"/>
                  <a:pt x="156693" y="4957981"/>
                </a:cubicBezTo>
                <a:lnTo>
                  <a:pt x="0" y="4820612"/>
                </a:lnTo>
                <a:close/>
              </a:path>
            </a:pathLst>
          </a:custGeom>
        </p:spPr>
      </p:pic>
      <p:sp>
        <p:nvSpPr>
          <p:cNvPr id="14" name="Content Placeholder 13">
            <a:extLst>
              <a:ext uri="{FF2B5EF4-FFF2-40B4-BE49-F238E27FC236}">
                <a16:creationId xmlns:a16="http://schemas.microsoft.com/office/drawing/2014/main" id="{EEC67DCC-39AF-4207-9059-A1BAC4AAB7C0}"/>
              </a:ext>
            </a:extLst>
          </p:cNvPr>
          <p:cNvSpPr>
            <a:spLocks noGrp="1"/>
          </p:cNvSpPr>
          <p:nvPr>
            <p:ph sz="half" idx="2"/>
          </p:nvPr>
        </p:nvSpPr>
        <p:spPr>
          <a:xfrm>
            <a:off x="5654749" y="2556904"/>
            <a:ext cx="5481084" cy="3591706"/>
          </a:xfrm>
        </p:spPr>
        <p:txBody>
          <a:bodyPr/>
          <a:lstStyle/>
          <a:p>
            <a:pPr marL="0" indent="0">
              <a:buNone/>
            </a:pPr>
            <a:r>
              <a:rPr lang="en-GB" sz="2800" b="1" dirty="0">
                <a:solidFill>
                  <a:srgbClr val="000000"/>
                </a:solidFill>
              </a:rPr>
              <a:t>Your class are all talking about this funny meme. It’s making fun of people from another country, and some of the comments are really rude. </a:t>
            </a:r>
          </a:p>
          <a:p>
            <a:pPr marL="0" indent="0">
              <a:buNone/>
            </a:pPr>
            <a:r>
              <a:rPr lang="en-GB" sz="2800" b="1" dirty="0">
                <a:solidFill>
                  <a:srgbClr val="000000"/>
                </a:solidFill>
              </a:rPr>
              <a:t>There are lots of ‘likes’. </a:t>
            </a:r>
            <a:br>
              <a:rPr lang="en-GB" sz="2800" b="1" dirty="0">
                <a:solidFill>
                  <a:srgbClr val="000000"/>
                </a:solidFill>
              </a:rPr>
            </a:br>
            <a:br>
              <a:rPr lang="en-GB" sz="2800" b="1" dirty="0">
                <a:solidFill>
                  <a:srgbClr val="000000"/>
                </a:solidFill>
              </a:rPr>
            </a:br>
            <a:r>
              <a:rPr lang="en-GB" dirty="0">
                <a:solidFill>
                  <a:srgbClr val="000000"/>
                </a:solidFill>
              </a:rPr>
              <a:t>How could you respond?</a:t>
            </a:r>
            <a:endParaRPr lang="en-US" dirty="0">
              <a:solidFill>
                <a:srgbClr val="000000"/>
              </a:solidFill>
            </a:endParaRPr>
          </a:p>
          <a:p>
            <a:endParaRPr lang="en-GB" dirty="0"/>
          </a:p>
        </p:txBody>
      </p:sp>
      <p:pic>
        <p:nvPicPr>
          <p:cNvPr id="2" name="Picture 1" descr="A red rectangular sign with white text and heart&#10;&#10;Description automatically generated">
            <a:extLst>
              <a:ext uri="{FF2B5EF4-FFF2-40B4-BE49-F238E27FC236}">
                <a16:creationId xmlns:a16="http://schemas.microsoft.com/office/drawing/2014/main" id="{23331C76-ECC6-2DF0-86E5-FBB8FFF6754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5153" y="5832090"/>
            <a:ext cx="1290918" cy="923613"/>
          </a:xfrm>
          <a:prstGeom prst="rect">
            <a:avLst/>
          </a:prstGeom>
        </p:spPr>
      </p:pic>
      <p:pic>
        <p:nvPicPr>
          <p:cNvPr id="3" name="Picture 2" descr="Free speech bubble talking chat illustration">
            <a:extLst>
              <a:ext uri="{FF2B5EF4-FFF2-40B4-BE49-F238E27FC236}">
                <a16:creationId xmlns:a16="http://schemas.microsoft.com/office/drawing/2014/main" id="{AD3EB470-587A-463D-2A36-8B49E9A5956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71543" y="1211937"/>
            <a:ext cx="1244948" cy="1244948"/>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720422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FC415A-8A21-456B-8ABE-D2E88D1E98F8}"/>
              </a:ext>
            </a:extLst>
          </p:cNvPr>
          <p:cNvSpPr>
            <a:spLocks noGrp="1"/>
          </p:cNvSpPr>
          <p:nvPr>
            <p:ph sz="half" idx="1"/>
          </p:nvPr>
        </p:nvSpPr>
        <p:spPr>
          <a:xfrm>
            <a:off x="1506071" y="1722661"/>
            <a:ext cx="8538315" cy="3672715"/>
          </a:xfrm>
        </p:spPr>
        <p:txBody>
          <a:bodyPr>
            <a:normAutofit fontScale="92500" lnSpcReduction="10000"/>
          </a:bodyPr>
          <a:lstStyle/>
          <a:p>
            <a:endParaRPr lang="en-GB" sz="2800" dirty="0"/>
          </a:p>
          <a:p>
            <a:pPr marL="514350" indent="-514350">
              <a:buFont typeface="+mj-lt"/>
              <a:buAutoNum type="alphaUcPeriod"/>
            </a:pPr>
            <a:r>
              <a:rPr lang="en-GB" sz="3500" dirty="0"/>
              <a:t>‘Like’ it – after all it can’t do any harm</a:t>
            </a:r>
          </a:p>
          <a:p>
            <a:pPr marL="514350" indent="-514350">
              <a:buFont typeface="+mj-lt"/>
              <a:buAutoNum type="alphaUcPeriod"/>
            </a:pPr>
            <a:r>
              <a:rPr lang="en-GB" sz="3500" dirty="0"/>
              <a:t>Join in the comments so you can also be part of the group</a:t>
            </a:r>
          </a:p>
          <a:p>
            <a:pPr marL="514350" indent="-514350">
              <a:buFont typeface="+mj-lt"/>
              <a:buAutoNum type="alphaUcPeriod"/>
            </a:pPr>
            <a:r>
              <a:rPr lang="en-GB" sz="3500" dirty="0"/>
              <a:t>Share it</a:t>
            </a:r>
          </a:p>
          <a:p>
            <a:pPr marL="514350" indent="-514350">
              <a:buFont typeface="+mj-lt"/>
              <a:buAutoNum type="alphaUcPeriod"/>
            </a:pPr>
            <a:r>
              <a:rPr lang="en-GB" sz="3500" dirty="0"/>
              <a:t>Report it directly to the site as racism </a:t>
            </a:r>
          </a:p>
          <a:p>
            <a:pPr marL="514350" indent="-514350">
              <a:buFont typeface="+mj-lt"/>
              <a:buAutoNum type="alphaUcPeriod"/>
            </a:pPr>
            <a:r>
              <a:rPr lang="en-GB" sz="3500" dirty="0"/>
              <a:t>Talk to a trusted adult for advice</a:t>
            </a:r>
          </a:p>
        </p:txBody>
      </p:sp>
      <p:pic>
        <p:nvPicPr>
          <p:cNvPr id="2" name="Picture 1" descr="A red rectangular sign with white text and heart&#10;&#10;Description automatically generated">
            <a:extLst>
              <a:ext uri="{FF2B5EF4-FFF2-40B4-BE49-F238E27FC236}">
                <a16:creationId xmlns:a16="http://schemas.microsoft.com/office/drawing/2014/main" id="{7AB93F96-04CB-4F60-AD1D-052EC027B2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153" y="5832090"/>
            <a:ext cx="1290918" cy="923613"/>
          </a:xfrm>
          <a:prstGeom prst="rect">
            <a:avLst/>
          </a:prstGeom>
        </p:spPr>
      </p:pic>
    </p:spTree>
    <p:extLst>
      <p:ext uri="{BB962C8B-B14F-4D97-AF65-F5344CB8AC3E}">
        <p14:creationId xmlns:p14="http://schemas.microsoft.com/office/powerpoint/2010/main" val="1442157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3">
                                            <p:txEl>
                                              <p:pRg st="4" end="4"/>
                                            </p:txEl>
                                          </p:spTgt>
                                        </p:tgtEl>
                                        <p:attrNameLst>
                                          <p:attrName>style.color</p:attrName>
                                        </p:attrNameLst>
                                      </p:cBhvr>
                                      <p:to>
                                        <a:srgbClr val="00B050"/>
                                      </p:to>
                                    </p:animClr>
                                  </p:childTnLst>
                                </p:cTn>
                              </p:par>
                              <p:par>
                                <p:cTn id="7" presetID="3" presetClass="emph" presetSubtype="2" fill="hold" nodeType="withEffect">
                                  <p:stCondLst>
                                    <p:cond delay="0"/>
                                  </p:stCondLst>
                                  <p:childTnLst>
                                    <p:animClr clrSpc="rgb" dir="cw">
                                      <p:cBhvr override="childStyle">
                                        <p:cTn id="8" dur="2000" fill="hold"/>
                                        <p:tgtEl>
                                          <p:spTgt spid="3">
                                            <p:txEl>
                                              <p:pRg st="5" end="5"/>
                                            </p:txEl>
                                          </p:spTgt>
                                        </p:tgtEl>
                                        <p:attrNameLst>
                                          <p:attrName>style.color</p:attrName>
                                        </p:attrNameLst>
                                      </p:cBhvr>
                                      <p:to>
                                        <a:srgbClr val="00B05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FC415A-8A21-456B-8ABE-D2E88D1E98F8}"/>
              </a:ext>
            </a:extLst>
          </p:cNvPr>
          <p:cNvSpPr>
            <a:spLocks noGrp="1"/>
          </p:cNvSpPr>
          <p:nvPr>
            <p:ph sz="half" idx="1"/>
          </p:nvPr>
        </p:nvSpPr>
        <p:spPr>
          <a:xfrm>
            <a:off x="618336" y="1667472"/>
            <a:ext cx="4995655" cy="4300937"/>
          </a:xfrm>
        </p:spPr>
        <p:txBody>
          <a:bodyPr vert="horz" lIns="91440" tIns="45720" rIns="91440" bIns="45720" rtlCol="0" anchor="ctr">
            <a:normAutofit/>
          </a:bodyPr>
          <a:lstStyle/>
          <a:p>
            <a:pPr marL="0" indent="0">
              <a:buNone/>
            </a:pPr>
            <a:r>
              <a:rPr lang="en-GB" sz="3200" b="1" dirty="0">
                <a:solidFill>
                  <a:srgbClr val="000000"/>
                </a:solidFill>
              </a:rPr>
              <a:t>This pop star tweets a post showing how she’s lost weight by taking these diet pills- she says the first 100 people can get it half price. </a:t>
            </a:r>
            <a:br>
              <a:rPr lang="en-US" sz="3200" dirty="0">
                <a:solidFill>
                  <a:srgbClr val="000000"/>
                </a:solidFill>
              </a:rPr>
            </a:br>
            <a:endParaRPr lang="en-US" sz="3200" dirty="0">
              <a:solidFill>
                <a:srgbClr val="000000"/>
              </a:solidFill>
            </a:endParaRPr>
          </a:p>
          <a:p>
            <a:pPr marL="0" indent="0">
              <a:buNone/>
            </a:pPr>
            <a:r>
              <a:rPr lang="en-GB" sz="3200" dirty="0">
                <a:solidFill>
                  <a:srgbClr val="000000"/>
                </a:solidFill>
              </a:rPr>
              <a:t>What could you do?</a:t>
            </a:r>
            <a:endParaRPr lang="en-US" sz="3200" dirty="0">
              <a:solidFill>
                <a:srgbClr val="000000"/>
              </a:solidFill>
            </a:endParaRPr>
          </a:p>
        </p:txBody>
      </p:sp>
      <p:pic>
        <p:nvPicPr>
          <p:cNvPr id="7" name="Picture 6" descr="A person sitting on a couch&#10;&#10;Description automatically generated with medium confidence">
            <a:extLst>
              <a:ext uri="{FF2B5EF4-FFF2-40B4-BE49-F238E27FC236}">
                <a16:creationId xmlns:a16="http://schemas.microsoft.com/office/drawing/2014/main" id="{B2849D81-853A-4441-8917-EC10591463FF}"/>
              </a:ext>
            </a:extLst>
          </p:cNvPr>
          <p:cNvPicPr>
            <a:picLocks noChangeAspect="1"/>
          </p:cNvPicPr>
          <p:nvPr/>
        </p:nvPicPr>
        <p:blipFill rotWithShape="1">
          <a:blip r:embed="rId3">
            <a:extLst>
              <a:ext uri="{28A0092B-C50C-407E-A947-70E740481C1C}">
                <a14:useLocalDpi xmlns:a14="http://schemas.microsoft.com/office/drawing/2010/main" val="0"/>
              </a:ext>
            </a:extLst>
          </a:blip>
          <a:srcRect l="41183" r="9936" b="1"/>
          <a:stretch/>
        </p:blipFill>
        <p:spPr>
          <a:xfrm>
            <a:off x="6893318" y="770037"/>
            <a:ext cx="5298683" cy="6097438"/>
          </a:xfrm>
          <a:custGeom>
            <a:avLst/>
            <a:gdLst/>
            <a:ahLst/>
            <a:cxnLst/>
            <a:rect l="l" t="t" r="r" b="b"/>
            <a:pathLst>
              <a:path w="5298683" h="6097438">
                <a:moveTo>
                  <a:pt x="3120528" y="0"/>
                </a:moveTo>
                <a:cubicBezTo>
                  <a:pt x="3874524" y="0"/>
                  <a:pt x="4566062" y="267415"/>
                  <a:pt x="5105473" y="712577"/>
                </a:cubicBezTo>
                <a:lnTo>
                  <a:pt x="5298683" y="888178"/>
                </a:lnTo>
                <a:lnTo>
                  <a:pt x="5298683" y="5352876"/>
                </a:lnTo>
                <a:lnTo>
                  <a:pt x="5105473" y="5528477"/>
                </a:lnTo>
                <a:cubicBezTo>
                  <a:pt x="4874296" y="5719261"/>
                  <a:pt x="4615179" y="5877397"/>
                  <a:pt x="4335177" y="5995828"/>
                </a:cubicBezTo>
                <a:lnTo>
                  <a:pt x="4057556" y="6097438"/>
                </a:lnTo>
                <a:lnTo>
                  <a:pt x="2183499" y="6097438"/>
                </a:lnTo>
                <a:lnTo>
                  <a:pt x="1905878" y="5995828"/>
                </a:lnTo>
                <a:cubicBezTo>
                  <a:pt x="785873" y="5522106"/>
                  <a:pt x="0" y="4413092"/>
                  <a:pt x="0" y="3120527"/>
                </a:cubicBezTo>
                <a:cubicBezTo>
                  <a:pt x="0" y="1397108"/>
                  <a:pt x="1397108" y="0"/>
                  <a:pt x="3120528" y="0"/>
                </a:cubicBezTo>
                <a:close/>
              </a:path>
            </a:pathLst>
          </a:custGeom>
        </p:spPr>
      </p:pic>
      <p:pic>
        <p:nvPicPr>
          <p:cNvPr id="8" name="Picture 7">
            <a:extLst>
              <a:ext uri="{FF2B5EF4-FFF2-40B4-BE49-F238E27FC236}">
                <a16:creationId xmlns:a16="http://schemas.microsoft.com/office/drawing/2014/main" id="{0ECF9A43-1A6E-497C-B887-0AC2D8E8E5C0}"/>
              </a:ext>
            </a:extLst>
          </p:cNvPr>
          <p:cNvPicPr>
            <a:picLocks noChangeAspect="1"/>
          </p:cNvPicPr>
          <p:nvPr/>
        </p:nvPicPr>
        <p:blipFill>
          <a:blip r:embed="rId4"/>
          <a:stretch>
            <a:fillRect/>
          </a:stretch>
        </p:blipFill>
        <p:spPr>
          <a:xfrm>
            <a:off x="0" y="-9476"/>
            <a:ext cx="12192000" cy="1121394"/>
          </a:xfrm>
          <a:prstGeom prst="rect">
            <a:avLst/>
          </a:prstGeom>
        </p:spPr>
      </p:pic>
      <p:pic>
        <p:nvPicPr>
          <p:cNvPr id="2" name="Picture 1" descr="A red rectangular sign with white text and heart&#10;&#10;Description automatically generated">
            <a:extLst>
              <a:ext uri="{FF2B5EF4-FFF2-40B4-BE49-F238E27FC236}">
                <a16:creationId xmlns:a16="http://schemas.microsoft.com/office/drawing/2014/main" id="{24B55C41-EF3B-1108-821B-7662B4D91A7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5153" y="5832090"/>
            <a:ext cx="1290918" cy="923613"/>
          </a:xfrm>
          <a:prstGeom prst="rect">
            <a:avLst/>
          </a:prstGeom>
        </p:spPr>
      </p:pic>
      <p:pic>
        <p:nvPicPr>
          <p:cNvPr id="4" name="Picture 3" descr="Free speech bubble talking chat illustration">
            <a:extLst>
              <a:ext uri="{FF2B5EF4-FFF2-40B4-BE49-F238E27FC236}">
                <a16:creationId xmlns:a16="http://schemas.microsoft.com/office/drawing/2014/main" id="{1412E5D5-00A2-C82D-3A5D-095E0BAE000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73526" y="1370863"/>
            <a:ext cx="1244948" cy="1244948"/>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84740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FC415A-8A21-456B-8ABE-D2E88D1E98F8}"/>
              </a:ext>
            </a:extLst>
          </p:cNvPr>
          <p:cNvSpPr>
            <a:spLocks noGrp="1"/>
          </p:cNvSpPr>
          <p:nvPr>
            <p:ph sz="half" idx="1"/>
          </p:nvPr>
        </p:nvSpPr>
        <p:spPr>
          <a:xfrm>
            <a:off x="1386947" y="1543627"/>
            <a:ext cx="9679542" cy="4288463"/>
          </a:xfrm>
        </p:spPr>
        <p:txBody>
          <a:bodyPr>
            <a:normAutofit/>
          </a:bodyPr>
          <a:lstStyle/>
          <a:p>
            <a:pPr marL="514350" marR="182880" lvl="0" indent="-514350">
              <a:lnSpc>
                <a:spcPct val="97000"/>
              </a:lnSpc>
              <a:spcBef>
                <a:spcPts val="680"/>
              </a:spcBef>
              <a:spcAft>
                <a:spcPts val="0"/>
              </a:spcAft>
              <a:buFont typeface="+mj-lt"/>
              <a:buAutoNum type="alphaUcPeriod"/>
            </a:pPr>
            <a:r>
              <a:rPr lang="en-GB" sz="3200" dirty="0">
                <a:solidFill>
                  <a:srgbClr val="000000"/>
                </a:solidFill>
                <a:effectLst/>
                <a:latin typeface="Calibri" panose="020F0502020204030204" pitchFamily="34" charset="0"/>
                <a:ea typeface="Times New Roman" panose="02020603050405020304" pitchFamily="18" charset="0"/>
              </a:rPr>
              <a:t>Buy </a:t>
            </a:r>
            <a:r>
              <a:rPr lang="en-GB" sz="3200" dirty="0">
                <a:solidFill>
                  <a:srgbClr val="000000"/>
                </a:solidFill>
                <a:latin typeface="Calibri" panose="020F0502020204030204" pitchFamily="34" charset="0"/>
                <a:ea typeface="Times New Roman" panose="02020603050405020304" pitchFamily="18" charset="0"/>
              </a:rPr>
              <a:t>them</a:t>
            </a:r>
            <a:r>
              <a:rPr lang="en-GB" sz="3200" dirty="0">
                <a:solidFill>
                  <a:srgbClr val="000000"/>
                </a:solidFill>
                <a:effectLst/>
                <a:latin typeface="Calibri" panose="020F0502020204030204" pitchFamily="34" charset="0"/>
                <a:ea typeface="Times New Roman" panose="02020603050405020304" pitchFamily="18" charset="0"/>
              </a:rPr>
              <a:t> straight away </a:t>
            </a:r>
            <a:endParaRPr lang="en-GB" sz="2800" dirty="0">
              <a:effectLst/>
              <a:latin typeface="Calibri" panose="020F0502020204030204" pitchFamily="34" charset="0"/>
              <a:ea typeface="Calibri" panose="020F0502020204030204" pitchFamily="34" charset="0"/>
            </a:endParaRPr>
          </a:p>
          <a:p>
            <a:pPr marL="514350" marR="182880" lvl="0" indent="-514350">
              <a:lnSpc>
                <a:spcPct val="97000"/>
              </a:lnSpc>
              <a:spcBef>
                <a:spcPts val="680"/>
              </a:spcBef>
              <a:spcAft>
                <a:spcPts val="0"/>
              </a:spcAft>
              <a:buFont typeface="+mj-lt"/>
              <a:buAutoNum type="alphaUcPeriod"/>
            </a:pPr>
            <a:r>
              <a:rPr lang="en-GB" sz="3200" dirty="0">
                <a:effectLst/>
                <a:latin typeface="Calibri" panose="020F0502020204030204" pitchFamily="34" charset="0"/>
                <a:ea typeface="Times New Roman" panose="02020603050405020304" pitchFamily="18" charset="0"/>
              </a:rPr>
              <a:t>Think about her motives - she might be being paid to advertise it</a:t>
            </a:r>
            <a:endParaRPr lang="en-GB" sz="2800" dirty="0">
              <a:effectLst/>
              <a:latin typeface="Calibri" panose="020F0502020204030204" pitchFamily="34" charset="0"/>
              <a:ea typeface="Calibri" panose="020F0502020204030204" pitchFamily="34" charset="0"/>
            </a:endParaRPr>
          </a:p>
          <a:p>
            <a:pPr marL="514350" marR="182880" lvl="0" indent="-514350">
              <a:lnSpc>
                <a:spcPct val="97000"/>
              </a:lnSpc>
              <a:spcBef>
                <a:spcPts val="680"/>
              </a:spcBef>
              <a:spcAft>
                <a:spcPts val="0"/>
              </a:spcAft>
              <a:buFont typeface="+mj-lt"/>
              <a:buAutoNum type="alphaUcPeriod"/>
            </a:pPr>
            <a:r>
              <a:rPr lang="en-GB" sz="3200" dirty="0">
                <a:effectLst/>
                <a:latin typeface="Calibri" panose="020F0502020204030204" pitchFamily="34" charset="0"/>
                <a:ea typeface="Times New Roman" panose="02020603050405020304" pitchFamily="18" charset="0"/>
              </a:rPr>
              <a:t>Check the reviews </a:t>
            </a:r>
            <a:endParaRPr lang="en-GB" sz="2800" dirty="0">
              <a:effectLst/>
              <a:latin typeface="Calibri" panose="020F0502020204030204" pitchFamily="34" charset="0"/>
              <a:ea typeface="Calibri" panose="020F0502020204030204" pitchFamily="34" charset="0"/>
            </a:endParaRPr>
          </a:p>
          <a:p>
            <a:pPr marL="514350" marR="182880" lvl="0" indent="-514350">
              <a:lnSpc>
                <a:spcPct val="97000"/>
              </a:lnSpc>
              <a:spcBef>
                <a:spcPts val="680"/>
              </a:spcBef>
              <a:spcAft>
                <a:spcPts val="0"/>
              </a:spcAft>
              <a:buFont typeface="+mj-lt"/>
              <a:buAutoNum type="alphaUcPeriod"/>
            </a:pPr>
            <a:r>
              <a:rPr lang="en-GB" sz="3200" dirty="0">
                <a:effectLst/>
                <a:latin typeface="Calibri" panose="020F0502020204030204" pitchFamily="34" charset="0"/>
                <a:ea typeface="Times New Roman" panose="02020603050405020304" pitchFamily="18" charset="0"/>
              </a:rPr>
              <a:t>Discuss with a parent/carer before buying anything online</a:t>
            </a:r>
            <a:endParaRPr lang="en-GB" sz="2800" dirty="0">
              <a:effectLst/>
              <a:latin typeface="Calibri" panose="020F0502020204030204" pitchFamily="34" charset="0"/>
              <a:ea typeface="Calibri" panose="020F0502020204030204" pitchFamily="34" charset="0"/>
            </a:endParaRPr>
          </a:p>
          <a:p>
            <a:pPr marL="514350" marR="182880" lvl="0" indent="-514350">
              <a:lnSpc>
                <a:spcPct val="97000"/>
              </a:lnSpc>
              <a:spcBef>
                <a:spcPts val="680"/>
              </a:spcBef>
              <a:spcAft>
                <a:spcPts val="0"/>
              </a:spcAft>
              <a:buFont typeface="+mj-lt"/>
              <a:buAutoNum type="alphaUcPeriod"/>
            </a:pPr>
            <a:r>
              <a:rPr lang="en-GB" sz="3200" dirty="0">
                <a:effectLst/>
                <a:latin typeface="Calibri" panose="020F0502020204030204" pitchFamily="34" charset="0"/>
                <a:ea typeface="Times New Roman" panose="02020603050405020304" pitchFamily="18" charset="0"/>
              </a:rPr>
              <a:t>Do your research and to find out more about this subject</a:t>
            </a:r>
            <a:endParaRPr lang="en-GB" sz="2800" dirty="0">
              <a:effectLst/>
              <a:latin typeface="Calibri" panose="020F0502020204030204" pitchFamily="34" charset="0"/>
              <a:ea typeface="Calibri" panose="020F0502020204030204" pitchFamily="34" charset="0"/>
            </a:endParaRPr>
          </a:p>
          <a:p>
            <a:endParaRPr lang="en-GB" sz="2800" dirty="0"/>
          </a:p>
          <a:p>
            <a:pPr marL="0" indent="0">
              <a:buNone/>
            </a:pPr>
            <a:endParaRPr lang="en-GB" sz="2800" dirty="0"/>
          </a:p>
        </p:txBody>
      </p:sp>
      <p:pic>
        <p:nvPicPr>
          <p:cNvPr id="2" name="Picture 1" descr="A red rectangular sign with white text and heart&#10;&#10;Description automatically generated">
            <a:extLst>
              <a:ext uri="{FF2B5EF4-FFF2-40B4-BE49-F238E27FC236}">
                <a16:creationId xmlns:a16="http://schemas.microsoft.com/office/drawing/2014/main" id="{5319F408-C32A-98DE-8918-8F51C55869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153" y="5832090"/>
            <a:ext cx="1290918" cy="923613"/>
          </a:xfrm>
          <a:prstGeom prst="rect">
            <a:avLst/>
          </a:prstGeom>
        </p:spPr>
      </p:pic>
    </p:spTree>
    <p:extLst>
      <p:ext uri="{BB962C8B-B14F-4D97-AF65-F5344CB8AC3E}">
        <p14:creationId xmlns:p14="http://schemas.microsoft.com/office/powerpoint/2010/main" val="91785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3">
                                            <p:txEl>
                                              <p:pRg st="1" end="1"/>
                                            </p:txEl>
                                          </p:spTgt>
                                        </p:tgtEl>
                                        <p:attrNameLst>
                                          <p:attrName>style.color</p:attrName>
                                        </p:attrNameLst>
                                      </p:cBhvr>
                                      <p:to>
                                        <a:srgbClr val="00B050"/>
                                      </p:to>
                                    </p:animClr>
                                  </p:childTnLst>
                                </p:cTn>
                              </p:par>
                              <p:par>
                                <p:cTn id="7" presetID="3" presetClass="emph" presetSubtype="2" fill="hold" nodeType="withEffect">
                                  <p:stCondLst>
                                    <p:cond delay="0"/>
                                  </p:stCondLst>
                                  <p:childTnLst>
                                    <p:animClr clrSpc="rgb" dir="cw">
                                      <p:cBhvr override="childStyle">
                                        <p:cTn id="8" dur="2000" fill="hold"/>
                                        <p:tgtEl>
                                          <p:spTgt spid="3">
                                            <p:txEl>
                                              <p:pRg st="2" end="2"/>
                                            </p:txEl>
                                          </p:spTgt>
                                        </p:tgtEl>
                                        <p:attrNameLst>
                                          <p:attrName>style.color</p:attrName>
                                        </p:attrNameLst>
                                      </p:cBhvr>
                                      <p:to>
                                        <a:srgbClr val="00B050"/>
                                      </p:to>
                                    </p:animClr>
                                  </p:childTnLst>
                                </p:cTn>
                              </p:par>
                              <p:par>
                                <p:cTn id="9" presetID="3" presetClass="emph" presetSubtype="2" fill="hold" nodeType="withEffect">
                                  <p:stCondLst>
                                    <p:cond delay="0"/>
                                  </p:stCondLst>
                                  <p:childTnLst>
                                    <p:animClr clrSpc="rgb" dir="cw">
                                      <p:cBhvr override="childStyle">
                                        <p:cTn id="10" dur="2000" fill="hold"/>
                                        <p:tgtEl>
                                          <p:spTgt spid="3">
                                            <p:txEl>
                                              <p:pRg st="3" end="3"/>
                                            </p:txEl>
                                          </p:spTgt>
                                        </p:tgtEl>
                                        <p:attrNameLst>
                                          <p:attrName>style.color</p:attrName>
                                        </p:attrNameLst>
                                      </p:cBhvr>
                                      <p:to>
                                        <a:srgbClr val="00B050"/>
                                      </p:to>
                                    </p:animClr>
                                  </p:childTnLst>
                                </p:cTn>
                              </p:par>
                              <p:par>
                                <p:cTn id="11" presetID="3" presetClass="emph" presetSubtype="2" fill="hold" nodeType="withEffect">
                                  <p:stCondLst>
                                    <p:cond delay="0"/>
                                  </p:stCondLst>
                                  <p:childTnLst>
                                    <p:animClr clrSpc="rgb" dir="cw">
                                      <p:cBhvr override="childStyle">
                                        <p:cTn id="12" dur="2000" fill="hold"/>
                                        <p:tgtEl>
                                          <p:spTgt spid="3">
                                            <p:txEl>
                                              <p:pRg st="4" end="4"/>
                                            </p:txEl>
                                          </p:spTgt>
                                        </p:tgtEl>
                                        <p:attrNameLst>
                                          <p:attrName>style.color</p:attrName>
                                        </p:attrNameLst>
                                      </p:cBhvr>
                                      <p:to>
                                        <a:srgbClr val="00B05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FC415A-8A21-456B-8ABE-D2E88D1E98F8}"/>
              </a:ext>
            </a:extLst>
          </p:cNvPr>
          <p:cNvSpPr>
            <a:spLocks noGrp="1"/>
          </p:cNvSpPr>
          <p:nvPr>
            <p:ph sz="half" idx="1"/>
          </p:nvPr>
        </p:nvSpPr>
        <p:spPr>
          <a:xfrm>
            <a:off x="409772" y="1587306"/>
            <a:ext cx="5420957" cy="4283498"/>
          </a:xfrm>
        </p:spPr>
        <p:txBody>
          <a:bodyPr vert="horz" lIns="91440" tIns="45720" rIns="91440" bIns="45720" rtlCol="0" anchor="ctr">
            <a:normAutofit/>
          </a:bodyPr>
          <a:lstStyle/>
          <a:p>
            <a:pPr marL="0" indent="0">
              <a:buNone/>
            </a:pPr>
            <a:r>
              <a:rPr lang="en-GB" sz="3200" b="1" dirty="0">
                <a:solidFill>
                  <a:srgbClr val="000000"/>
                </a:solidFill>
              </a:rPr>
              <a:t>An influencer you came across shared a link where you can meet new friends and chat anonymously without worrying about getting in trouble with the law. </a:t>
            </a:r>
            <a:br>
              <a:rPr lang="en-US" sz="3200" dirty="0">
                <a:solidFill>
                  <a:srgbClr val="000000"/>
                </a:solidFill>
              </a:rPr>
            </a:br>
            <a:endParaRPr lang="en-US" sz="3200" dirty="0">
              <a:solidFill>
                <a:srgbClr val="000000"/>
              </a:solidFill>
            </a:endParaRPr>
          </a:p>
          <a:p>
            <a:pPr marL="0" indent="0">
              <a:buNone/>
            </a:pPr>
            <a:r>
              <a:rPr lang="en-GB" sz="3200" dirty="0">
                <a:solidFill>
                  <a:srgbClr val="000000"/>
                </a:solidFill>
              </a:rPr>
              <a:t>What could you do?</a:t>
            </a:r>
            <a:endParaRPr lang="en-US" sz="3200" dirty="0">
              <a:solidFill>
                <a:srgbClr val="000000"/>
              </a:solidFill>
            </a:endParaRPr>
          </a:p>
        </p:txBody>
      </p:sp>
      <p:pic>
        <p:nvPicPr>
          <p:cNvPr id="7" name="Picture 6" descr="A person sitting on a couch&#10;&#10;Description automatically generated with medium confidence">
            <a:extLst>
              <a:ext uri="{FF2B5EF4-FFF2-40B4-BE49-F238E27FC236}">
                <a16:creationId xmlns:a16="http://schemas.microsoft.com/office/drawing/2014/main" id="{B2849D81-853A-4441-8917-EC10591463FF}"/>
              </a:ext>
            </a:extLst>
          </p:cNvPr>
          <p:cNvPicPr>
            <a:picLocks noChangeAspect="1"/>
          </p:cNvPicPr>
          <p:nvPr/>
        </p:nvPicPr>
        <p:blipFill rotWithShape="1">
          <a:blip r:embed="rId3">
            <a:extLst>
              <a:ext uri="{28A0092B-C50C-407E-A947-70E740481C1C}">
                <a14:useLocalDpi xmlns:a14="http://schemas.microsoft.com/office/drawing/2010/main" val="0"/>
              </a:ext>
            </a:extLst>
          </a:blip>
          <a:srcRect l="41183" r="9936" b="1"/>
          <a:stretch/>
        </p:blipFill>
        <p:spPr>
          <a:xfrm>
            <a:off x="6893318" y="770037"/>
            <a:ext cx="5298683" cy="6097438"/>
          </a:xfrm>
          <a:custGeom>
            <a:avLst/>
            <a:gdLst/>
            <a:ahLst/>
            <a:cxnLst/>
            <a:rect l="l" t="t" r="r" b="b"/>
            <a:pathLst>
              <a:path w="5298683" h="6097438">
                <a:moveTo>
                  <a:pt x="3120528" y="0"/>
                </a:moveTo>
                <a:cubicBezTo>
                  <a:pt x="3874524" y="0"/>
                  <a:pt x="4566062" y="267415"/>
                  <a:pt x="5105473" y="712577"/>
                </a:cubicBezTo>
                <a:lnTo>
                  <a:pt x="5298683" y="888178"/>
                </a:lnTo>
                <a:lnTo>
                  <a:pt x="5298683" y="5352876"/>
                </a:lnTo>
                <a:lnTo>
                  <a:pt x="5105473" y="5528477"/>
                </a:lnTo>
                <a:cubicBezTo>
                  <a:pt x="4874296" y="5719261"/>
                  <a:pt x="4615179" y="5877397"/>
                  <a:pt x="4335177" y="5995828"/>
                </a:cubicBezTo>
                <a:lnTo>
                  <a:pt x="4057556" y="6097438"/>
                </a:lnTo>
                <a:lnTo>
                  <a:pt x="2183499" y="6097438"/>
                </a:lnTo>
                <a:lnTo>
                  <a:pt x="1905878" y="5995828"/>
                </a:lnTo>
                <a:cubicBezTo>
                  <a:pt x="785873" y="5522106"/>
                  <a:pt x="0" y="4413092"/>
                  <a:pt x="0" y="3120527"/>
                </a:cubicBezTo>
                <a:cubicBezTo>
                  <a:pt x="0" y="1397108"/>
                  <a:pt x="1397108" y="0"/>
                  <a:pt x="3120528" y="0"/>
                </a:cubicBezTo>
                <a:close/>
              </a:path>
            </a:pathLst>
          </a:custGeom>
        </p:spPr>
      </p:pic>
      <p:pic>
        <p:nvPicPr>
          <p:cNvPr id="8" name="Picture 7">
            <a:extLst>
              <a:ext uri="{FF2B5EF4-FFF2-40B4-BE49-F238E27FC236}">
                <a16:creationId xmlns:a16="http://schemas.microsoft.com/office/drawing/2014/main" id="{0ECF9A43-1A6E-497C-B887-0AC2D8E8E5C0}"/>
              </a:ext>
            </a:extLst>
          </p:cNvPr>
          <p:cNvPicPr>
            <a:picLocks noChangeAspect="1"/>
          </p:cNvPicPr>
          <p:nvPr/>
        </p:nvPicPr>
        <p:blipFill>
          <a:blip r:embed="rId4"/>
          <a:stretch>
            <a:fillRect/>
          </a:stretch>
        </p:blipFill>
        <p:spPr>
          <a:xfrm>
            <a:off x="0" y="-9476"/>
            <a:ext cx="12192000" cy="1121394"/>
          </a:xfrm>
          <a:prstGeom prst="rect">
            <a:avLst/>
          </a:prstGeom>
        </p:spPr>
      </p:pic>
      <p:pic>
        <p:nvPicPr>
          <p:cNvPr id="2" name="Picture 1" descr="A red rectangular sign with white text and heart&#10;&#10;Description automatically generated">
            <a:extLst>
              <a:ext uri="{FF2B5EF4-FFF2-40B4-BE49-F238E27FC236}">
                <a16:creationId xmlns:a16="http://schemas.microsoft.com/office/drawing/2014/main" id="{C0AF78C0-05A7-8B15-59BD-10116AB5C4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5153" y="5832090"/>
            <a:ext cx="1290918" cy="923613"/>
          </a:xfrm>
          <a:prstGeom prst="rect">
            <a:avLst/>
          </a:prstGeom>
        </p:spPr>
      </p:pic>
      <p:pic>
        <p:nvPicPr>
          <p:cNvPr id="4" name="Picture 3" descr="Free speech bubble talking chat illustration">
            <a:extLst>
              <a:ext uri="{FF2B5EF4-FFF2-40B4-BE49-F238E27FC236}">
                <a16:creationId xmlns:a16="http://schemas.microsoft.com/office/drawing/2014/main" id="{397F21F4-6B2E-92D3-B2AE-51225F786BC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43280" y="1268957"/>
            <a:ext cx="1244948" cy="1244948"/>
          </a:xfrm>
          <a:prstGeom prst="ellipse">
            <a:avLst/>
          </a:prstGeom>
          <a:ln>
            <a:noFill/>
          </a:ln>
          <a:effectLst>
            <a:outerShdw blurRad="50800" dist="38100" dir="16200000" rotWithShape="0">
              <a:prstClr val="black">
                <a:alpha val="40000"/>
              </a:prstClr>
            </a:outerShdw>
            <a:softEdge rad="12700"/>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202127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FC415A-8A21-456B-8ABE-D2E88D1E98F8}"/>
              </a:ext>
            </a:extLst>
          </p:cNvPr>
          <p:cNvSpPr>
            <a:spLocks noGrp="1"/>
          </p:cNvSpPr>
          <p:nvPr>
            <p:ph sz="half" idx="1"/>
          </p:nvPr>
        </p:nvSpPr>
        <p:spPr>
          <a:xfrm>
            <a:off x="804159" y="1842978"/>
            <a:ext cx="10239525" cy="4288463"/>
          </a:xfrm>
        </p:spPr>
        <p:txBody>
          <a:bodyPr>
            <a:normAutofit/>
          </a:bodyPr>
          <a:lstStyle/>
          <a:p>
            <a:pPr marL="514350" lvl="0" indent="-514350">
              <a:lnSpc>
                <a:spcPct val="107000"/>
              </a:lnSpc>
              <a:buFont typeface="+mj-lt"/>
              <a:buAutoNum type="alphaUcPeriod"/>
            </a:pPr>
            <a:r>
              <a:rPr lang="en-GB" sz="3200" dirty="0">
                <a:latin typeface="Calibri" panose="020F0502020204030204" pitchFamily="34" charset="0"/>
                <a:ea typeface="Calibri" panose="020F0502020204030204" pitchFamily="34" charset="0"/>
                <a:cs typeface="Times New Roman" panose="02020603050405020304" pitchFamily="18" charset="0"/>
              </a:rPr>
              <a:t>Join the chat, after all it’s anonymous so it can’t do any harm</a:t>
            </a:r>
          </a:p>
          <a:p>
            <a:pPr marL="514350" lvl="0" indent="-514350">
              <a:lnSpc>
                <a:spcPct val="107000"/>
              </a:lnSpc>
              <a:buFont typeface="+mj-lt"/>
              <a:buAutoNum type="alphaUcPeriod"/>
            </a:pPr>
            <a:r>
              <a:rPr lang="en-GB" sz="3200" dirty="0">
                <a:latin typeface="Calibri" panose="020F0502020204030204" pitchFamily="34" charset="0"/>
                <a:ea typeface="Calibri" panose="020F0502020204030204" pitchFamily="34" charset="0"/>
                <a:cs typeface="Times New Roman" panose="02020603050405020304" pitchFamily="18" charset="0"/>
              </a:rPr>
              <a:t>Invite one of your friends to come along so you can both make new friends</a:t>
            </a:r>
          </a:p>
          <a:p>
            <a:pPr marL="514350" lvl="0" indent="-514350">
              <a:lnSpc>
                <a:spcPct val="107000"/>
              </a:lnSpc>
              <a:spcAft>
                <a:spcPts val="800"/>
              </a:spcAft>
              <a:buFont typeface="+mj-lt"/>
              <a:buAutoNum type="alphaUcPeriod"/>
            </a:pPr>
            <a:r>
              <a:rPr lang="en-GB" sz="3200" dirty="0">
                <a:latin typeface="Calibri" panose="020F0502020204030204" pitchFamily="34" charset="0"/>
                <a:ea typeface="Calibri" panose="020F0502020204030204" pitchFamily="34" charset="0"/>
                <a:cs typeface="Times New Roman" panose="02020603050405020304" pitchFamily="18" charset="0"/>
              </a:rPr>
              <a:t>Check with a trusted adult at home or school</a:t>
            </a:r>
          </a:p>
          <a:p>
            <a:pPr marL="0" indent="0">
              <a:buNone/>
            </a:pPr>
            <a:endParaRPr lang="en-GB" sz="2800" dirty="0"/>
          </a:p>
          <a:p>
            <a:pPr marL="0" indent="0">
              <a:buNone/>
            </a:pPr>
            <a:endParaRPr lang="en-GB" sz="2800" dirty="0"/>
          </a:p>
        </p:txBody>
      </p:sp>
      <p:pic>
        <p:nvPicPr>
          <p:cNvPr id="2" name="Picture 1" descr="A red rectangular sign with white text and heart&#10;&#10;Description automatically generated">
            <a:extLst>
              <a:ext uri="{FF2B5EF4-FFF2-40B4-BE49-F238E27FC236}">
                <a16:creationId xmlns:a16="http://schemas.microsoft.com/office/drawing/2014/main" id="{0E923FF6-D06B-81B2-AF77-4CF131E1DA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153" y="5832090"/>
            <a:ext cx="1290918" cy="923613"/>
          </a:xfrm>
          <a:prstGeom prst="rect">
            <a:avLst/>
          </a:prstGeom>
        </p:spPr>
      </p:pic>
    </p:spTree>
    <p:extLst>
      <p:ext uri="{BB962C8B-B14F-4D97-AF65-F5344CB8AC3E}">
        <p14:creationId xmlns:p14="http://schemas.microsoft.com/office/powerpoint/2010/main" val="4002020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2000" fill="hold"/>
                                        <p:tgtEl>
                                          <p:spTgt spid="3">
                                            <p:txEl>
                                              <p:pRg st="2" end="2"/>
                                            </p:txEl>
                                          </p:spTgt>
                                        </p:tgtEl>
                                        <p:attrNameLst>
                                          <p:attrName>style.color</p:attrName>
                                        </p:attrNameLst>
                                      </p:cBhvr>
                                      <p:to>
                                        <a:srgbClr val="00B05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64266B-8B90-E568-E6EE-D502C2F50BF3}"/>
            </a:ext>
          </a:extLst>
        </p:cNvPr>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2D11B736-959C-541E-D50E-ECD4907C3631}"/>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8" name="Rectangle 1">
            <a:extLst>
              <a:ext uri="{FF2B5EF4-FFF2-40B4-BE49-F238E27FC236}">
                <a16:creationId xmlns:a16="http://schemas.microsoft.com/office/drawing/2014/main" id="{65343E04-E12B-CE20-6C01-AAB42493CAB9}"/>
              </a:ext>
            </a:extLst>
          </p:cNvPr>
          <p:cNvSpPr>
            <a:spLocks noChangeArrowheads="1"/>
          </p:cNvSpPr>
          <p:nvPr/>
        </p:nvSpPr>
        <p:spPr bwMode="auto">
          <a:xfrm>
            <a:off x="3040722" y="655429"/>
            <a:ext cx="7459637" cy="43088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2800" b="1" dirty="0">
                <a:solidFill>
                  <a:srgbClr val="0F1419"/>
                </a:solidFill>
                <a:latin typeface="+mn-lt"/>
              </a:rPr>
              <a:t>Why not share the following with parents?</a:t>
            </a:r>
            <a:endParaRPr kumimoji="0" lang="en-US" altLang="en-US" sz="2800" b="1" i="0" u="none" strike="noStrike" cap="none" normalizeH="0" baseline="0" dirty="0">
              <a:ln>
                <a:noFill/>
              </a:ln>
              <a:solidFill>
                <a:srgbClr val="C00000"/>
              </a:solidFill>
              <a:effectLst/>
              <a:latin typeface="+mn-lt"/>
            </a:endParaRPr>
          </a:p>
        </p:txBody>
      </p:sp>
      <p:sp>
        <p:nvSpPr>
          <p:cNvPr id="9" name="AutoShape 2" descr="🔗">
            <a:extLst>
              <a:ext uri="{FF2B5EF4-FFF2-40B4-BE49-F238E27FC236}">
                <a16:creationId xmlns:a16="http://schemas.microsoft.com/office/drawing/2014/main" id="{C26D64C7-5C26-C85B-800B-FB27671DA9CE}"/>
              </a:ext>
            </a:extLst>
          </p:cNvPr>
          <p:cNvSpPr>
            <a:spLocks noChangeAspect="1" noChangeArrowheads="1"/>
          </p:cNvSpPr>
          <p:nvPr/>
        </p:nvSpPr>
        <p:spPr bwMode="auto">
          <a:xfrm flipV="1">
            <a:off x="9501768" y="2332036"/>
            <a:ext cx="3721784" cy="61304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pic>
        <p:nvPicPr>
          <p:cNvPr id="4" name="Picture 3" descr="Free dialog tip advice illustration">
            <a:extLst>
              <a:ext uri="{FF2B5EF4-FFF2-40B4-BE49-F238E27FC236}">
                <a16:creationId xmlns:a16="http://schemas.microsoft.com/office/drawing/2014/main" id="{48D9DB12-987F-B81E-91C8-7270408DB0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602" y="334039"/>
            <a:ext cx="2037607" cy="144861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961D6EE7-B9A3-68BE-964D-D4C85E985D70}"/>
              </a:ext>
            </a:extLst>
          </p:cNvPr>
          <p:cNvPicPr>
            <a:picLocks noChangeAspect="1"/>
          </p:cNvPicPr>
          <p:nvPr/>
        </p:nvPicPr>
        <p:blipFill>
          <a:blip r:embed="rId4"/>
          <a:stretch>
            <a:fillRect/>
          </a:stretch>
        </p:blipFill>
        <p:spPr>
          <a:xfrm>
            <a:off x="3207621" y="1771447"/>
            <a:ext cx="6073666" cy="3375953"/>
          </a:xfrm>
          <a:prstGeom prst="rect">
            <a:avLst/>
          </a:prstGeom>
          <a:ln>
            <a:noFill/>
          </a:ln>
          <a:effectLst>
            <a:outerShdw blurRad="292100" dist="139700" dir="2700000" algn="tl" rotWithShape="0">
              <a:srgbClr val="333333">
                <a:alpha val="65000"/>
              </a:srgbClr>
            </a:outerShdw>
          </a:effectLst>
        </p:spPr>
      </p:pic>
      <p:sp>
        <p:nvSpPr>
          <p:cNvPr id="13" name="TextBox 12">
            <a:extLst>
              <a:ext uri="{FF2B5EF4-FFF2-40B4-BE49-F238E27FC236}">
                <a16:creationId xmlns:a16="http://schemas.microsoft.com/office/drawing/2014/main" id="{23B240DE-1A0E-ED79-8AC5-F77791798186}"/>
              </a:ext>
            </a:extLst>
          </p:cNvPr>
          <p:cNvSpPr txBox="1"/>
          <p:nvPr/>
        </p:nvSpPr>
        <p:spPr>
          <a:xfrm>
            <a:off x="2252378" y="5436520"/>
            <a:ext cx="7984152" cy="830997"/>
          </a:xfrm>
          <a:prstGeom prst="rect">
            <a:avLst/>
          </a:prstGeom>
          <a:noFill/>
        </p:spPr>
        <p:txBody>
          <a:bodyPr wrap="square">
            <a:spAutoFit/>
          </a:bodyPr>
          <a:lstStyle/>
          <a:p>
            <a:pPr algn="ctr"/>
            <a:r>
              <a:rPr lang="en-GB" sz="2400" b="0" i="0" dirty="0">
                <a:solidFill>
                  <a:srgbClr val="253045"/>
                </a:solidFill>
                <a:effectLst/>
              </a:rPr>
              <a:t>Select an age-appropriate quiz to play with your child to learn and test their media literacy and fact-checking skills</a:t>
            </a:r>
            <a:endParaRPr lang="en-GB" sz="2400" dirty="0"/>
          </a:p>
        </p:txBody>
      </p:sp>
      <p:sp>
        <p:nvSpPr>
          <p:cNvPr id="17" name="TextBox 16">
            <a:extLst>
              <a:ext uri="{FF2B5EF4-FFF2-40B4-BE49-F238E27FC236}">
                <a16:creationId xmlns:a16="http://schemas.microsoft.com/office/drawing/2014/main" id="{12A68A5A-D8B1-5F33-3375-017095EF66A8}"/>
              </a:ext>
            </a:extLst>
          </p:cNvPr>
          <p:cNvSpPr txBox="1"/>
          <p:nvPr/>
        </p:nvSpPr>
        <p:spPr>
          <a:xfrm>
            <a:off x="4302169" y="6385168"/>
            <a:ext cx="7585032" cy="307777"/>
          </a:xfrm>
          <a:prstGeom prst="rect">
            <a:avLst/>
          </a:prstGeom>
          <a:noFill/>
        </p:spPr>
        <p:txBody>
          <a:bodyPr wrap="square">
            <a:spAutoFit/>
          </a:bodyPr>
          <a:lstStyle/>
          <a:p>
            <a:r>
              <a:rPr lang="en-GB" sz="1400" dirty="0">
                <a:hlinkClick r:id="rId5"/>
              </a:rPr>
              <a:t>https://www.internetmatters.org/issues/fake-news-and-misinformation-advice-hub/find-the-fake/</a:t>
            </a:r>
            <a:r>
              <a:rPr lang="en-GB" sz="1400" dirty="0"/>
              <a:t> </a:t>
            </a:r>
          </a:p>
        </p:txBody>
      </p:sp>
    </p:spTree>
    <p:extLst>
      <p:ext uri="{BB962C8B-B14F-4D97-AF65-F5344CB8AC3E}">
        <p14:creationId xmlns:p14="http://schemas.microsoft.com/office/powerpoint/2010/main" val="159248319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A9FBBE-8B2D-9540-6A22-1354F29008B2}"/>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6C18EFE1-3FEF-1918-929A-7BDE444BEF1E}"/>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0F257E20-1F09-3D61-DAF0-93DB930ED50B}"/>
              </a:ext>
            </a:extLst>
          </p:cNvPr>
          <p:cNvSpPr/>
          <p:nvPr/>
        </p:nvSpPr>
        <p:spPr>
          <a:xfrm>
            <a:off x="-2" y="-13159"/>
            <a:ext cx="12172581" cy="1298392"/>
          </a:xfrm>
          <a:prstGeom prst="rect">
            <a:avLst/>
          </a:prstGeom>
        </p:spPr>
        <p:style>
          <a:lnRef idx="2">
            <a:schemeClr val="dk1">
              <a:shade val="15000"/>
            </a:schemeClr>
          </a:lnRef>
          <a:fillRef idx="1">
            <a:schemeClr val="dk1"/>
          </a:fillRef>
          <a:effectRef idx="0">
            <a:schemeClr val="dk1"/>
          </a:effectRef>
          <a:fontRef idx="minor">
            <a:schemeClr val="lt1"/>
          </a:fontRef>
        </p:style>
        <p:txBody>
          <a:bodyPr vert="horz" lIns="91440" tIns="45720" rIns="91440" bIns="45720" rtlCol="0" anchor="b">
            <a:normAutofit/>
          </a:bodyPr>
          <a:lstStyle/>
          <a:p>
            <a:pPr algn="ctr">
              <a:lnSpc>
                <a:spcPct val="90000"/>
              </a:lnSpc>
              <a:spcBef>
                <a:spcPct val="0"/>
              </a:spcBef>
              <a:spcAft>
                <a:spcPts val="600"/>
              </a:spcAft>
            </a:pPr>
            <a:r>
              <a:rPr lang="en-US" sz="6600" b="1" dirty="0">
                <a:solidFill>
                  <a:schemeClr val="bg1"/>
                </a:solidFill>
                <a:ea typeface="+mj-ea"/>
                <a:cs typeface="+mj-cs"/>
              </a:rPr>
              <a:t>         </a:t>
            </a:r>
            <a:endParaRPr lang="en-US" sz="4400" dirty="0">
              <a:solidFill>
                <a:schemeClr val="bg1"/>
              </a:solidFill>
              <a:ea typeface="+mj-ea"/>
              <a:cs typeface="+mj-cs"/>
            </a:endParaRPr>
          </a:p>
        </p:txBody>
      </p:sp>
      <p:pic>
        <p:nvPicPr>
          <p:cNvPr id="14" name="Picture 4" descr="Free dialog tip advice illustration">
            <a:extLst>
              <a:ext uri="{FF2B5EF4-FFF2-40B4-BE49-F238E27FC236}">
                <a16:creationId xmlns:a16="http://schemas.microsoft.com/office/drawing/2014/main" id="{D631C401-3A45-F0BC-84DB-24B8E4F3B7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654689">
            <a:off x="10418806" y="2272838"/>
            <a:ext cx="1415381" cy="1006248"/>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1BAA6F3B-B05B-431D-DE18-F77F1FDF5F84}"/>
              </a:ext>
            </a:extLst>
          </p:cNvPr>
          <p:cNvSpPr txBox="1"/>
          <p:nvPr/>
        </p:nvSpPr>
        <p:spPr>
          <a:xfrm>
            <a:off x="1555094" y="183463"/>
            <a:ext cx="6936204" cy="707886"/>
          </a:xfrm>
          <a:prstGeom prst="rect">
            <a:avLst/>
          </a:prstGeom>
          <a:noFill/>
        </p:spPr>
        <p:txBody>
          <a:bodyPr wrap="square">
            <a:spAutoFit/>
          </a:bodyPr>
          <a:lstStyle/>
          <a:p>
            <a:r>
              <a:rPr lang="en-US" sz="4000" b="1" dirty="0">
                <a:solidFill>
                  <a:schemeClr val="bg1"/>
                </a:solidFill>
                <a:ea typeface="+mj-ea"/>
                <a:cs typeface="+mj-cs"/>
              </a:rPr>
              <a:t>PARENT ONLINE SAFETY</a:t>
            </a:r>
            <a:r>
              <a:rPr lang="en-US" sz="4000" dirty="0">
                <a:solidFill>
                  <a:schemeClr val="bg1"/>
                </a:solidFill>
                <a:ea typeface="+mj-ea"/>
                <a:cs typeface="+mj-cs"/>
              </a:rPr>
              <a:t> </a:t>
            </a:r>
            <a:endParaRPr lang="en-GB" sz="4000" dirty="0"/>
          </a:p>
        </p:txBody>
      </p:sp>
      <p:sp>
        <p:nvSpPr>
          <p:cNvPr id="33" name="Rectangle 32">
            <a:extLst>
              <a:ext uri="{FF2B5EF4-FFF2-40B4-BE49-F238E27FC236}">
                <a16:creationId xmlns:a16="http://schemas.microsoft.com/office/drawing/2014/main" id="{408CDF03-140A-8A1E-4089-64BF9DF0C504}"/>
              </a:ext>
            </a:extLst>
          </p:cNvPr>
          <p:cNvSpPr/>
          <p:nvPr/>
        </p:nvSpPr>
        <p:spPr>
          <a:xfrm>
            <a:off x="8938801" y="1036358"/>
            <a:ext cx="1493568" cy="55056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5" name="Picture 34">
            <a:extLst>
              <a:ext uri="{FF2B5EF4-FFF2-40B4-BE49-F238E27FC236}">
                <a16:creationId xmlns:a16="http://schemas.microsoft.com/office/drawing/2014/main" id="{2B2272E9-B3F0-2A69-1AF0-A51858A2583E}"/>
              </a:ext>
            </a:extLst>
          </p:cNvPr>
          <p:cNvPicPr>
            <a:picLocks noChangeAspect="1"/>
          </p:cNvPicPr>
          <p:nvPr/>
        </p:nvPicPr>
        <p:blipFill>
          <a:blip r:embed="rId4"/>
          <a:stretch>
            <a:fillRect/>
          </a:stretch>
        </p:blipFill>
        <p:spPr>
          <a:xfrm>
            <a:off x="11287364" y="659502"/>
            <a:ext cx="823031" cy="3436918"/>
          </a:xfrm>
          <a:prstGeom prst="rect">
            <a:avLst/>
          </a:prstGeom>
        </p:spPr>
      </p:pic>
      <p:pic>
        <p:nvPicPr>
          <p:cNvPr id="32" name="Picture 31" descr="A red rectangular sign with white text and heart&#10;&#10;Description automatically generated">
            <a:extLst>
              <a:ext uri="{FF2B5EF4-FFF2-40B4-BE49-F238E27FC236}">
                <a16:creationId xmlns:a16="http://schemas.microsoft.com/office/drawing/2014/main" id="{231838F9-5369-41B9-4646-5DC02A6D071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79482" y="5250804"/>
            <a:ext cx="1637148" cy="1171329"/>
          </a:xfrm>
          <a:prstGeom prst="rect">
            <a:avLst/>
          </a:prstGeom>
        </p:spPr>
      </p:pic>
      <p:pic>
        <p:nvPicPr>
          <p:cNvPr id="21" name="Picture 20" descr="A person and child looking at a computer&#10;&#10;Description automatically generated">
            <a:extLst>
              <a:ext uri="{FF2B5EF4-FFF2-40B4-BE49-F238E27FC236}">
                <a16:creationId xmlns:a16="http://schemas.microsoft.com/office/drawing/2014/main" id="{52255094-F538-0B56-C103-8AD0E9616CDF}"/>
              </a:ext>
            </a:extLst>
          </p:cNvPr>
          <p:cNvPicPr>
            <a:picLocks noChangeAspect="1"/>
          </p:cNvPicPr>
          <p:nvPr/>
        </p:nvPicPr>
        <p:blipFill>
          <a:blip r:embed="rId6">
            <a:extLst>
              <a:ext uri="{28A0092B-C50C-407E-A947-70E740481C1C}">
                <a14:useLocalDpi xmlns:a14="http://schemas.microsoft.com/office/drawing/2010/main" val="0"/>
              </a:ext>
            </a:extLst>
          </a:blip>
          <a:srcRect b="17990"/>
          <a:stretch/>
        </p:blipFill>
        <p:spPr>
          <a:xfrm>
            <a:off x="-215080" y="-31629"/>
            <a:ext cx="12567603" cy="6871159"/>
          </a:xfrm>
          <a:prstGeom prst="rect">
            <a:avLst/>
          </a:prstGeom>
        </p:spPr>
      </p:pic>
      <p:pic>
        <p:nvPicPr>
          <p:cNvPr id="4" name="Picture 3" descr="A red rectangular sign with white text and heart&#10;&#10;Description automatically generated">
            <a:extLst>
              <a:ext uri="{FF2B5EF4-FFF2-40B4-BE49-F238E27FC236}">
                <a16:creationId xmlns:a16="http://schemas.microsoft.com/office/drawing/2014/main" id="{A8FA2C38-EC67-B29F-6982-93D786EAFD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74497" y="5662809"/>
            <a:ext cx="1290918" cy="923613"/>
          </a:xfrm>
          <a:prstGeom prst="rect">
            <a:avLst/>
          </a:prstGeom>
        </p:spPr>
      </p:pic>
      <p:sp>
        <p:nvSpPr>
          <p:cNvPr id="7" name="Rectangle 6">
            <a:extLst>
              <a:ext uri="{FF2B5EF4-FFF2-40B4-BE49-F238E27FC236}">
                <a16:creationId xmlns:a16="http://schemas.microsoft.com/office/drawing/2014/main" id="{8D22632E-610D-81DA-4D4C-FF95AC1BE1AC}"/>
              </a:ext>
            </a:extLst>
          </p:cNvPr>
          <p:cNvSpPr/>
          <p:nvPr/>
        </p:nvSpPr>
        <p:spPr>
          <a:xfrm>
            <a:off x="8938801" y="891349"/>
            <a:ext cx="1433760" cy="144340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extBox 1">
            <a:extLst>
              <a:ext uri="{FF2B5EF4-FFF2-40B4-BE49-F238E27FC236}">
                <a16:creationId xmlns:a16="http://schemas.microsoft.com/office/drawing/2014/main" id="{B731E0C6-670E-A52F-1E5A-D7B13C31B1CF}"/>
              </a:ext>
            </a:extLst>
          </p:cNvPr>
          <p:cNvSpPr txBox="1"/>
          <p:nvPr/>
        </p:nvSpPr>
        <p:spPr>
          <a:xfrm>
            <a:off x="2106519" y="767324"/>
            <a:ext cx="7489491" cy="830997"/>
          </a:xfrm>
          <a:prstGeom prst="rect">
            <a:avLst/>
          </a:prstGeom>
          <a:effectLst/>
          <a:scene3d>
            <a:camera prst="orthographicFront"/>
            <a:lightRig rig="threePt" dir="t"/>
          </a:scene3d>
          <a:sp3d>
            <a:bevelT w="101600" prst="riblet"/>
          </a:sp3d>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n-GB" sz="4800" b="1" dirty="0"/>
              <a:t>RESOURCES AND SUPPORT</a:t>
            </a:r>
            <a:endParaRPr lang="en-GB" sz="4000" dirty="0"/>
          </a:p>
        </p:txBody>
      </p:sp>
      <p:pic>
        <p:nvPicPr>
          <p:cNvPr id="6" name="Picture 5">
            <a:extLst>
              <a:ext uri="{FF2B5EF4-FFF2-40B4-BE49-F238E27FC236}">
                <a16:creationId xmlns:a16="http://schemas.microsoft.com/office/drawing/2014/main" id="{B5794851-120B-6016-86D5-84ED266B2C32}"/>
              </a:ext>
            </a:extLst>
          </p:cNvPr>
          <p:cNvPicPr>
            <a:picLocks noChangeAspect="1"/>
          </p:cNvPicPr>
          <p:nvPr/>
        </p:nvPicPr>
        <p:blipFill>
          <a:blip r:embed="rId7"/>
          <a:stretch>
            <a:fillRect/>
          </a:stretch>
        </p:blipFill>
        <p:spPr>
          <a:xfrm>
            <a:off x="197396" y="3305266"/>
            <a:ext cx="1562235" cy="967824"/>
          </a:xfrm>
          <a:prstGeom prst="rect">
            <a:avLst/>
          </a:prstGeom>
        </p:spPr>
      </p:pic>
    </p:spTree>
    <p:extLst>
      <p:ext uri="{BB962C8B-B14F-4D97-AF65-F5344CB8AC3E}">
        <p14:creationId xmlns:p14="http://schemas.microsoft.com/office/powerpoint/2010/main" val="701710990"/>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656761F-256D-47D6-9549-579636AA6AE6}"/>
              </a:ext>
            </a:extLst>
          </p:cNvPr>
          <p:cNvSpPr/>
          <p:nvPr/>
        </p:nvSpPr>
        <p:spPr>
          <a:xfrm>
            <a:off x="10128202" y="258266"/>
            <a:ext cx="1904691" cy="24368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Box 7">
            <a:extLst>
              <a:ext uri="{FF2B5EF4-FFF2-40B4-BE49-F238E27FC236}">
                <a16:creationId xmlns:a16="http://schemas.microsoft.com/office/drawing/2014/main" id="{5EEA3775-19A9-42FB-A058-97673AD4CD32}"/>
              </a:ext>
            </a:extLst>
          </p:cNvPr>
          <p:cNvSpPr txBox="1"/>
          <p:nvPr/>
        </p:nvSpPr>
        <p:spPr>
          <a:xfrm>
            <a:off x="64624" y="1193073"/>
            <a:ext cx="2551256" cy="3939540"/>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US" sz="2000" dirty="0">
                <a:ea typeface="+mj-ea"/>
                <a:cs typeface="+mj-cs"/>
              </a:rPr>
              <a:t>Manage </a:t>
            </a:r>
            <a:r>
              <a:rPr lang="en-US" sz="2000" b="1" dirty="0">
                <a:ea typeface="+mj-ea"/>
                <a:cs typeface="+mj-cs"/>
              </a:rPr>
              <a:t>screen time </a:t>
            </a:r>
          </a:p>
          <a:p>
            <a:pPr marL="285750" indent="-285750">
              <a:spcAft>
                <a:spcPts val="1200"/>
              </a:spcAft>
              <a:buFont typeface="Arial" panose="020B0604020202020204" pitchFamily="34" charset="0"/>
              <a:buChar char="•"/>
            </a:pPr>
            <a:r>
              <a:rPr lang="en-US" sz="2000" dirty="0">
                <a:ea typeface="+mj-ea"/>
                <a:cs typeface="+mj-cs"/>
              </a:rPr>
              <a:t>Set controls</a:t>
            </a:r>
            <a:r>
              <a:rPr lang="en-US" sz="2000" b="1" dirty="0">
                <a:ea typeface="+mj-ea"/>
                <a:cs typeface="+mj-cs"/>
              </a:rPr>
              <a:t> and settings</a:t>
            </a:r>
          </a:p>
          <a:p>
            <a:pPr marL="285750" indent="-285750">
              <a:spcAft>
                <a:spcPts val="1200"/>
              </a:spcAft>
              <a:buFont typeface="Arial" panose="020B0604020202020204" pitchFamily="34" charset="0"/>
              <a:buChar char="•"/>
            </a:pPr>
            <a:r>
              <a:rPr lang="en-US" sz="2000" dirty="0">
                <a:ea typeface="+mj-ea"/>
                <a:cs typeface="+mj-cs"/>
              </a:rPr>
              <a:t>Understand </a:t>
            </a:r>
            <a:r>
              <a:rPr lang="en-US" sz="2000" b="1" dirty="0">
                <a:ea typeface="+mj-ea"/>
                <a:cs typeface="+mj-cs"/>
              </a:rPr>
              <a:t>apps and games</a:t>
            </a:r>
          </a:p>
          <a:p>
            <a:pPr marL="285750" indent="-285750">
              <a:spcAft>
                <a:spcPts val="1200"/>
              </a:spcAft>
              <a:buFont typeface="Arial" panose="020B0604020202020204" pitchFamily="34" charset="0"/>
              <a:buChar char="•"/>
            </a:pPr>
            <a:r>
              <a:rPr lang="en-US" sz="2000" dirty="0">
                <a:ea typeface="+mj-ea"/>
                <a:cs typeface="+mj-cs"/>
              </a:rPr>
              <a:t>Talk to children about </a:t>
            </a:r>
            <a:r>
              <a:rPr lang="en-US" sz="2000" b="1" dirty="0">
                <a:ea typeface="+mj-ea"/>
                <a:cs typeface="+mj-cs"/>
              </a:rPr>
              <a:t>risk</a:t>
            </a:r>
            <a:r>
              <a:rPr lang="en-US" sz="2000" dirty="0">
                <a:ea typeface="+mj-ea"/>
                <a:cs typeface="+mj-cs"/>
              </a:rPr>
              <a:t> - from bullying &amp; sharing content, to extremism &amp; gangs</a:t>
            </a:r>
          </a:p>
        </p:txBody>
      </p:sp>
      <p:sp>
        <p:nvSpPr>
          <p:cNvPr id="9" name="TextBox 8">
            <a:extLst>
              <a:ext uri="{FF2B5EF4-FFF2-40B4-BE49-F238E27FC236}">
                <a16:creationId xmlns:a16="http://schemas.microsoft.com/office/drawing/2014/main" id="{20A4D6DA-B808-419F-A936-3713EF9C5360}"/>
              </a:ext>
            </a:extLst>
          </p:cNvPr>
          <p:cNvSpPr txBox="1"/>
          <p:nvPr/>
        </p:nvSpPr>
        <p:spPr>
          <a:xfrm>
            <a:off x="159107" y="212628"/>
            <a:ext cx="8628212" cy="461665"/>
          </a:xfrm>
          <a:prstGeom prst="rect">
            <a:avLst/>
          </a:prstGeom>
          <a:noFill/>
        </p:spPr>
        <p:txBody>
          <a:bodyPr wrap="square">
            <a:spAutoFit/>
          </a:bodyPr>
          <a:lstStyle/>
          <a:p>
            <a:r>
              <a:rPr lang="en-US" sz="2400" dirty="0">
                <a:ea typeface="+mj-ea"/>
                <a:cs typeface="+mj-cs"/>
              </a:rPr>
              <a:t>Visit </a:t>
            </a:r>
            <a:r>
              <a:rPr lang="en-US" sz="2400" dirty="0">
                <a:ea typeface="+mj-ea"/>
                <a:cs typeface="+mj-cs"/>
                <a:hlinkClick r:id="rId3"/>
              </a:rPr>
              <a:t>parentsafe.lgfl.net </a:t>
            </a:r>
            <a:r>
              <a:rPr lang="en-US" sz="2400" dirty="0">
                <a:ea typeface="+mj-ea"/>
                <a:cs typeface="+mj-cs"/>
              </a:rPr>
              <a:t>for tips and ideas to help parents:</a:t>
            </a:r>
          </a:p>
        </p:txBody>
      </p:sp>
      <p:pic>
        <p:nvPicPr>
          <p:cNvPr id="3" name="Picture 2" descr="A group of people sitting at a table with a computer&#10;&#10;Description automatically generated">
            <a:extLst>
              <a:ext uri="{FF2B5EF4-FFF2-40B4-BE49-F238E27FC236}">
                <a16:creationId xmlns:a16="http://schemas.microsoft.com/office/drawing/2014/main" id="{7BBEC254-BB5D-6B25-5FA5-C0918F2BB2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72311" y="962580"/>
            <a:ext cx="9246724" cy="5283842"/>
          </a:xfrm>
          <a:prstGeom prst="rect">
            <a:avLst/>
          </a:prstGeom>
        </p:spPr>
      </p:pic>
    </p:spTree>
    <p:extLst>
      <p:ext uri="{BB962C8B-B14F-4D97-AF65-F5344CB8AC3E}">
        <p14:creationId xmlns:p14="http://schemas.microsoft.com/office/powerpoint/2010/main" val="113187561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4DA4EB2-E738-BA24-2099-2EF46E8C7C22}"/>
              </a:ext>
            </a:extLst>
          </p:cNvPr>
          <p:cNvSpPr/>
          <p:nvPr/>
        </p:nvSpPr>
        <p:spPr>
          <a:xfrm>
            <a:off x="10238283" y="217357"/>
            <a:ext cx="1843472" cy="256506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TextBox 6">
            <a:extLst>
              <a:ext uri="{FF2B5EF4-FFF2-40B4-BE49-F238E27FC236}">
                <a16:creationId xmlns:a16="http://schemas.microsoft.com/office/drawing/2014/main" id="{39968CD0-1EA3-43D1-835E-7D93AC917379}"/>
              </a:ext>
            </a:extLst>
          </p:cNvPr>
          <p:cNvSpPr txBox="1"/>
          <p:nvPr/>
        </p:nvSpPr>
        <p:spPr>
          <a:xfrm>
            <a:off x="495186" y="609420"/>
            <a:ext cx="8754046" cy="830997"/>
          </a:xfrm>
          <a:prstGeom prst="rect">
            <a:avLst/>
          </a:prstGeom>
          <a:noFill/>
        </p:spPr>
        <p:txBody>
          <a:bodyPr wrap="square">
            <a:spAutoFit/>
          </a:bodyPr>
          <a:lstStyle/>
          <a:p>
            <a:r>
              <a:rPr lang="en-GB" sz="2400" b="1" dirty="0"/>
              <a:t>Find conversation starters, story time ideas and  top tips to reinforce key safety messages at </a:t>
            </a:r>
            <a:r>
              <a:rPr lang="en-GB" sz="2400" b="1" dirty="0">
                <a:hlinkClick r:id="rId3"/>
              </a:rPr>
              <a:t>parentsafe.lgfl.net</a:t>
            </a:r>
            <a:r>
              <a:rPr lang="en-GB" sz="2400" b="1" dirty="0"/>
              <a:t>  </a:t>
            </a:r>
          </a:p>
        </p:txBody>
      </p:sp>
      <p:pic>
        <p:nvPicPr>
          <p:cNvPr id="4" name="Picture 3">
            <a:extLst>
              <a:ext uri="{FF2B5EF4-FFF2-40B4-BE49-F238E27FC236}">
                <a16:creationId xmlns:a16="http://schemas.microsoft.com/office/drawing/2014/main" id="{9E17472A-97C7-3F53-F937-30874D0ED542}"/>
              </a:ext>
            </a:extLst>
          </p:cNvPr>
          <p:cNvPicPr>
            <a:picLocks noChangeAspect="1"/>
          </p:cNvPicPr>
          <p:nvPr/>
        </p:nvPicPr>
        <p:blipFill rotWithShape="1">
          <a:blip r:embed="rId4"/>
          <a:srcRect t="27894" b="15225"/>
          <a:stretch/>
        </p:blipFill>
        <p:spPr>
          <a:xfrm>
            <a:off x="0" y="4249997"/>
            <a:ext cx="12192000" cy="1454118"/>
          </a:xfrm>
          <a:prstGeom prst="rect">
            <a:avLst/>
          </a:prstGeom>
        </p:spPr>
      </p:pic>
      <p:pic>
        <p:nvPicPr>
          <p:cNvPr id="10" name="Picture 9">
            <a:extLst>
              <a:ext uri="{FF2B5EF4-FFF2-40B4-BE49-F238E27FC236}">
                <a16:creationId xmlns:a16="http://schemas.microsoft.com/office/drawing/2014/main" id="{13AC3D80-F116-BC15-9ED4-F0FC9FAE92E6}"/>
              </a:ext>
            </a:extLst>
          </p:cNvPr>
          <p:cNvPicPr>
            <a:picLocks noChangeAspect="1"/>
          </p:cNvPicPr>
          <p:nvPr/>
        </p:nvPicPr>
        <p:blipFill>
          <a:blip r:embed="rId5"/>
          <a:stretch>
            <a:fillRect/>
          </a:stretch>
        </p:blipFill>
        <p:spPr>
          <a:xfrm rot="21031084">
            <a:off x="434274" y="4197135"/>
            <a:ext cx="1895383" cy="1482952"/>
          </a:xfrm>
          <a:prstGeom prst="rect">
            <a:avLst/>
          </a:prstGeom>
          <a:ln>
            <a:noFill/>
          </a:ln>
          <a:effectLst>
            <a:outerShdw blurRad="292100" dist="139700" dir="2700000" algn="tl" rotWithShape="0">
              <a:srgbClr val="333333">
                <a:alpha val="65000"/>
              </a:srgbClr>
            </a:outerShdw>
          </a:effectLst>
        </p:spPr>
      </p:pic>
      <p:pic>
        <p:nvPicPr>
          <p:cNvPr id="13" name="Picture 12">
            <a:extLst>
              <a:ext uri="{FF2B5EF4-FFF2-40B4-BE49-F238E27FC236}">
                <a16:creationId xmlns:a16="http://schemas.microsoft.com/office/drawing/2014/main" id="{42932158-A43B-06FF-56D1-639C717C35A6}"/>
              </a:ext>
            </a:extLst>
          </p:cNvPr>
          <p:cNvPicPr>
            <a:picLocks noChangeAspect="1"/>
          </p:cNvPicPr>
          <p:nvPr/>
        </p:nvPicPr>
        <p:blipFill>
          <a:blip r:embed="rId6"/>
          <a:stretch>
            <a:fillRect/>
          </a:stretch>
        </p:blipFill>
        <p:spPr>
          <a:xfrm>
            <a:off x="5443148" y="1825861"/>
            <a:ext cx="3035456" cy="2019404"/>
          </a:xfrm>
          <a:prstGeom prst="rect">
            <a:avLst/>
          </a:prstGeom>
          <a:ln>
            <a:noFill/>
          </a:ln>
          <a:effectLst>
            <a:outerShdw blurRad="292100" dist="139700" dir="2700000" algn="tl" rotWithShape="0">
              <a:srgbClr val="333333">
                <a:alpha val="65000"/>
              </a:srgbClr>
            </a:outerShdw>
          </a:effectLst>
        </p:spPr>
      </p:pic>
      <p:pic>
        <p:nvPicPr>
          <p:cNvPr id="11" name="Picture 10">
            <a:extLst>
              <a:ext uri="{FF2B5EF4-FFF2-40B4-BE49-F238E27FC236}">
                <a16:creationId xmlns:a16="http://schemas.microsoft.com/office/drawing/2014/main" id="{29B3DD00-F197-4B57-7802-E0ACB306051A}"/>
              </a:ext>
            </a:extLst>
          </p:cNvPr>
          <p:cNvPicPr>
            <a:picLocks noChangeAspect="1"/>
          </p:cNvPicPr>
          <p:nvPr/>
        </p:nvPicPr>
        <p:blipFill>
          <a:blip r:embed="rId7"/>
          <a:stretch>
            <a:fillRect/>
          </a:stretch>
        </p:blipFill>
        <p:spPr>
          <a:xfrm>
            <a:off x="9389827" y="327915"/>
            <a:ext cx="2306987" cy="2747089"/>
          </a:xfrm>
          <a:prstGeom prst="rect">
            <a:avLst/>
          </a:prstGeom>
          <a:ln>
            <a:noFill/>
          </a:ln>
          <a:effectLst>
            <a:outerShdw blurRad="292100" dist="139700" dir="2700000" algn="tl" rotWithShape="0">
              <a:srgbClr val="333333">
                <a:alpha val="65000"/>
              </a:srgbClr>
            </a:outerShdw>
          </a:effectLst>
        </p:spPr>
      </p:pic>
      <p:pic>
        <p:nvPicPr>
          <p:cNvPr id="14" name="Picture 13">
            <a:extLst>
              <a:ext uri="{FF2B5EF4-FFF2-40B4-BE49-F238E27FC236}">
                <a16:creationId xmlns:a16="http://schemas.microsoft.com/office/drawing/2014/main" id="{94CA89FE-05EC-9769-9981-8F285B3EDFEC}"/>
              </a:ext>
            </a:extLst>
          </p:cNvPr>
          <p:cNvPicPr>
            <a:picLocks noChangeAspect="1"/>
          </p:cNvPicPr>
          <p:nvPr/>
        </p:nvPicPr>
        <p:blipFill>
          <a:blip r:embed="rId8"/>
          <a:stretch>
            <a:fillRect/>
          </a:stretch>
        </p:blipFill>
        <p:spPr>
          <a:xfrm rot="699831">
            <a:off x="8744563" y="3691821"/>
            <a:ext cx="2770011" cy="1664436"/>
          </a:xfrm>
          <a:prstGeom prst="rect">
            <a:avLst/>
          </a:prstGeom>
          <a:ln>
            <a:noFill/>
          </a:ln>
          <a:effectLst>
            <a:outerShdw blurRad="292100" dist="139700" dir="2700000" algn="tl" rotWithShape="0">
              <a:srgbClr val="333333">
                <a:alpha val="65000"/>
              </a:srgbClr>
            </a:outerShdw>
          </a:effectLst>
        </p:spPr>
      </p:pic>
      <p:pic>
        <p:nvPicPr>
          <p:cNvPr id="16" name="Picture 15">
            <a:extLst>
              <a:ext uri="{FF2B5EF4-FFF2-40B4-BE49-F238E27FC236}">
                <a16:creationId xmlns:a16="http://schemas.microsoft.com/office/drawing/2014/main" id="{B62AF4D0-DB96-1AB6-3F28-F0DBB8ABE4D2}"/>
              </a:ext>
            </a:extLst>
          </p:cNvPr>
          <p:cNvPicPr>
            <a:picLocks noChangeAspect="1"/>
          </p:cNvPicPr>
          <p:nvPr/>
        </p:nvPicPr>
        <p:blipFill>
          <a:blip r:embed="rId9"/>
          <a:stretch>
            <a:fillRect/>
          </a:stretch>
        </p:blipFill>
        <p:spPr>
          <a:xfrm>
            <a:off x="0" y="16248"/>
            <a:ext cx="5543835" cy="463574"/>
          </a:xfrm>
          <a:prstGeom prst="rect">
            <a:avLst/>
          </a:prstGeom>
        </p:spPr>
      </p:pic>
      <p:pic>
        <p:nvPicPr>
          <p:cNvPr id="3" name="Picture 2">
            <a:extLst>
              <a:ext uri="{FF2B5EF4-FFF2-40B4-BE49-F238E27FC236}">
                <a16:creationId xmlns:a16="http://schemas.microsoft.com/office/drawing/2014/main" id="{589BB5D7-D5AA-05FD-2D16-B00DEF2B7B8E}"/>
              </a:ext>
            </a:extLst>
          </p:cNvPr>
          <p:cNvPicPr>
            <a:picLocks noChangeAspect="1"/>
          </p:cNvPicPr>
          <p:nvPr/>
        </p:nvPicPr>
        <p:blipFill>
          <a:blip r:embed="rId10"/>
          <a:stretch>
            <a:fillRect/>
          </a:stretch>
        </p:blipFill>
        <p:spPr>
          <a:xfrm rot="770720">
            <a:off x="1938323" y="2114551"/>
            <a:ext cx="2961431" cy="198497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7385078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FB8B55B-953C-C6F9-AAEE-6A2BBCEDADF7}"/>
              </a:ext>
            </a:extLst>
          </p:cNvPr>
          <p:cNvPicPr>
            <a:picLocks noChangeAspect="1"/>
          </p:cNvPicPr>
          <p:nvPr/>
        </p:nvPicPr>
        <p:blipFill>
          <a:blip r:embed="rId3"/>
          <a:stretch>
            <a:fillRect/>
          </a:stretch>
        </p:blipFill>
        <p:spPr>
          <a:xfrm>
            <a:off x="2705456" y="285008"/>
            <a:ext cx="8343882" cy="6287984"/>
          </a:xfrm>
          <a:prstGeom prst="rect">
            <a:avLst/>
          </a:prstGeom>
          <a:ln>
            <a:noFill/>
          </a:ln>
          <a:effectLst>
            <a:outerShdw blurRad="292100" dist="139700" dir="2700000" algn="tl" rotWithShape="0">
              <a:srgbClr val="333333">
                <a:alpha val="65000"/>
              </a:srgbClr>
            </a:outerShdw>
          </a:effectLst>
        </p:spPr>
      </p:pic>
      <p:pic>
        <p:nvPicPr>
          <p:cNvPr id="2" name="Picture 1" descr="Free dialog tip advice illustration">
            <a:extLst>
              <a:ext uri="{FF2B5EF4-FFF2-40B4-BE49-F238E27FC236}">
                <a16:creationId xmlns:a16="http://schemas.microsoft.com/office/drawing/2014/main" id="{E8B9E7C9-D181-849A-F90E-5C0511C4FA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492984"/>
            <a:ext cx="1663215" cy="118244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A3FA5731-9CF8-8746-20F9-C4AB1F057181}"/>
              </a:ext>
            </a:extLst>
          </p:cNvPr>
          <p:cNvSpPr txBox="1"/>
          <p:nvPr/>
        </p:nvSpPr>
        <p:spPr>
          <a:xfrm>
            <a:off x="337930" y="1882673"/>
            <a:ext cx="2219739" cy="1569660"/>
          </a:xfrm>
          <a:prstGeom prst="rect">
            <a:avLst/>
          </a:prstGeom>
          <a:noFill/>
        </p:spPr>
        <p:txBody>
          <a:bodyPr wrap="square">
            <a:spAutoFit/>
          </a:bodyPr>
          <a:lstStyle/>
          <a:p>
            <a:r>
              <a:rPr lang="en-GB" sz="2400" b="1" dirty="0">
                <a:solidFill>
                  <a:srgbClr val="C00000"/>
                </a:solidFill>
              </a:rPr>
              <a:t>Download this FREE poster to put on your fridge</a:t>
            </a:r>
            <a:endParaRPr lang="en-GB" sz="2400" dirty="0"/>
          </a:p>
        </p:txBody>
      </p:sp>
    </p:spTree>
    <p:extLst>
      <p:ext uri="{BB962C8B-B14F-4D97-AF65-F5344CB8AC3E}">
        <p14:creationId xmlns:p14="http://schemas.microsoft.com/office/powerpoint/2010/main" val="309418849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9EAD834-3052-45B9-85A4-D67973ED7D24}"/>
              </a:ext>
            </a:extLst>
          </p:cNvPr>
          <p:cNvPicPr>
            <a:picLocks noChangeAspect="1"/>
          </p:cNvPicPr>
          <p:nvPr/>
        </p:nvPicPr>
        <p:blipFill>
          <a:blip r:embed="rId3"/>
          <a:srcRect b="5832"/>
          <a:stretch/>
        </p:blipFill>
        <p:spPr>
          <a:xfrm>
            <a:off x="3639900" y="475503"/>
            <a:ext cx="4475953" cy="5906994"/>
          </a:xfrm>
          <a:prstGeom prst="rect">
            <a:avLst/>
          </a:prstGeom>
          <a:ln>
            <a:noFill/>
          </a:ln>
          <a:effectLst>
            <a:outerShdw blurRad="292100" dist="139700" dir="2700000" algn="tl" rotWithShape="0">
              <a:srgbClr val="333333">
                <a:alpha val="65000"/>
              </a:srgbClr>
            </a:outerShdw>
          </a:effectLst>
        </p:spPr>
      </p:pic>
      <p:pic>
        <p:nvPicPr>
          <p:cNvPr id="2" name="Picture 1" descr="Free dialog tip advice illustration">
            <a:extLst>
              <a:ext uri="{FF2B5EF4-FFF2-40B4-BE49-F238E27FC236}">
                <a16:creationId xmlns:a16="http://schemas.microsoft.com/office/drawing/2014/main" id="{270700B4-C544-C296-78C7-92ADDE45D5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30139" y="475503"/>
            <a:ext cx="1663215" cy="118244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49B0118-3070-5534-4D75-4F8C08EFE989}"/>
              </a:ext>
            </a:extLst>
          </p:cNvPr>
          <p:cNvSpPr txBox="1"/>
          <p:nvPr/>
        </p:nvSpPr>
        <p:spPr>
          <a:xfrm>
            <a:off x="9230139" y="2638046"/>
            <a:ext cx="2219739" cy="2308324"/>
          </a:xfrm>
          <a:prstGeom prst="rect">
            <a:avLst/>
          </a:prstGeom>
          <a:noFill/>
        </p:spPr>
        <p:txBody>
          <a:bodyPr wrap="square">
            <a:spAutoFit/>
          </a:bodyPr>
          <a:lstStyle/>
          <a:p>
            <a:r>
              <a:rPr lang="en-GB" sz="2400" b="1" dirty="0">
                <a:solidFill>
                  <a:srgbClr val="C00000"/>
                </a:solidFill>
              </a:rPr>
              <a:t>Download this FREE </a:t>
            </a:r>
          </a:p>
          <a:p>
            <a:r>
              <a:rPr lang="en-GB" sz="2400" b="1" dirty="0">
                <a:solidFill>
                  <a:srgbClr val="C00000"/>
                </a:solidFill>
              </a:rPr>
              <a:t>Poster for tips to help if your child has an online tutor</a:t>
            </a:r>
            <a:endParaRPr lang="en-GB" sz="2400" dirty="0"/>
          </a:p>
        </p:txBody>
      </p:sp>
    </p:spTree>
    <p:extLst>
      <p:ext uri="{BB962C8B-B14F-4D97-AF65-F5344CB8AC3E}">
        <p14:creationId xmlns:p14="http://schemas.microsoft.com/office/powerpoint/2010/main" val="157253808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1C52D-F1EA-14F8-2D18-AEF254D278F1}"/>
            </a:ext>
          </a:extLst>
        </p:cNvPr>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197922BE-44D3-D689-A4BC-6F3A74C0FA72}"/>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2E069846-A57D-F07E-786C-D95BA6972D99}"/>
              </a:ext>
            </a:extLst>
          </p:cNvPr>
          <p:cNvSpPr/>
          <p:nvPr/>
        </p:nvSpPr>
        <p:spPr>
          <a:xfrm>
            <a:off x="10149245" y="230345"/>
            <a:ext cx="1904691" cy="23238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extBox 1">
            <a:extLst>
              <a:ext uri="{FF2B5EF4-FFF2-40B4-BE49-F238E27FC236}">
                <a16:creationId xmlns:a16="http://schemas.microsoft.com/office/drawing/2014/main" id="{3C0110BE-76A3-344D-57DE-A270BFD03359}"/>
              </a:ext>
            </a:extLst>
          </p:cNvPr>
          <p:cNvSpPr txBox="1"/>
          <p:nvPr/>
        </p:nvSpPr>
        <p:spPr>
          <a:xfrm>
            <a:off x="457200" y="1809601"/>
            <a:ext cx="5236372" cy="3662541"/>
          </a:xfrm>
          <a:prstGeom prst="rect">
            <a:avLst/>
          </a:prstGeom>
          <a:noFill/>
        </p:spPr>
        <p:txBody>
          <a:bodyPr wrap="square" rtlCol="0">
            <a:spAutoFit/>
          </a:bodyPr>
          <a:lstStyle/>
          <a:p>
            <a:r>
              <a:rPr lang="en-GB" sz="2400" b="1" dirty="0">
                <a:solidFill>
                  <a:srgbClr val="C00000"/>
                </a:solidFill>
              </a:rPr>
              <a:t>You can download FREE family agreement to: </a:t>
            </a:r>
          </a:p>
          <a:p>
            <a:pPr marL="342900" indent="-342900">
              <a:buFont typeface="Arial" panose="020B0604020202020204" pitchFamily="34" charset="0"/>
              <a:buChar char="•"/>
            </a:pPr>
            <a:endParaRPr lang="en-GB" sz="2000" dirty="0">
              <a:solidFill>
                <a:srgbClr val="C00000"/>
              </a:solidFill>
            </a:endParaRPr>
          </a:p>
          <a:p>
            <a:pPr marL="342900" indent="-342900">
              <a:buFont typeface="Wingdings" panose="05000000000000000000" pitchFamily="2" charset="2"/>
              <a:buChar char="ü"/>
            </a:pPr>
            <a:r>
              <a:rPr lang="en-GB" sz="2000" b="1" dirty="0"/>
              <a:t>clarify</a:t>
            </a:r>
            <a:r>
              <a:rPr lang="en-GB" sz="2000" dirty="0"/>
              <a:t> what is allowed...or not</a:t>
            </a:r>
          </a:p>
          <a:p>
            <a:pPr marL="342900" indent="-342900">
              <a:buFont typeface="Wingdings" panose="05000000000000000000" pitchFamily="2" charset="2"/>
              <a:buChar char="ü"/>
            </a:pPr>
            <a:endParaRPr lang="en-GB" sz="2000" dirty="0"/>
          </a:p>
          <a:p>
            <a:pPr marL="342900" indent="-342900">
              <a:buFont typeface="Wingdings" panose="05000000000000000000" pitchFamily="2" charset="2"/>
              <a:buChar char="ü"/>
            </a:pPr>
            <a:r>
              <a:rPr lang="en-GB" sz="2000" b="1" dirty="0"/>
              <a:t>establish</a:t>
            </a:r>
            <a:r>
              <a:rPr lang="en-GB" sz="2000" dirty="0"/>
              <a:t> ground rules like no phones at the table or in the bedroom at night-time</a:t>
            </a:r>
          </a:p>
          <a:p>
            <a:pPr marL="342900" indent="-342900">
              <a:buFont typeface="Wingdings" panose="05000000000000000000" pitchFamily="2" charset="2"/>
              <a:buChar char="ü"/>
            </a:pPr>
            <a:endParaRPr lang="en-GB" sz="2000" dirty="0"/>
          </a:p>
          <a:p>
            <a:pPr marL="342900" indent="-342900">
              <a:buFont typeface="Wingdings" panose="05000000000000000000" pitchFamily="2" charset="2"/>
              <a:buChar char="ü"/>
            </a:pPr>
            <a:r>
              <a:rPr lang="en-GB" sz="2000" b="1" dirty="0"/>
              <a:t>agree</a:t>
            </a:r>
            <a:r>
              <a:rPr lang="en-GB" sz="2000" dirty="0"/>
              <a:t> shared expectations to reduce arguments and keep everyone safe &amp; healthy</a:t>
            </a:r>
          </a:p>
          <a:p>
            <a:endParaRPr lang="en-GB" sz="2400" b="1" dirty="0"/>
          </a:p>
        </p:txBody>
      </p:sp>
      <p:sp>
        <p:nvSpPr>
          <p:cNvPr id="8" name="TextBox 7">
            <a:extLst>
              <a:ext uri="{FF2B5EF4-FFF2-40B4-BE49-F238E27FC236}">
                <a16:creationId xmlns:a16="http://schemas.microsoft.com/office/drawing/2014/main" id="{2A3B39A1-7765-4A9A-4A72-622C1DD57DEC}"/>
              </a:ext>
            </a:extLst>
          </p:cNvPr>
          <p:cNvSpPr txBox="1"/>
          <p:nvPr/>
        </p:nvSpPr>
        <p:spPr>
          <a:xfrm>
            <a:off x="1924998" y="5838653"/>
            <a:ext cx="6032564" cy="461665"/>
          </a:xfrm>
          <a:prstGeom prst="rect">
            <a:avLst/>
          </a:prstGeom>
          <a:noFill/>
        </p:spPr>
        <p:txBody>
          <a:bodyPr wrap="square">
            <a:spAutoFit/>
          </a:bodyPr>
          <a:lstStyle/>
          <a:p>
            <a:r>
              <a:rPr lang="en-GB" sz="2400" dirty="0">
                <a:hlinkClick r:id="rId3"/>
              </a:rPr>
              <a:t>parentsafe.lgfl.net/digital-family-agreement</a:t>
            </a:r>
            <a:endParaRPr lang="en-GB" sz="2400" dirty="0"/>
          </a:p>
        </p:txBody>
      </p:sp>
      <p:pic>
        <p:nvPicPr>
          <p:cNvPr id="6" name="Picture 5">
            <a:extLst>
              <a:ext uri="{FF2B5EF4-FFF2-40B4-BE49-F238E27FC236}">
                <a16:creationId xmlns:a16="http://schemas.microsoft.com/office/drawing/2014/main" id="{7AD33B12-4AF4-2650-D7F0-9770ED743432}"/>
              </a:ext>
            </a:extLst>
          </p:cNvPr>
          <p:cNvPicPr>
            <a:picLocks noChangeAspect="1"/>
          </p:cNvPicPr>
          <p:nvPr/>
        </p:nvPicPr>
        <p:blipFill>
          <a:blip r:embed="rId4"/>
          <a:stretch>
            <a:fillRect/>
          </a:stretch>
        </p:blipFill>
        <p:spPr>
          <a:xfrm>
            <a:off x="6340642" y="557682"/>
            <a:ext cx="5189621" cy="3478483"/>
          </a:xfrm>
          <a:prstGeom prst="rect">
            <a:avLst/>
          </a:prstGeom>
          <a:ln>
            <a:noFill/>
          </a:ln>
          <a:effectLst>
            <a:outerShdw blurRad="292100" dist="139700" dir="2700000" algn="tl" rotWithShape="0">
              <a:srgbClr val="333333">
                <a:alpha val="65000"/>
              </a:srgbClr>
            </a:outerShdw>
          </a:effectLst>
        </p:spPr>
      </p:pic>
      <p:pic>
        <p:nvPicPr>
          <p:cNvPr id="11" name="Picture 10">
            <a:extLst>
              <a:ext uri="{FF2B5EF4-FFF2-40B4-BE49-F238E27FC236}">
                <a16:creationId xmlns:a16="http://schemas.microsoft.com/office/drawing/2014/main" id="{5E6AADD5-42A2-7155-CA80-D0E670ACF14D}"/>
              </a:ext>
            </a:extLst>
          </p:cNvPr>
          <p:cNvPicPr>
            <a:picLocks noChangeAspect="1"/>
          </p:cNvPicPr>
          <p:nvPr/>
        </p:nvPicPr>
        <p:blipFill>
          <a:blip r:embed="rId5"/>
          <a:srcRect l="16215" r="14616"/>
          <a:stretch/>
        </p:blipFill>
        <p:spPr>
          <a:xfrm>
            <a:off x="8441375" y="4770160"/>
            <a:ext cx="3088888" cy="1638442"/>
          </a:xfrm>
          <a:prstGeom prst="rect">
            <a:avLst/>
          </a:prstGeom>
        </p:spPr>
      </p:pic>
      <p:pic>
        <p:nvPicPr>
          <p:cNvPr id="4" name="Picture 3" descr="Free dialog tip advice illustration">
            <a:extLst>
              <a:ext uri="{FF2B5EF4-FFF2-40B4-BE49-F238E27FC236}">
                <a16:creationId xmlns:a16="http://schemas.microsoft.com/office/drawing/2014/main" id="{016E5E48-53BE-9598-C19B-B78A37C4B46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 y="492984"/>
            <a:ext cx="1663215" cy="11824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164736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F676A7-662D-C52B-F052-070E8E1B8719}"/>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932D6326-A0D2-1C64-E563-3C7BF1BCC537}"/>
              </a:ext>
            </a:extLst>
          </p:cNvPr>
          <p:cNvPicPr>
            <a:picLocks noChangeAspect="1"/>
          </p:cNvPicPr>
          <p:nvPr/>
        </p:nvPicPr>
        <p:blipFill>
          <a:blip r:embed="rId3"/>
          <a:stretch>
            <a:fillRect/>
          </a:stretch>
        </p:blipFill>
        <p:spPr>
          <a:xfrm>
            <a:off x="1407695" y="156926"/>
            <a:ext cx="9043639" cy="6239409"/>
          </a:xfrm>
          <a:prstGeom prst="rect">
            <a:avLst/>
          </a:prstGeom>
        </p:spPr>
      </p:pic>
      <p:cxnSp>
        <p:nvCxnSpPr>
          <p:cNvPr id="3" name="Straight Connector 2">
            <a:extLst>
              <a:ext uri="{FF2B5EF4-FFF2-40B4-BE49-F238E27FC236}">
                <a16:creationId xmlns:a16="http://schemas.microsoft.com/office/drawing/2014/main" id="{CCC8397B-2CD3-1988-1F74-4D5300450060}"/>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E1A3301F-C508-66C5-A073-F13DCF587C73}"/>
              </a:ext>
            </a:extLst>
          </p:cNvPr>
          <p:cNvSpPr txBox="1"/>
          <p:nvPr/>
        </p:nvSpPr>
        <p:spPr>
          <a:xfrm>
            <a:off x="4505412" y="6396335"/>
            <a:ext cx="457200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C00000"/>
                </a:solidFill>
                <a:effectLst/>
                <a:uLnTx/>
                <a:uFillTx/>
                <a:latin typeface="Helvetica Neue"/>
                <a:ea typeface="+mn-ea"/>
                <a:cs typeface="+mn-cs"/>
              </a:rPr>
              <a:t>parentsafe.lgfl.net </a:t>
            </a: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Callout: Up Arrow 1">
            <a:extLst>
              <a:ext uri="{FF2B5EF4-FFF2-40B4-BE49-F238E27FC236}">
                <a16:creationId xmlns:a16="http://schemas.microsoft.com/office/drawing/2014/main" id="{0B9E856D-CB5D-40E0-35BA-0D4529CF7187}"/>
              </a:ext>
            </a:extLst>
          </p:cNvPr>
          <p:cNvSpPr/>
          <p:nvPr/>
        </p:nvSpPr>
        <p:spPr>
          <a:xfrm rot="20798161">
            <a:off x="8950454" y="4672311"/>
            <a:ext cx="2672527" cy="1730734"/>
          </a:xfrm>
          <a:prstGeom prst="upArrowCallout">
            <a:avLst/>
          </a:prstGeom>
          <a:solidFill>
            <a:srgbClr val="FF0000"/>
          </a:solidFill>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b="1" dirty="0"/>
              <a:t>SHARENTING!</a:t>
            </a:r>
          </a:p>
        </p:txBody>
      </p:sp>
    </p:spTree>
    <p:extLst>
      <p:ext uri="{BB962C8B-B14F-4D97-AF65-F5344CB8AC3E}">
        <p14:creationId xmlns:p14="http://schemas.microsoft.com/office/powerpoint/2010/main" val="10465494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033F306-00F9-944A-F6C8-9430CEAA5F1F}"/>
              </a:ext>
            </a:extLst>
          </p:cNvPr>
          <p:cNvSpPr txBox="1"/>
          <p:nvPr/>
        </p:nvSpPr>
        <p:spPr>
          <a:xfrm>
            <a:off x="704262" y="1857508"/>
            <a:ext cx="10304164" cy="3416320"/>
          </a:xfrm>
          <a:prstGeom prst="rect">
            <a:avLst/>
          </a:prstGeom>
          <a:noFill/>
        </p:spPr>
        <p:txBody>
          <a:bodyPr wrap="square" rtlCol="0">
            <a:spAutoFit/>
          </a:bodyPr>
          <a:lstStyle/>
          <a:p>
            <a:r>
              <a:rPr lang="en-GB" sz="2400" dirty="0">
                <a:highlight>
                  <a:srgbClr val="FFFF00"/>
                </a:highlight>
              </a:rPr>
              <a:t>INSERT SCHOOL SPECIFIC INFO HERE, SUCH AS:</a:t>
            </a:r>
          </a:p>
          <a:p>
            <a:pPr marL="342900" indent="-342900">
              <a:buFont typeface="Arial" panose="020B0604020202020204" pitchFamily="34" charset="0"/>
              <a:buChar char="•"/>
            </a:pPr>
            <a:r>
              <a:rPr lang="en-GB" sz="2400" dirty="0">
                <a:highlight>
                  <a:srgbClr val="FFFF00"/>
                </a:highlight>
              </a:rPr>
              <a:t>DSL NAMES AND PHOTOS</a:t>
            </a:r>
          </a:p>
          <a:p>
            <a:pPr marL="342900" indent="-342900">
              <a:buFont typeface="Arial" panose="020B0604020202020204" pitchFamily="34" charset="0"/>
              <a:buChar char="•"/>
            </a:pPr>
            <a:r>
              <a:rPr lang="en-GB" sz="2400" dirty="0">
                <a:highlight>
                  <a:srgbClr val="FFFF00"/>
                </a:highlight>
              </a:rPr>
              <a:t>REPORTING PROCESS (In school and out of school hours)</a:t>
            </a:r>
          </a:p>
          <a:p>
            <a:pPr marL="342900" indent="-342900">
              <a:buFont typeface="Arial" panose="020B0604020202020204" pitchFamily="34" charset="0"/>
              <a:buChar char="•"/>
            </a:pPr>
            <a:r>
              <a:rPr lang="en-GB" sz="2400" dirty="0">
                <a:highlight>
                  <a:srgbClr val="FFFF00"/>
                </a:highlight>
              </a:rPr>
              <a:t>LINK TO POLICIES</a:t>
            </a:r>
          </a:p>
          <a:p>
            <a:pPr marL="800100" lvl="1" indent="-342900">
              <a:buFont typeface="Arial" panose="020B0604020202020204" pitchFamily="34" charset="0"/>
              <a:buChar char="•"/>
            </a:pPr>
            <a:r>
              <a:rPr lang="en-GB" sz="2400" dirty="0">
                <a:highlight>
                  <a:srgbClr val="FFFF00"/>
                </a:highlight>
              </a:rPr>
              <a:t>AUP</a:t>
            </a:r>
          </a:p>
          <a:p>
            <a:pPr marL="800100" lvl="1" indent="-342900">
              <a:buFont typeface="Arial" panose="020B0604020202020204" pitchFamily="34" charset="0"/>
              <a:buChar char="•"/>
            </a:pPr>
            <a:r>
              <a:rPr lang="en-GB" sz="2400" dirty="0">
                <a:highlight>
                  <a:srgbClr val="FFFF00"/>
                </a:highlight>
              </a:rPr>
              <a:t>Online Safety Policy</a:t>
            </a:r>
          </a:p>
          <a:p>
            <a:pPr marL="800100" lvl="1" indent="-342900">
              <a:buFont typeface="Arial" panose="020B0604020202020204" pitchFamily="34" charset="0"/>
              <a:buChar char="•"/>
            </a:pPr>
            <a:r>
              <a:rPr lang="en-GB" sz="2400" dirty="0">
                <a:highlight>
                  <a:srgbClr val="FFFF00"/>
                </a:highlight>
              </a:rPr>
              <a:t>AI Policy</a:t>
            </a:r>
          </a:p>
          <a:p>
            <a:pPr marL="342900" indent="-342900">
              <a:buFont typeface="Arial" panose="020B0604020202020204" pitchFamily="34" charset="0"/>
              <a:buChar char="•"/>
            </a:pPr>
            <a:r>
              <a:rPr lang="en-GB" sz="2400" dirty="0">
                <a:highlight>
                  <a:srgbClr val="FFFF00"/>
                </a:highlight>
              </a:rPr>
              <a:t>FILTERING AND MONITORING APPROACH (In school and out of school hours)</a:t>
            </a:r>
          </a:p>
          <a:p>
            <a:pPr marL="342900" indent="-342900">
              <a:buFont typeface="Arial" panose="020B0604020202020204" pitchFamily="34" charset="0"/>
              <a:buChar char="•"/>
            </a:pPr>
            <a:endParaRPr lang="en-GB" sz="2400" dirty="0">
              <a:highlight>
                <a:srgbClr val="FFFF00"/>
              </a:highlight>
            </a:endParaRPr>
          </a:p>
        </p:txBody>
      </p:sp>
      <p:sp>
        <p:nvSpPr>
          <p:cNvPr id="2" name="TextBox 1">
            <a:extLst>
              <a:ext uri="{FF2B5EF4-FFF2-40B4-BE49-F238E27FC236}">
                <a16:creationId xmlns:a16="http://schemas.microsoft.com/office/drawing/2014/main" id="{2BEAEC07-FE5C-8034-EFA7-38F6457B1BDE}"/>
              </a:ext>
            </a:extLst>
          </p:cNvPr>
          <p:cNvSpPr txBox="1"/>
          <p:nvPr/>
        </p:nvSpPr>
        <p:spPr>
          <a:xfrm>
            <a:off x="513238" y="463588"/>
            <a:ext cx="10409835" cy="584775"/>
          </a:xfrm>
          <a:prstGeom prst="rect">
            <a:avLst/>
          </a:prstGeom>
          <a:noFill/>
        </p:spPr>
        <p:txBody>
          <a:bodyPr wrap="square" rtlCol="0">
            <a:spAutoFit/>
          </a:bodyPr>
          <a:lstStyle/>
          <a:p>
            <a:r>
              <a:rPr lang="en-GB" sz="3200" b="1" dirty="0"/>
              <a:t>Where to get help? </a:t>
            </a:r>
          </a:p>
        </p:txBody>
      </p:sp>
    </p:spTree>
    <p:extLst>
      <p:ext uri="{BB962C8B-B14F-4D97-AF65-F5344CB8AC3E}">
        <p14:creationId xmlns:p14="http://schemas.microsoft.com/office/powerpoint/2010/main" val="126073836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BJCLASSIFIERTOPTEXTBOX" val="{CLASSIFIER}"/>
  <p:tag name="BJHEADERFOOTERTEXTBOXNAME" val="bjCLSTB-HO-HC-VT-RA-BN-DH"/>
  <p:tag name="BJHEADERFOOTERLABEL" val="TRUE"/>
</p:tagLst>
</file>

<file path=ppt/tags/tag2.xml><?xml version="1.0" encoding="utf-8"?>
<p:tagLst xmlns:a="http://schemas.openxmlformats.org/drawingml/2006/main" xmlns:r="http://schemas.openxmlformats.org/officeDocument/2006/relationships" xmlns:p="http://schemas.openxmlformats.org/presentationml/2006/main">
  <p:tag name="BJCLASSIFIERBOTTOMTEXTBOX" val="{CLASSIFIER}"/>
  <p:tag name="BJHEADERFOOTERTEXTBOXNAME" val="bjCLSTB-FO-HC-VB-RA-BN-DH"/>
  <p:tag name="BJHEADERFOOTERLABEL" val="TRU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3889ac6e-72bb-4955-a615-445659f1c972" xsi:nil="true"/>
    <lcf76f155ced4ddcb4097134ff3c332f xmlns="e4f34220-620c-47c3-89af-c4a6edab4c87">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901B37C7DC4D74691B84FF8510AC564" ma:contentTypeVersion="19" ma:contentTypeDescription="Create a new document." ma:contentTypeScope="" ma:versionID="142eedfe00411b646c0b64a4a54d84bf">
  <xsd:schema xmlns:xsd="http://www.w3.org/2001/XMLSchema" xmlns:xs="http://www.w3.org/2001/XMLSchema" xmlns:p="http://schemas.microsoft.com/office/2006/metadata/properties" xmlns:ns2="e4f34220-620c-47c3-89af-c4a6edab4c87" xmlns:ns3="3889ac6e-72bb-4955-a615-445659f1c972" targetNamespace="http://schemas.microsoft.com/office/2006/metadata/properties" ma:root="true" ma:fieldsID="1b3572c5932e27abe3a0c5da0be35544" ns2:_="" ns3:_="">
    <xsd:import namespace="e4f34220-620c-47c3-89af-c4a6edab4c87"/>
    <xsd:import namespace="3889ac6e-72bb-4955-a615-445659f1c97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4f34220-620c-47c3-89af-c4a6edab4c8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b9cbce6-d92b-4712-9683-e256f6a3452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889ac6e-72bb-4955-a615-445659f1c972"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bbc75674-d8df-4777-a0cb-68e6fcd39d03}" ma:internalName="TaxCatchAll" ma:showField="CatchAllData" ma:web="3889ac6e-72bb-4955-a615-445659f1c97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581AE70-B6D9-4BBE-BCAE-912C98E7A213}">
  <ds:schemaRefs>
    <ds:schemaRef ds:uri="http://schemas.microsoft.com/sharepoint/v3/contenttype/forms"/>
  </ds:schemaRefs>
</ds:datastoreItem>
</file>

<file path=customXml/itemProps2.xml><?xml version="1.0" encoding="utf-8"?>
<ds:datastoreItem xmlns:ds="http://schemas.openxmlformats.org/officeDocument/2006/customXml" ds:itemID="{4E622987-D106-4398-BE90-76CF5B72AC6A}">
  <ds:schemaRefs>
    <ds:schemaRef ds:uri="3889ac6e-72bb-4955-a615-445659f1c972"/>
    <ds:schemaRef ds:uri="e4f34220-620c-47c3-89af-c4a6edab4c87"/>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8CB8D2AF-FB0D-48DC-8A63-A9BE24EE5A0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4f34220-620c-47c3-89af-c4a6edab4c87"/>
    <ds:schemaRef ds:uri="3889ac6e-72bb-4955-a615-445659f1c97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4456</TotalTime>
  <Words>20136</Words>
  <Application>Microsoft Office PowerPoint</Application>
  <PresentationFormat>Widescreen</PresentationFormat>
  <Paragraphs>1370</Paragraphs>
  <Slides>130</Slides>
  <Notes>129</Notes>
  <HiddenSlides>0</HiddenSlides>
  <MMClips>4</MMClips>
  <ScaleCrop>false</ScaleCrop>
  <HeadingPairs>
    <vt:vector size="6" baseType="variant">
      <vt:variant>
        <vt:lpstr>Fonts Used</vt:lpstr>
      </vt:variant>
      <vt:variant>
        <vt:i4>25</vt:i4>
      </vt:variant>
      <vt:variant>
        <vt:lpstr>Theme</vt:lpstr>
      </vt:variant>
      <vt:variant>
        <vt:i4>1</vt:i4>
      </vt:variant>
      <vt:variant>
        <vt:lpstr>Slide Titles</vt:lpstr>
      </vt:variant>
      <vt:variant>
        <vt:i4>130</vt:i4>
      </vt:variant>
    </vt:vector>
  </HeadingPairs>
  <TitlesOfParts>
    <vt:vector size="156" baseType="lpstr">
      <vt:lpstr>Aptos</vt:lpstr>
      <vt:lpstr>Aptos Display</vt:lpstr>
      <vt:lpstr>Arial</vt:lpstr>
      <vt:lpstr>Arial</vt:lpstr>
      <vt:lpstr>Calibri</vt:lpstr>
      <vt:lpstr>Calibri Light</vt:lpstr>
      <vt:lpstr>Droid Sans</vt:lpstr>
      <vt:lpstr>Gilroy</vt:lpstr>
      <vt:lpstr>Helvetica Neue</vt:lpstr>
      <vt:lpstr>inherit</vt:lpstr>
      <vt:lpstr>Lato</vt:lpstr>
      <vt:lpstr>Mark Pro</vt:lpstr>
      <vt:lpstr>MuseoSans</vt:lpstr>
      <vt:lpstr>Myriad Pro</vt:lpstr>
      <vt:lpstr>Noto Sans</vt:lpstr>
      <vt:lpstr>NSPCC-Bold</vt:lpstr>
      <vt:lpstr>NSPCC-Regular</vt:lpstr>
      <vt:lpstr>Poppins</vt:lpstr>
      <vt:lpstr>ReithSans</vt:lpstr>
      <vt:lpstr>Roboto</vt:lpstr>
      <vt:lpstr>Segoe UI</vt:lpstr>
      <vt:lpstr>Symbol</vt:lpstr>
      <vt:lpstr>TwitterChirp</vt:lpstr>
      <vt:lpstr>Verdana</vt:lpstr>
      <vt:lpstr>Wingdings</vt:lpstr>
      <vt:lpstr>Office Theme</vt:lpstr>
      <vt:lpstr>PowerPoint Presentation</vt:lpstr>
      <vt:lpstr>This presentation brings together:</vt:lpstr>
      <vt:lpstr>Practitioner Guidance:</vt:lpstr>
      <vt:lpstr>Basic Principles for Parents:</vt:lpstr>
      <vt:lpstr>Warning!</vt:lpstr>
      <vt:lpstr>Planning your Parent Session:</vt:lpstr>
      <vt:lpstr>PowerPoint Presentation</vt:lpstr>
      <vt:lpstr>PowerPoint Presentation</vt:lpstr>
      <vt:lpstr>PowerPoint Presentation</vt:lpstr>
      <vt:lpstr>PowerPoint Presentation</vt:lpstr>
      <vt:lpstr>YOU don’t need to be an EXPERT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REMEMBER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Current issues that schools are dealing with right now include: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Being safer while live streaming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Match the terms to the definitions</vt:lpstr>
      <vt:lpstr>PowerPoint Presentation</vt:lpstr>
      <vt:lpstr>Match the terms to the definitions</vt:lpstr>
      <vt:lpstr>PowerPoint Presentation</vt:lpstr>
      <vt:lpstr>          </vt:lpstr>
      <vt:lpstr>PowerPoint Presentation</vt:lpstr>
      <vt:lpstr>PowerPoint Presentation</vt:lpstr>
      <vt:lpstr>What can you do about FILTER BUBBLES?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Mubina Asaria</dc:creator>
  <cp:lastModifiedBy>Mubina Asaria</cp:lastModifiedBy>
  <cp:revision>2</cp:revision>
  <dcterms:created xsi:type="dcterms:W3CDTF">2020-02-10T12:15:47Z</dcterms:created>
  <dcterms:modified xsi:type="dcterms:W3CDTF">2026-10-05T16:34:07Z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0x0101004901B37C7DC4D74691B84FF8510AC564</vt:lpwstr>
  </property>
  <property fmtid="{D5CDD505-2E9C-101B-9397-08002B2CF9AE}" pid="3" name="MediaServiceImageTags">
    <vt:lpwstr/>
  </property>
</Properties>
</file>