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modernComment_A40_134BBE68.xml" ContentType="application/vnd.ms-powerpoint.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comments/modernComment_A2D_E378F44A.xml" ContentType="application/vnd.ms-powerpoint.comments+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08"/>
  </p:notesMasterIdLst>
  <p:sldIdLst>
    <p:sldId id="688" r:id="rId5"/>
    <p:sldId id="638" r:id="rId6"/>
    <p:sldId id="684" r:id="rId7"/>
    <p:sldId id="506" r:id="rId8"/>
    <p:sldId id="2609" r:id="rId9"/>
    <p:sldId id="2597" r:id="rId10"/>
    <p:sldId id="2607" r:id="rId11"/>
    <p:sldId id="645" r:id="rId12"/>
    <p:sldId id="689" r:id="rId13"/>
    <p:sldId id="2588" r:id="rId14"/>
    <p:sldId id="2587" r:id="rId15"/>
    <p:sldId id="2585" r:id="rId16"/>
    <p:sldId id="2598" r:id="rId17"/>
    <p:sldId id="656" r:id="rId18"/>
    <p:sldId id="681" r:id="rId19"/>
    <p:sldId id="2618" r:id="rId20"/>
    <p:sldId id="658" r:id="rId21"/>
    <p:sldId id="2586" r:id="rId22"/>
    <p:sldId id="2599" r:id="rId23"/>
    <p:sldId id="673" r:id="rId24"/>
    <p:sldId id="2625" r:id="rId25"/>
    <p:sldId id="2619" r:id="rId26"/>
    <p:sldId id="2620" r:id="rId27"/>
    <p:sldId id="2624" r:id="rId28"/>
    <p:sldId id="649" r:id="rId29"/>
    <p:sldId id="668" r:id="rId30"/>
    <p:sldId id="2623" r:id="rId31"/>
    <p:sldId id="2590" r:id="rId32"/>
    <p:sldId id="2591" r:id="rId33"/>
    <p:sldId id="2592" r:id="rId34"/>
    <p:sldId id="2600" r:id="rId35"/>
    <p:sldId id="657" r:id="rId36"/>
    <p:sldId id="667" r:id="rId37"/>
    <p:sldId id="671" r:id="rId38"/>
    <p:sldId id="2610" r:id="rId39"/>
    <p:sldId id="2601" r:id="rId40"/>
    <p:sldId id="659" r:id="rId41"/>
    <p:sldId id="662" r:id="rId42"/>
    <p:sldId id="2626" r:id="rId43"/>
    <p:sldId id="664" r:id="rId44"/>
    <p:sldId id="2778" r:id="rId45"/>
    <p:sldId id="693" r:id="rId46"/>
    <p:sldId id="2622" r:id="rId47"/>
    <p:sldId id="2613" r:id="rId48"/>
    <p:sldId id="663" r:id="rId49"/>
    <p:sldId id="2612" r:id="rId50"/>
    <p:sldId id="2627" r:id="rId51"/>
    <p:sldId id="2780" r:id="rId52"/>
    <p:sldId id="687" r:id="rId53"/>
    <p:sldId id="2593" r:id="rId54"/>
    <p:sldId id="2602" r:id="rId55"/>
    <p:sldId id="660" r:id="rId56"/>
    <p:sldId id="665" r:id="rId57"/>
    <p:sldId id="654" r:id="rId58"/>
    <p:sldId id="666" r:id="rId59"/>
    <p:sldId id="2628" r:id="rId60"/>
    <p:sldId id="2589" r:id="rId61"/>
    <p:sldId id="2603" r:id="rId62"/>
    <p:sldId id="648" r:id="rId63"/>
    <p:sldId id="677" r:id="rId64"/>
    <p:sldId id="2779" r:id="rId65"/>
    <p:sldId id="2770" r:id="rId66"/>
    <p:sldId id="2771" r:id="rId67"/>
    <p:sldId id="2774" r:id="rId68"/>
    <p:sldId id="2772" r:id="rId69"/>
    <p:sldId id="2616" r:id="rId70"/>
    <p:sldId id="2629" r:id="rId71"/>
    <p:sldId id="2773" r:id="rId72"/>
    <p:sldId id="256" r:id="rId73"/>
    <p:sldId id="402" r:id="rId74"/>
    <p:sldId id="1648" r:id="rId75"/>
    <p:sldId id="691" r:id="rId76"/>
    <p:sldId id="605" r:id="rId77"/>
    <p:sldId id="1647" r:id="rId78"/>
    <p:sldId id="2776" r:id="rId79"/>
    <p:sldId id="2775" r:id="rId80"/>
    <p:sldId id="2615" r:id="rId81"/>
    <p:sldId id="2604" r:id="rId82"/>
    <p:sldId id="2777" r:id="rId83"/>
    <p:sldId id="2595" r:id="rId84"/>
    <p:sldId id="2596" r:id="rId85"/>
    <p:sldId id="672" r:id="rId86"/>
    <p:sldId id="2621" r:id="rId87"/>
    <p:sldId id="2605" r:id="rId88"/>
    <p:sldId id="647" r:id="rId89"/>
    <p:sldId id="633" r:id="rId90"/>
    <p:sldId id="629" r:id="rId91"/>
    <p:sldId id="274" r:id="rId92"/>
    <p:sldId id="1080" r:id="rId93"/>
    <p:sldId id="1057" r:id="rId94"/>
    <p:sldId id="2582" r:id="rId95"/>
    <p:sldId id="2583" r:id="rId96"/>
    <p:sldId id="1048" r:id="rId97"/>
    <p:sldId id="1061" r:id="rId98"/>
    <p:sldId id="1062" r:id="rId99"/>
    <p:sldId id="2606" r:id="rId100"/>
    <p:sldId id="635" r:id="rId101"/>
    <p:sldId id="646" r:id="rId102"/>
    <p:sldId id="1152" r:id="rId103"/>
    <p:sldId id="1296" r:id="rId104"/>
    <p:sldId id="632" r:id="rId105"/>
    <p:sldId id="1567" r:id="rId106"/>
    <p:sldId id="2611" r:id="rId10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902C13-2FD4-28BD-785F-A82B4AF635D0}" name="Alex Dave" initials="AD" userId="S::Alex.Dave@lgfl.net::7419d647-714f-46ce-9a66-4049cb0aedd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26E2"/>
    <a:srgbClr val="EC1C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CB2ED5-8076-44E1-B43E-9BECB314E774}" v="19" dt="2025-07-14T18:13:09.206"/>
    <p1510:client id="{70BB6D7B-09FB-453E-B008-06CC06233E39}" v="483" dt="2025-07-15T12:05:26.508"/>
    <p1510:client id="{98EF7E61-CC79-475C-8759-59BFA1D9C661}" v="8" dt="2025-07-15T10:40:31.2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72639" autoAdjust="0"/>
  </p:normalViewPr>
  <p:slideViewPr>
    <p:cSldViewPr snapToGrid="0">
      <p:cViewPr varScale="1">
        <p:scale>
          <a:sx n="80" d="100"/>
          <a:sy n="80" d="100"/>
        </p:scale>
        <p:origin x="948" y="6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2" d="100"/>
          <a:sy n="62" d="100"/>
        </p:scale>
        <p:origin x="3226" y="3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tableStyles" Target="tableStyle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microsoft.com/office/2016/11/relationships/changesInfo" Target="changesInfos/changesInfo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notesMaster" Target="notesMasters/notesMaster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presProps" Target="presProp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viewProps" Target="viewProps.xml"/><Relationship Id="rId115" Type="http://schemas.microsoft.com/office/2018/10/relationships/authors" Target="author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ubina Asaria" userId="29605698-f7e7-4ed2-ae96-05f5c5209fa8" providerId="ADAL" clId="{70BB6D7B-09FB-453E-B008-06CC06233E39}"/>
    <pc:docChg chg="undo redo custSel addSld delSld modSld sldOrd">
      <pc:chgData name="Mubina Asaria" userId="29605698-f7e7-4ed2-ae96-05f5c5209fa8" providerId="ADAL" clId="{70BB6D7B-09FB-453E-B008-06CC06233E39}" dt="2025-07-15T12:18:25.916" v="6589" actId="14100"/>
      <pc:docMkLst>
        <pc:docMk/>
      </pc:docMkLst>
      <pc:sldChg chg="modSp add mod modNotesTx">
        <pc:chgData name="Mubina Asaria" userId="29605698-f7e7-4ed2-ae96-05f5c5209fa8" providerId="ADAL" clId="{70BB6D7B-09FB-453E-B008-06CC06233E39}" dt="2025-07-11T16:48:27.706" v="5985" actId="2711"/>
        <pc:sldMkLst>
          <pc:docMk/>
          <pc:sldMk cId="1877315181" sldId="256"/>
        </pc:sldMkLst>
        <pc:spChg chg="mod">
          <ac:chgData name="Mubina Asaria" userId="29605698-f7e7-4ed2-ae96-05f5c5209fa8" providerId="ADAL" clId="{70BB6D7B-09FB-453E-B008-06CC06233E39}" dt="2025-06-26T15:46:26.452" v="4105" actId="113"/>
          <ac:spMkLst>
            <pc:docMk/>
            <pc:sldMk cId="1877315181" sldId="256"/>
            <ac:spMk id="8" creationId="{5DD2A87B-D88F-DCCE-F294-CF5B895A3283}"/>
          </ac:spMkLst>
        </pc:spChg>
      </pc:sldChg>
      <pc:sldChg chg="modNotesTx">
        <pc:chgData name="Mubina Asaria" userId="29605698-f7e7-4ed2-ae96-05f5c5209fa8" providerId="ADAL" clId="{70BB6D7B-09FB-453E-B008-06CC06233E39}" dt="2025-07-11T16:54:14.418" v="6053" actId="2711"/>
        <pc:sldMkLst>
          <pc:docMk/>
          <pc:sldMk cId="1068967536" sldId="274"/>
        </pc:sldMkLst>
      </pc:sldChg>
      <pc:sldChg chg="modSp mod ord modNotesTx">
        <pc:chgData name="Mubina Asaria" userId="29605698-f7e7-4ed2-ae96-05f5c5209fa8" providerId="ADAL" clId="{70BB6D7B-09FB-453E-B008-06CC06233E39}" dt="2025-07-11T16:48:39.179" v="5987" actId="2711"/>
        <pc:sldMkLst>
          <pc:docMk/>
          <pc:sldMk cId="1948901354" sldId="402"/>
        </pc:sldMkLst>
        <pc:spChg chg="mod">
          <ac:chgData name="Mubina Asaria" userId="29605698-f7e7-4ed2-ae96-05f5c5209fa8" providerId="ADAL" clId="{70BB6D7B-09FB-453E-B008-06CC06233E39}" dt="2025-06-27T11:13:24.459" v="4367" actId="1076"/>
          <ac:spMkLst>
            <pc:docMk/>
            <pc:sldMk cId="1948901354" sldId="402"/>
            <ac:spMk id="5" creationId="{00000000-0000-0000-0000-000000000000}"/>
          </ac:spMkLst>
        </pc:spChg>
        <pc:picChg chg="mod">
          <ac:chgData name="Mubina Asaria" userId="29605698-f7e7-4ed2-ae96-05f5c5209fa8" providerId="ADAL" clId="{70BB6D7B-09FB-453E-B008-06CC06233E39}" dt="2025-06-27T08:31:21.266" v="4115" actId="1076"/>
          <ac:picMkLst>
            <pc:docMk/>
            <pc:sldMk cId="1948901354" sldId="402"/>
            <ac:picMk id="2" creationId="{E86A9DDE-EA93-6B3B-7712-DD86886E75B5}"/>
          </ac:picMkLst>
        </pc:picChg>
      </pc:sldChg>
      <pc:sldChg chg="modNotesTx">
        <pc:chgData name="Mubina Asaria" userId="29605698-f7e7-4ed2-ae96-05f5c5209fa8" providerId="ADAL" clId="{70BB6D7B-09FB-453E-B008-06CC06233E39}" dt="2025-07-11T16:35:49.152" v="5906" actId="404"/>
        <pc:sldMkLst>
          <pc:docMk/>
          <pc:sldMk cId="4117281431" sldId="506"/>
        </pc:sldMkLst>
      </pc:sldChg>
      <pc:sldChg chg="modSp del mod">
        <pc:chgData name="Mubina Asaria" userId="29605698-f7e7-4ed2-ae96-05f5c5209fa8" providerId="ADAL" clId="{70BB6D7B-09FB-453E-B008-06CC06233E39}" dt="2025-06-27T11:13:57.467" v="4368" actId="2696"/>
        <pc:sldMkLst>
          <pc:docMk/>
          <pc:sldMk cId="2180695177" sldId="605"/>
        </pc:sldMkLst>
      </pc:sldChg>
      <pc:sldChg chg="addSp delSp modSp add mod modNotesTx">
        <pc:chgData name="Mubina Asaria" userId="29605698-f7e7-4ed2-ae96-05f5c5209fa8" providerId="ADAL" clId="{70BB6D7B-09FB-453E-B008-06CC06233E39}" dt="2025-07-11T16:49:38.304" v="5995" actId="20577"/>
        <pc:sldMkLst>
          <pc:docMk/>
          <pc:sldMk cId="3852493848" sldId="605"/>
        </pc:sldMkLst>
        <pc:spChg chg="mod">
          <ac:chgData name="Mubina Asaria" userId="29605698-f7e7-4ed2-ae96-05f5c5209fa8" providerId="ADAL" clId="{70BB6D7B-09FB-453E-B008-06CC06233E39}" dt="2025-07-07T10:44:28.300" v="5212" actId="207"/>
          <ac:spMkLst>
            <pc:docMk/>
            <pc:sldMk cId="3852493848" sldId="605"/>
            <ac:spMk id="5" creationId="{DBB58035-40F4-E0DA-B962-2F9849AD3105}"/>
          </ac:spMkLst>
        </pc:spChg>
        <pc:spChg chg="mod ord">
          <ac:chgData name="Mubina Asaria" userId="29605698-f7e7-4ed2-ae96-05f5c5209fa8" providerId="ADAL" clId="{70BB6D7B-09FB-453E-B008-06CC06233E39}" dt="2025-07-07T10:43:19.073" v="5207" actId="113"/>
          <ac:spMkLst>
            <pc:docMk/>
            <pc:sldMk cId="3852493848" sldId="605"/>
            <ac:spMk id="6" creationId="{87D82C08-C16C-7872-84EB-C1F8E8DB6DBB}"/>
          </ac:spMkLst>
        </pc:spChg>
        <pc:spChg chg="add mod">
          <ac:chgData name="Mubina Asaria" userId="29605698-f7e7-4ed2-ae96-05f5c5209fa8" providerId="ADAL" clId="{70BB6D7B-09FB-453E-B008-06CC06233E39}" dt="2025-07-07T10:41:18.480" v="5188" actId="13822"/>
          <ac:spMkLst>
            <pc:docMk/>
            <pc:sldMk cId="3852493848" sldId="605"/>
            <ac:spMk id="7" creationId="{1FD75113-1BA9-A617-E9AB-2914D5B5C32B}"/>
          </ac:spMkLst>
        </pc:spChg>
        <pc:spChg chg="add mod ord">
          <ac:chgData name="Mubina Asaria" userId="29605698-f7e7-4ed2-ae96-05f5c5209fa8" providerId="ADAL" clId="{70BB6D7B-09FB-453E-B008-06CC06233E39}" dt="2025-07-07T10:36:34.575" v="5151" actId="167"/>
          <ac:spMkLst>
            <pc:docMk/>
            <pc:sldMk cId="3852493848" sldId="605"/>
            <ac:spMk id="9" creationId="{130592E9-20C6-5644-831F-6C258486D8C2}"/>
          </ac:spMkLst>
        </pc:spChg>
        <pc:spChg chg="mod">
          <ac:chgData name="Mubina Asaria" userId="29605698-f7e7-4ed2-ae96-05f5c5209fa8" providerId="ADAL" clId="{70BB6D7B-09FB-453E-B008-06CC06233E39}" dt="2025-07-07T10:44:36.624" v="5213" actId="207"/>
          <ac:spMkLst>
            <pc:docMk/>
            <pc:sldMk cId="3852493848" sldId="605"/>
            <ac:spMk id="10" creationId="{052DAD0B-FAB1-DBA6-24CF-B79E2749D240}"/>
          </ac:spMkLst>
        </pc:spChg>
        <pc:spChg chg="add mod">
          <ac:chgData name="Mubina Asaria" userId="29605698-f7e7-4ed2-ae96-05f5c5209fa8" providerId="ADAL" clId="{70BB6D7B-09FB-453E-B008-06CC06233E39}" dt="2025-07-07T10:40:18.341" v="5182" actId="1076"/>
          <ac:spMkLst>
            <pc:docMk/>
            <pc:sldMk cId="3852493848" sldId="605"/>
            <ac:spMk id="12" creationId="{5B192155-F356-F985-88C9-1C6360934286}"/>
          </ac:spMkLst>
        </pc:spChg>
        <pc:spChg chg="mod ord">
          <ac:chgData name="Mubina Asaria" userId="29605698-f7e7-4ed2-ae96-05f5c5209fa8" providerId="ADAL" clId="{70BB6D7B-09FB-453E-B008-06CC06233E39}" dt="2025-07-07T10:44:11.654" v="5211" actId="1076"/>
          <ac:spMkLst>
            <pc:docMk/>
            <pc:sldMk cId="3852493848" sldId="605"/>
            <ac:spMk id="13" creationId="{C02DE57C-AED3-805B-E88D-1238BBCB9295}"/>
          </ac:spMkLst>
        </pc:spChg>
        <pc:picChg chg="add mod">
          <ac:chgData name="Mubina Asaria" userId="29605698-f7e7-4ed2-ae96-05f5c5209fa8" providerId="ADAL" clId="{70BB6D7B-09FB-453E-B008-06CC06233E39}" dt="2025-07-07T10:39:10.246" v="5166" actId="1076"/>
          <ac:picMkLst>
            <pc:docMk/>
            <pc:sldMk cId="3852493848" sldId="605"/>
            <ac:picMk id="3" creationId="{4BECBE95-A013-7E45-9162-1CEA5B5665B9}"/>
          </ac:picMkLst>
        </pc:picChg>
      </pc:sldChg>
      <pc:sldChg chg="modNotesTx">
        <pc:chgData name="Mubina Asaria" userId="29605698-f7e7-4ed2-ae96-05f5c5209fa8" providerId="ADAL" clId="{70BB6D7B-09FB-453E-B008-06CC06233E39}" dt="2025-07-11T16:53:48.172" v="6051" actId="255"/>
        <pc:sldMkLst>
          <pc:docMk/>
          <pc:sldMk cId="669113202" sldId="629"/>
        </pc:sldMkLst>
      </pc:sldChg>
      <pc:sldChg chg="modNotesTx">
        <pc:chgData name="Mubina Asaria" userId="29605698-f7e7-4ed2-ae96-05f5c5209fa8" providerId="ADAL" clId="{70BB6D7B-09FB-453E-B008-06CC06233E39}" dt="2025-07-11T16:56:49.104" v="6075" actId="2711"/>
        <pc:sldMkLst>
          <pc:docMk/>
          <pc:sldMk cId="3547699487" sldId="632"/>
        </pc:sldMkLst>
      </pc:sldChg>
      <pc:sldChg chg="modSp mod modNotesTx">
        <pc:chgData name="Mubina Asaria" userId="29605698-f7e7-4ed2-ae96-05f5c5209fa8" providerId="ADAL" clId="{70BB6D7B-09FB-453E-B008-06CC06233E39}" dt="2025-07-11T16:53:37.692" v="6050" actId="2711"/>
        <pc:sldMkLst>
          <pc:docMk/>
          <pc:sldMk cId="2787389653" sldId="633"/>
        </pc:sldMkLst>
        <pc:spChg chg="mod">
          <ac:chgData name="Mubina Asaria" userId="29605698-f7e7-4ed2-ae96-05f5c5209fa8" providerId="ADAL" clId="{70BB6D7B-09FB-453E-B008-06CC06233E39}" dt="2025-06-27T13:32:45.617" v="4976"/>
          <ac:spMkLst>
            <pc:docMk/>
            <pc:sldMk cId="2787389653" sldId="633"/>
            <ac:spMk id="2" creationId="{0EA4FB3C-8923-F529-0A21-EE0F52836F70}"/>
          </ac:spMkLst>
        </pc:spChg>
      </pc:sldChg>
      <pc:sldChg chg="modNotesTx">
        <pc:chgData name="Mubina Asaria" userId="29605698-f7e7-4ed2-ae96-05f5c5209fa8" providerId="ADAL" clId="{70BB6D7B-09FB-453E-B008-06CC06233E39}" dt="2025-07-11T16:56:05.033" v="6067" actId="2711"/>
        <pc:sldMkLst>
          <pc:docMk/>
          <pc:sldMk cId="1131875617" sldId="635"/>
        </pc:sldMkLst>
      </pc:sldChg>
      <pc:sldChg chg="addSp delSp modSp mod">
        <pc:chgData name="Mubina Asaria" userId="29605698-f7e7-4ed2-ae96-05f5c5209fa8" providerId="ADAL" clId="{70BB6D7B-09FB-453E-B008-06CC06233E39}" dt="2025-07-14T14:29:38.261" v="6151" actId="14100"/>
        <pc:sldMkLst>
          <pc:docMk/>
          <pc:sldMk cId="3540202578" sldId="638"/>
        </pc:sldMkLst>
        <pc:spChg chg="mod">
          <ac:chgData name="Mubina Asaria" userId="29605698-f7e7-4ed2-ae96-05f5c5209fa8" providerId="ADAL" clId="{70BB6D7B-09FB-453E-B008-06CC06233E39}" dt="2025-07-14T14:26:24.182" v="6134" actId="27636"/>
          <ac:spMkLst>
            <pc:docMk/>
            <pc:sldMk cId="3540202578" sldId="638"/>
            <ac:spMk id="3" creationId="{8C4985EE-8D2F-464A-8756-C0CFB0703A84}"/>
          </ac:spMkLst>
        </pc:spChg>
        <pc:picChg chg="del">
          <ac:chgData name="Mubina Asaria" userId="29605698-f7e7-4ed2-ae96-05f5c5209fa8" providerId="ADAL" clId="{70BB6D7B-09FB-453E-B008-06CC06233E39}" dt="2025-07-14T14:28:32.640" v="6139" actId="478"/>
          <ac:picMkLst>
            <pc:docMk/>
            <pc:sldMk cId="3540202578" sldId="638"/>
            <ac:picMk id="6" creationId="{04AFA2AE-D6D1-EFC0-4339-07DDCC590F47}"/>
          </ac:picMkLst>
        </pc:picChg>
        <pc:picChg chg="del">
          <ac:chgData name="Mubina Asaria" userId="29605698-f7e7-4ed2-ae96-05f5c5209fa8" providerId="ADAL" clId="{70BB6D7B-09FB-453E-B008-06CC06233E39}" dt="2025-07-14T14:27:36.423" v="6135" actId="478"/>
          <ac:picMkLst>
            <pc:docMk/>
            <pc:sldMk cId="3540202578" sldId="638"/>
            <ac:picMk id="8" creationId="{5B4223AC-9959-BED4-8C76-0C38543A2213}"/>
          </ac:picMkLst>
        </pc:picChg>
        <pc:picChg chg="del mod">
          <ac:chgData name="Mubina Asaria" userId="29605698-f7e7-4ed2-ae96-05f5c5209fa8" providerId="ADAL" clId="{70BB6D7B-09FB-453E-B008-06CC06233E39}" dt="2025-07-14T14:29:19.211" v="6145" actId="478"/>
          <ac:picMkLst>
            <pc:docMk/>
            <pc:sldMk cId="3540202578" sldId="638"/>
            <ac:picMk id="10" creationId="{B6DD280F-B468-91B2-E32D-E45BBA874405}"/>
          </ac:picMkLst>
        </pc:picChg>
        <pc:picChg chg="add mod">
          <ac:chgData name="Mubina Asaria" userId="29605698-f7e7-4ed2-ae96-05f5c5209fa8" providerId="ADAL" clId="{70BB6D7B-09FB-453E-B008-06CC06233E39}" dt="2025-07-14T14:27:43.043" v="6138" actId="1076"/>
          <ac:picMkLst>
            <pc:docMk/>
            <pc:sldMk cId="3540202578" sldId="638"/>
            <ac:picMk id="13" creationId="{BFA176A6-C5C8-4F53-A8D0-3DE43D1F3073}"/>
          </ac:picMkLst>
        </pc:picChg>
        <pc:picChg chg="add mod">
          <ac:chgData name="Mubina Asaria" userId="29605698-f7e7-4ed2-ae96-05f5c5209fa8" providerId="ADAL" clId="{70BB6D7B-09FB-453E-B008-06CC06233E39}" dt="2025-07-14T14:28:43.228" v="6143" actId="14100"/>
          <ac:picMkLst>
            <pc:docMk/>
            <pc:sldMk cId="3540202578" sldId="638"/>
            <ac:picMk id="15" creationId="{EC493FBC-93CD-D846-9FF1-C99CAC90E712}"/>
          </ac:picMkLst>
        </pc:picChg>
        <pc:picChg chg="add mod">
          <ac:chgData name="Mubina Asaria" userId="29605698-f7e7-4ed2-ae96-05f5c5209fa8" providerId="ADAL" clId="{70BB6D7B-09FB-453E-B008-06CC06233E39}" dt="2025-07-14T14:29:38.261" v="6151" actId="14100"/>
          <ac:picMkLst>
            <pc:docMk/>
            <pc:sldMk cId="3540202578" sldId="638"/>
            <ac:picMk id="17" creationId="{BFA91357-19AD-3180-7FDE-89F8F9D1F41F}"/>
          </ac:picMkLst>
        </pc:picChg>
      </pc:sldChg>
      <pc:sldChg chg="addSp delSp modSp mod modNotesTx">
        <pc:chgData name="Mubina Asaria" userId="29605698-f7e7-4ed2-ae96-05f5c5209fa8" providerId="ADAL" clId="{70BB6D7B-09FB-453E-B008-06CC06233E39}" dt="2025-07-11T16:36:39.620" v="5910" actId="20577"/>
        <pc:sldMkLst>
          <pc:docMk/>
          <pc:sldMk cId="2756591826" sldId="645"/>
        </pc:sldMkLst>
        <pc:spChg chg="mod">
          <ac:chgData name="Mubina Asaria" userId="29605698-f7e7-4ed2-ae96-05f5c5209fa8" providerId="ADAL" clId="{70BB6D7B-09FB-453E-B008-06CC06233E39}" dt="2025-06-23T10:06:51.196" v="10" actId="20577"/>
          <ac:spMkLst>
            <pc:docMk/>
            <pc:sldMk cId="2756591826" sldId="645"/>
            <ac:spMk id="6" creationId="{194C1BD7-FF25-4C12-86BF-C0C40ECA0B16}"/>
          </ac:spMkLst>
        </pc:spChg>
        <pc:spChg chg="mod">
          <ac:chgData name="Mubina Asaria" userId="29605698-f7e7-4ed2-ae96-05f5c5209fa8" providerId="ADAL" clId="{70BB6D7B-09FB-453E-B008-06CC06233E39}" dt="2025-06-23T10:08:42.270" v="17" actId="1076"/>
          <ac:spMkLst>
            <pc:docMk/>
            <pc:sldMk cId="2756591826" sldId="645"/>
            <ac:spMk id="11" creationId="{C70960D5-4732-B599-3ADF-2CC68F540699}"/>
          </ac:spMkLst>
        </pc:spChg>
        <pc:picChg chg="add mod">
          <ac:chgData name="Mubina Asaria" userId="29605698-f7e7-4ed2-ae96-05f5c5209fa8" providerId="ADAL" clId="{70BB6D7B-09FB-453E-B008-06CC06233E39}" dt="2025-06-23T10:08:46.812" v="18" actId="1076"/>
          <ac:picMkLst>
            <pc:docMk/>
            <pc:sldMk cId="2756591826" sldId="645"/>
            <ac:picMk id="9" creationId="{F86C594B-C3BC-2BC8-8A0D-2B6F561E8ED1}"/>
          </ac:picMkLst>
        </pc:picChg>
      </pc:sldChg>
      <pc:sldChg chg="modNotesTx">
        <pc:chgData name="Mubina Asaria" userId="29605698-f7e7-4ed2-ae96-05f5c5209fa8" providerId="ADAL" clId="{70BB6D7B-09FB-453E-B008-06CC06233E39}" dt="2025-07-11T16:56:15.436" v="6069" actId="2711"/>
        <pc:sldMkLst>
          <pc:docMk/>
          <pc:sldMk cId="673850788" sldId="646"/>
        </pc:sldMkLst>
      </pc:sldChg>
      <pc:sldChg chg="addSp delSp modSp mod modNotesTx">
        <pc:chgData name="Mubina Asaria" userId="29605698-f7e7-4ed2-ae96-05f5c5209fa8" providerId="ADAL" clId="{70BB6D7B-09FB-453E-B008-06CC06233E39}" dt="2025-07-11T16:52:53.151" v="6031" actId="20577"/>
        <pc:sldMkLst>
          <pc:docMk/>
          <pc:sldMk cId="2516030327" sldId="647"/>
        </pc:sldMkLst>
        <pc:spChg chg="mod">
          <ac:chgData name="Mubina Asaria" userId="29605698-f7e7-4ed2-ae96-05f5c5209fa8" providerId="ADAL" clId="{70BB6D7B-09FB-453E-B008-06CC06233E39}" dt="2025-06-27T13:33:37.963" v="4986" actId="1076"/>
          <ac:spMkLst>
            <pc:docMk/>
            <pc:sldMk cId="2516030327" sldId="647"/>
            <ac:spMk id="5" creationId="{297CD19C-B31D-4463-954E-D2D2A6911B82}"/>
          </ac:spMkLst>
        </pc:spChg>
        <pc:spChg chg="mod">
          <ac:chgData name="Mubina Asaria" userId="29605698-f7e7-4ed2-ae96-05f5c5209fa8" providerId="ADAL" clId="{70BB6D7B-09FB-453E-B008-06CC06233E39}" dt="2025-06-27T13:34:28.204" v="4992" actId="20577"/>
          <ac:spMkLst>
            <pc:docMk/>
            <pc:sldMk cId="2516030327" sldId="647"/>
            <ac:spMk id="7" creationId="{376A1898-6655-CA36-BEB2-AEE6920DB445}"/>
          </ac:spMkLst>
        </pc:spChg>
        <pc:spChg chg="mod">
          <ac:chgData name="Mubina Asaria" userId="29605698-f7e7-4ed2-ae96-05f5c5209fa8" providerId="ADAL" clId="{70BB6D7B-09FB-453E-B008-06CC06233E39}" dt="2025-06-27T13:18:56.621" v="4960" actId="20577"/>
          <ac:spMkLst>
            <pc:docMk/>
            <pc:sldMk cId="2516030327" sldId="647"/>
            <ac:spMk id="10" creationId="{8C0C8C53-366D-4AF8-9121-08C9910E0495}"/>
          </ac:spMkLst>
        </pc:spChg>
        <pc:spChg chg="add mod">
          <ac:chgData name="Mubina Asaria" userId="29605698-f7e7-4ed2-ae96-05f5c5209fa8" providerId="ADAL" clId="{70BB6D7B-09FB-453E-B008-06CC06233E39}" dt="2025-06-27T13:35:05.059" v="4996" actId="1076"/>
          <ac:spMkLst>
            <pc:docMk/>
            <pc:sldMk cId="2516030327" sldId="647"/>
            <ac:spMk id="13" creationId="{DB4ADBA7-89CA-FA98-36EB-2F8141D56C57}"/>
          </ac:spMkLst>
        </pc:spChg>
        <pc:picChg chg="mod">
          <ac:chgData name="Mubina Asaria" userId="29605698-f7e7-4ed2-ae96-05f5c5209fa8" providerId="ADAL" clId="{70BB6D7B-09FB-453E-B008-06CC06233E39}" dt="2025-06-27T13:33:34.135" v="4985" actId="1076"/>
          <ac:picMkLst>
            <pc:docMk/>
            <pc:sldMk cId="2516030327" sldId="647"/>
            <ac:picMk id="3" creationId="{DD4CC2B2-89B1-8FDE-FCC6-4FF13EA6F969}"/>
          </ac:picMkLst>
        </pc:picChg>
        <pc:picChg chg="add mod">
          <ac:chgData name="Mubina Asaria" userId="29605698-f7e7-4ed2-ae96-05f5c5209fa8" providerId="ADAL" clId="{70BB6D7B-09FB-453E-B008-06CC06233E39}" dt="2025-06-27T13:35:31.204" v="4997" actId="1076"/>
          <ac:picMkLst>
            <pc:docMk/>
            <pc:sldMk cId="2516030327" sldId="647"/>
            <ac:picMk id="11" creationId="{63BA7B81-AB39-8786-2919-AC57217DBADC}"/>
          </ac:picMkLst>
        </pc:picChg>
      </pc:sldChg>
      <pc:sldChg chg="delSp modSp del mod delDesignElem chgLayout">
        <pc:chgData name="Mubina Asaria" userId="29605698-f7e7-4ed2-ae96-05f5c5209fa8" providerId="ADAL" clId="{70BB6D7B-09FB-453E-B008-06CC06233E39}" dt="2025-06-26T15:11:19.827" v="3819" actId="2696"/>
        <pc:sldMkLst>
          <pc:docMk/>
          <pc:sldMk cId="175891893" sldId="648"/>
        </pc:sldMkLst>
      </pc:sldChg>
      <pc:sldChg chg="modSp add mod ord setBg modNotesTx">
        <pc:chgData name="Mubina Asaria" userId="29605698-f7e7-4ed2-ae96-05f5c5209fa8" providerId="ADAL" clId="{70BB6D7B-09FB-453E-B008-06CC06233E39}" dt="2025-07-15T11:43:18.873" v="6277" actId="313"/>
        <pc:sldMkLst>
          <pc:docMk/>
          <pc:sldMk cId="2067054606" sldId="648"/>
        </pc:sldMkLst>
        <pc:picChg chg="mod">
          <ac:chgData name="Mubina Asaria" userId="29605698-f7e7-4ed2-ae96-05f5c5209fa8" providerId="ADAL" clId="{70BB6D7B-09FB-453E-B008-06CC06233E39}" dt="2025-06-26T15:22:23.228" v="3939" actId="1076"/>
          <ac:picMkLst>
            <pc:docMk/>
            <pc:sldMk cId="2067054606" sldId="648"/>
            <ac:picMk id="3" creationId="{5AD4AB67-40F3-0C8C-B57B-C288CECA149E}"/>
          </ac:picMkLst>
        </pc:picChg>
      </pc:sldChg>
      <pc:sldChg chg="addSp delSp modSp mod modNotesTx">
        <pc:chgData name="Mubina Asaria" userId="29605698-f7e7-4ed2-ae96-05f5c5209fa8" providerId="ADAL" clId="{70BB6D7B-09FB-453E-B008-06CC06233E39}" dt="2025-07-11T16:39:49.382" v="5925" actId="255"/>
        <pc:sldMkLst>
          <pc:docMk/>
          <pc:sldMk cId="691539825" sldId="649"/>
        </pc:sldMkLst>
        <pc:spChg chg="mod">
          <ac:chgData name="Mubina Asaria" userId="29605698-f7e7-4ed2-ae96-05f5c5209fa8" providerId="ADAL" clId="{70BB6D7B-09FB-453E-B008-06CC06233E39}" dt="2025-06-23T14:22:33.057" v="517" actId="20577"/>
          <ac:spMkLst>
            <pc:docMk/>
            <pc:sldMk cId="691539825" sldId="649"/>
            <ac:spMk id="6" creationId="{194C1BD7-FF25-4C12-86BF-C0C40ECA0B16}"/>
          </ac:spMkLst>
        </pc:spChg>
        <pc:picChg chg="add mod">
          <ac:chgData name="Mubina Asaria" userId="29605698-f7e7-4ed2-ae96-05f5c5209fa8" providerId="ADAL" clId="{70BB6D7B-09FB-453E-B008-06CC06233E39}" dt="2025-06-23T14:22:43.890" v="520" actId="1076"/>
          <ac:picMkLst>
            <pc:docMk/>
            <pc:sldMk cId="691539825" sldId="649"/>
            <ac:picMk id="12" creationId="{A0F94E36-4BB0-16DD-A35B-5251ABD1ED3D}"/>
          </ac:picMkLst>
        </pc:picChg>
      </pc:sldChg>
      <pc:sldChg chg="addSp delSp modSp add del mod modNotesTx">
        <pc:chgData name="Mubina Asaria" userId="29605698-f7e7-4ed2-ae96-05f5c5209fa8" providerId="ADAL" clId="{70BB6D7B-09FB-453E-B008-06CC06233E39}" dt="2025-07-11T16:51:04.978" v="6003" actId="47"/>
        <pc:sldMkLst>
          <pc:docMk/>
          <pc:sldMk cId="3837323134" sldId="651"/>
        </pc:sldMkLst>
      </pc:sldChg>
      <pc:sldChg chg="add del">
        <pc:chgData name="Mubina Asaria" userId="29605698-f7e7-4ed2-ae96-05f5c5209fa8" providerId="ADAL" clId="{70BB6D7B-09FB-453E-B008-06CC06233E39}" dt="2025-06-26T15:29:52.163" v="3992" actId="2696"/>
        <pc:sldMkLst>
          <pc:docMk/>
          <pc:sldMk cId="30826238" sldId="652"/>
        </pc:sldMkLst>
      </pc:sldChg>
      <pc:sldChg chg="addSp delSp modSp add del mod setBg delDesignElem">
        <pc:chgData name="Mubina Asaria" userId="29605698-f7e7-4ed2-ae96-05f5c5209fa8" providerId="ADAL" clId="{70BB6D7B-09FB-453E-B008-06CC06233E39}" dt="2025-06-26T15:24:32.884" v="3941" actId="2696"/>
        <pc:sldMkLst>
          <pc:docMk/>
          <pc:sldMk cId="2336253379" sldId="652"/>
        </pc:sldMkLst>
      </pc:sldChg>
      <pc:sldChg chg="add del">
        <pc:chgData name="Mubina Asaria" userId="29605698-f7e7-4ed2-ae96-05f5c5209fa8" providerId="ADAL" clId="{70BB6D7B-09FB-453E-B008-06CC06233E39}" dt="2025-07-11T16:51:02.036" v="6002" actId="47"/>
        <pc:sldMkLst>
          <pc:docMk/>
          <pc:sldMk cId="2542624392" sldId="652"/>
        </pc:sldMkLst>
      </pc:sldChg>
      <pc:sldChg chg="del">
        <pc:chgData name="Mubina Asaria" userId="29605698-f7e7-4ed2-ae96-05f5c5209fa8" providerId="ADAL" clId="{70BB6D7B-09FB-453E-B008-06CC06233E39}" dt="2025-06-26T15:12:38.347" v="3821" actId="2696"/>
        <pc:sldMkLst>
          <pc:docMk/>
          <pc:sldMk cId="3047953216" sldId="652"/>
        </pc:sldMkLst>
      </pc:sldChg>
      <pc:sldChg chg="del">
        <pc:chgData name="Mubina Asaria" userId="29605698-f7e7-4ed2-ae96-05f5c5209fa8" providerId="ADAL" clId="{70BB6D7B-09FB-453E-B008-06CC06233E39}" dt="2025-06-25T13:38:05.717" v="2401" actId="47"/>
        <pc:sldMkLst>
          <pc:docMk/>
          <pc:sldMk cId="2657982230" sldId="653"/>
        </pc:sldMkLst>
      </pc:sldChg>
      <pc:sldChg chg="addSp delSp modSp mod">
        <pc:chgData name="Mubina Asaria" userId="29605698-f7e7-4ed2-ae96-05f5c5209fa8" providerId="ADAL" clId="{70BB6D7B-09FB-453E-B008-06CC06233E39}" dt="2025-06-25T13:30:05.028" v="2398" actId="20577"/>
        <pc:sldMkLst>
          <pc:docMk/>
          <pc:sldMk cId="504513416" sldId="654"/>
        </pc:sldMkLst>
        <pc:spChg chg="mod">
          <ac:chgData name="Mubina Asaria" userId="29605698-f7e7-4ed2-ae96-05f5c5209fa8" providerId="ADAL" clId="{70BB6D7B-09FB-453E-B008-06CC06233E39}" dt="2025-06-25T13:04:26.524" v="2320" actId="20577"/>
          <ac:spMkLst>
            <pc:docMk/>
            <pc:sldMk cId="504513416" sldId="654"/>
            <ac:spMk id="5" creationId="{D4A34620-21CF-3B02-91AA-303EFDB3A30F}"/>
          </ac:spMkLst>
        </pc:spChg>
        <pc:spChg chg="mod">
          <ac:chgData name="Mubina Asaria" userId="29605698-f7e7-4ed2-ae96-05f5c5209fa8" providerId="ADAL" clId="{70BB6D7B-09FB-453E-B008-06CC06233E39}" dt="2025-06-25T13:30:05.028" v="2398" actId="20577"/>
          <ac:spMkLst>
            <pc:docMk/>
            <pc:sldMk cId="504513416" sldId="654"/>
            <ac:spMk id="7" creationId="{4FBEAAB0-2755-B24C-9779-18C462E1CE8D}"/>
          </ac:spMkLst>
        </pc:spChg>
        <pc:spChg chg="add mod">
          <ac:chgData name="Mubina Asaria" userId="29605698-f7e7-4ed2-ae96-05f5c5209fa8" providerId="ADAL" clId="{70BB6D7B-09FB-453E-B008-06CC06233E39}" dt="2025-06-25T13:05:29.851" v="2328" actId="207"/>
          <ac:spMkLst>
            <pc:docMk/>
            <pc:sldMk cId="504513416" sldId="654"/>
            <ac:spMk id="8" creationId="{E152444E-B788-54C0-0C2F-F183E5E9EA43}"/>
          </ac:spMkLst>
        </pc:spChg>
        <pc:spChg chg="add mod">
          <ac:chgData name="Mubina Asaria" userId="29605698-f7e7-4ed2-ae96-05f5c5209fa8" providerId="ADAL" clId="{70BB6D7B-09FB-453E-B008-06CC06233E39}" dt="2025-06-25T13:07:00.362" v="2333" actId="207"/>
          <ac:spMkLst>
            <pc:docMk/>
            <pc:sldMk cId="504513416" sldId="654"/>
            <ac:spMk id="9" creationId="{A6998478-5A09-B4C9-DD0D-34F69C5C44F9}"/>
          </ac:spMkLst>
        </pc:spChg>
        <pc:picChg chg="add mod">
          <ac:chgData name="Mubina Asaria" userId="29605698-f7e7-4ed2-ae96-05f5c5209fa8" providerId="ADAL" clId="{70BB6D7B-09FB-453E-B008-06CC06233E39}" dt="2025-06-25T13:05:15.428" v="2326" actId="1076"/>
          <ac:picMkLst>
            <pc:docMk/>
            <pc:sldMk cId="504513416" sldId="654"/>
            <ac:picMk id="10" creationId="{32BAE413-06D6-5687-B3BF-9CC49A817053}"/>
          </ac:picMkLst>
        </pc:picChg>
      </pc:sldChg>
      <pc:sldChg chg="addSp delSp modSp mod modCm modNotesTx">
        <pc:chgData name="Mubina Asaria" userId="29605698-f7e7-4ed2-ae96-05f5c5209fa8" providerId="ADAL" clId="{70BB6D7B-09FB-453E-B008-06CC06233E39}" dt="2025-07-15T11:23:33.926" v="6160" actId="20577"/>
        <pc:sldMkLst>
          <pc:docMk/>
          <pc:sldMk cId="3066559569" sldId="656"/>
        </pc:sldMkLst>
        <pc:spChg chg="mod">
          <ac:chgData name="Mubina Asaria" userId="29605698-f7e7-4ed2-ae96-05f5c5209fa8" providerId="ADAL" clId="{70BB6D7B-09FB-453E-B008-06CC06233E39}" dt="2025-06-23T10:58:27.652" v="348" actId="20577"/>
          <ac:spMkLst>
            <pc:docMk/>
            <pc:sldMk cId="3066559569" sldId="656"/>
            <ac:spMk id="7" creationId="{2131E8D3-708B-2890-C39E-F01A91AB0E31}"/>
          </ac:spMkLst>
        </pc:spChg>
        <pc:spChg chg="mod">
          <ac:chgData name="Mubina Asaria" userId="29605698-f7e7-4ed2-ae96-05f5c5209fa8" providerId="ADAL" clId="{70BB6D7B-09FB-453E-B008-06CC06233E39}" dt="2025-07-15T11:23:33.926" v="6160" actId="20577"/>
          <ac:spMkLst>
            <pc:docMk/>
            <pc:sldMk cId="3066559569" sldId="656"/>
            <ac:spMk id="8" creationId="{96009E79-2B50-460F-0FDF-22F96BD8CFBF}"/>
          </ac:spMkLst>
        </pc:spChg>
        <pc:picChg chg="add mod">
          <ac:chgData name="Mubina Asaria" userId="29605698-f7e7-4ed2-ae96-05f5c5209fa8" providerId="ADAL" clId="{70BB6D7B-09FB-453E-B008-06CC06233E39}" dt="2025-06-23T10:57:40.229" v="346" actId="1076"/>
          <ac:picMkLst>
            <pc:docMk/>
            <pc:sldMk cId="3066559569" sldId="656"/>
            <ac:picMk id="12" creationId="{2EA3A25A-179B-1862-ABAA-5C2F7460A179}"/>
          </ac:picMkLst>
        </pc:picChg>
        <pc:extLst>
          <p:ext xmlns:p="http://schemas.openxmlformats.org/presentationml/2006/main" uri="{D6D511B9-2390-475A-947B-AFAB55BFBCF1}">
            <pc226:cmChg xmlns:pc226="http://schemas.microsoft.com/office/powerpoint/2022/06/main/command" chg="mod">
              <pc226:chgData name="Mubina Asaria" userId="29605698-f7e7-4ed2-ae96-05f5c5209fa8" providerId="ADAL" clId="{70BB6D7B-09FB-453E-B008-06CC06233E39}" dt="2025-07-15T11:23:33.926" v="6160" actId="20577"/>
              <pc2:cmMkLst xmlns:pc2="http://schemas.microsoft.com/office/powerpoint/2019/9/main/command">
                <pc:docMk/>
                <pc:sldMk cId="3066559569" sldId="656"/>
                <pc2:cmMk id="{F4776BAA-C509-47D7-9284-83FD3590E478}"/>
              </pc2:cmMkLst>
            </pc226:cmChg>
          </p:ext>
        </pc:extLst>
      </pc:sldChg>
      <pc:sldChg chg="addSp delSp modSp mod modNotesTx">
        <pc:chgData name="Mubina Asaria" userId="29605698-f7e7-4ed2-ae96-05f5c5209fa8" providerId="ADAL" clId="{70BB6D7B-09FB-453E-B008-06CC06233E39}" dt="2025-07-11T16:40:44.422" v="5930" actId="255"/>
        <pc:sldMkLst>
          <pc:docMk/>
          <pc:sldMk cId="442946377" sldId="657"/>
        </pc:sldMkLst>
        <pc:spChg chg="mod">
          <ac:chgData name="Mubina Asaria" userId="29605698-f7e7-4ed2-ae96-05f5c5209fa8" providerId="ADAL" clId="{70BB6D7B-09FB-453E-B008-06CC06233E39}" dt="2025-06-24T13:17:38.783" v="1031" actId="20577"/>
          <ac:spMkLst>
            <pc:docMk/>
            <pc:sldMk cId="442946377" sldId="657"/>
            <ac:spMk id="4" creationId="{12825948-F2D0-8FBF-8D3E-9D5B25FB18C7}"/>
          </ac:spMkLst>
        </pc:spChg>
        <pc:spChg chg="mod">
          <ac:chgData name="Mubina Asaria" userId="29605698-f7e7-4ed2-ae96-05f5c5209fa8" providerId="ADAL" clId="{70BB6D7B-09FB-453E-B008-06CC06233E39}" dt="2025-06-24T13:16:04.811" v="988" actId="1076"/>
          <ac:spMkLst>
            <pc:docMk/>
            <pc:sldMk cId="442946377" sldId="657"/>
            <ac:spMk id="5" creationId="{851D7FE0-04A0-1D41-F902-DC5B3578FC9D}"/>
          </ac:spMkLst>
        </pc:spChg>
        <pc:spChg chg="mod">
          <ac:chgData name="Mubina Asaria" userId="29605698-f7e7-4ed2-ae96-05f5c5209fa8" providerId="ADAL" clId="{70BB6D7B-09FB-453E-B008-06CC06233E39}" dt="2025-06-24T12:55:26.578" v="914" actId="1076"/>
          <ac:spMkLst>
            <pc:docMk/>
            <pc:sldMk cId="442946377" sldId="657"/>
            <ac:spMk id="7" creationId="{2131E8D3-708B-2890-C39E-F01A91AB0E31}"/>
          </ac:spMkLst>
        </pc:spChg>
        <pc:spChg chg="add mod">
          <ac:chgData name="Mubina Asaria" userId="29605698-f7e7-4ed2-ae96-05f5c5209fa8" providerId="ADAL" clId="{70BB6D7B-09FB-453E-B008-06CC06233E39}" dt="2025-06-24T13:20:54.059" v="1049" actId="404"/>
          <ac:spMkLst>
            <pc:docMk/>
            <pc:sldMk cId="442946377" sldId="657"/>
            <ac:spMk id="12" creationId="{DDCD331B-AAD0-E9D2-EE41-E46DE75C66A2}"/>
          </ac:spMkLst>
        </pc:spChg>
        <pc:picChg chg="mod">
          <ac:chgData name="Mubina Asaria" userId="29605698-f7e7-4ed2-ae96-05f5c5209fa8" providerId="ADAL" clId="{70BB6D7B-09FB-453E-B008-06CC06233E39}" dt="2025-06-24T13:13:36.820" v="957" actId="14100"/>
          <ac:picMkLst>
            <pc:docMk/>
            <pc:sldMk cId="442946377" sldId="657"/>
            <ac:picMk id="3" creationId="{25578F08-710D-E550-E2D2-1858B351C0E3}"/>
          </ac:picMkLst>
        </pc:picChg>
        <pc:picChg chg="add mod">
          <ac:chgData name="Mubina Asaria" userId="29605698-f7e7-4ed2-ae96-05f5c5209fa8" providerId="ADAL" clId="{70BB6D7B-09FB-453E-B008-06CC06233E39}" dt="2025-06-24T13:16:33.982" v="990" actId="14100"/>
          <ac:picMkLst>
            <pc:docMk/>
            <pc:sldMk cId="442946377" sldId="657"/>
            <ac:picMk id="10" creationId="{05D6394E-F0CE-77B2-05E4-B356CFE47CC3}"/>
          </ac:picMkLst>
        </pc:picChg>
      </pc:sldChg>
      <pc:sldChg chg="addSp delSp modSp mod modNotesTx">
        <pc:chgData name="Mubina Asaria" userId="29605698-f7e7-4ed2-ae96-05f5c5209fa8" providerId="ADAL" clId="{70BB6D7B-09FB-453E-B008-06CC06233E39}" dt="2025-07-11T16:38:34.378" v="5918" actId="255"/>
        <pc:sldMkLst>
          <pc:docMk/>
          <pc:sldMk cId="3480006944" sldId="658"/>
        </pc:sldMkLst>
        <pc:spChg chg="mod">
          <ac:chgData name="Mubina Asaria" userId="29605698-f7e7-4ed2-ae96-05f5c5209fa8" providerId="ADAL" clId="{70BB6D7B-09FB-453E-B008-06CC06233E39}" dt="2025-06-23T13:39:27.598" v="454" actId="20577"/>
          <ac:spMkLst>
            <pc:docMk/>
            <pc:sldMk cId="3480006944" sldId="658"/>
            <ac:spMk id="7" creationId="{2131E8D3-708B-2890-C39E-F01A91AB0E31}"/>
          </ac:spMkLst>
        </pc:spChg>
        <pc:picChg chg="add mod">
          <ac:chgData name="Mubina Asaria" userId="29605698-f7e7-4ed2-ae96-05f5c5209fa8" providerId="ADAL" clId="{70BB6D7B-09FB-453E-B008-06CC06233E39}" dt="2025-06-23T13:39:24.037" v="452" actId="1076"/>
          <ac:picMkLst>
            <pc:docMk/>
            <pc:sldMk cId="3480006944" sldId="658"/>
            <ac:picMk id="6" creationId="{6C4E00EE-C578-D592-CBC7-F9D24753A661}"/>
          </ac:picMkLst>
        </pc:picChg>
      </pc:sldChg>
      <pc:sldChg chg="addSp delSp modSp mod modNotesTx">
        <pc:chgData name="Mubina Asaria" userId="29605698-f7e7-4ed2-ae96-05f5c5209fa8" providerId="ADAL" clId="{70BB6D7B-09FB-453E-B008-06CC06233E39}" dt="2025-07-11T16:41:45.491" v="5935" actId="255"/>
        <pc:sldMkLst>
          <pc:docMk/>
          <pc:sldMk cId="2208877981" sldId="659"/>
        </pc:sldMkLst>
        <pc:spChg chg="mod">
          <ac:chgData name="Mubina Asaria" userId="29605698-f7e7-4ed2-ae96-05f5c5209fa8" providerId="ADAL" clId="{70BB6D7B-09FB-453E-B008-06CC06233E39}" dt="2025-06-24T15:28:55.018" v="1439" actId="1076"/>
          <ac:spMkLst>
            <pc:docMk/>
            <pc:sldMk cId="2208877981" sldId="659"/>
            <ac:spMk id="5" creationId="{80C73000-9D06-DDA8-EFA6-A6E3027793D8}"/>
          </ac:spMkLst>
        </pc:spChg>
        <pc:spChg chg="mod">
          <ac:chgData name="Mubina Asaria" userId="29605698-f7e7-4ed2-ae96-05f5c5209fa8" providerId="ADAL" clId="{70BB6D7B-09FB-453E-B008-06CC06233E39}" dt="2025-06-24T13:28:13.602" v="1065" actId="20577"/>
          <ac:spMkLst>
            <pc:docMk/>
            <pc:sldMk cId="2208877981" sldId="659"/>
            <ac:spMk id="7" creationId="{2131E8D3-708B-2890-C39E-F01A91AB0E31}"/>
          </ac:spMkLst>
        </pc:spChg>
        <pc:spChg chg="mod">
          <ac:chgData name="Mubina Asaria" userId="29605698-f7e7-4ed2-ae96-05f5c5209fa8" providerId="ADAL" clId="{70BB6D7B-09FB-453E-B008-06CC06233E39}" dt="2025-06-24T13:28:02.170" v="1061" actId="1076"/>
          <ac:spMkLst>
            <pc:docMk/>
            <pc:sldMk cId="2208877981" sldId="659"/>
            <ac:spMk id="9" creationId="{8E73B482-2AEE-2249-EE09-5B388C8880F2}"/>
          </ac:spMkLst>
        </pc:spChg>
        <pc:spChg chg="mod">
          <ac:chgData name="Mubina Asaria" userId="29605698-f7e7-4ed2-ae96-05f5c5209fa8" providerId="ADAL" clId="{70BB6D7B-09FB-453E-B008-06CC06233E39}" dt="2025-06-24T15:48:43.026" v="1494" actId="113"/>
          <ac:spMkLst>
            <pc:docMk/>
            <pc:sldMk cId="2208877981" sldId="659"/>
            <ac:spMk id="10" creationId="{C59EAB9B-1A96-360C-B22D-F92794073C99}"/>
          </ac:spMkLst>
        </pc:spChg>
        <pc:spChg chg="add mod">
          <ac:chgData name="Mubina Asaria" userId="29605698-f7e7-4ed2-ae96-05f5c5209fa8" providerId="ADAL" clId="{70BB6D7B-09FB-453E-B008-06CC06233E39}" dt="2025-06-24T15:30:21.417" v="1447" actId="13822"/>
          <ac:spMkLst>
            <pc:docMk/>
            <pc:sldMk cId="2208877981" sldId="659"/>
            <ac:spMk id="14" creationId="{7F1F7DB0-34C3-1072-CBC4-BC8E33245D48}"/>
          </ac:spMkLst>
        </pc:spChg>
        <pc:picChg chg="mod">
          <ac:chgData name="Mubina Asaria" userId="29605698-f7e7-4ed2-ae96-05f5c5209fa8" providerId="ADAL" clId="{70BB6D7B-09FB-453E-B008-06CC06233E39}" dt="2025-06-24T15:28:42.661" v="1436" actId="1076"/>
          <ac:picMkLst>
            <pc:docMk/>
            <pc:sldMk cId="2208877981" sldId="659"/>
            <ac:picMk id="6" creationId="{DC90DB9F-EDE6-F2ED-BD4C-2890078A6997}"/>
          </ac:picMkLst>
        </pc:picChg>
        <pc:picChg chg="add mod">
          <ac:chgData name="Mubina Asaria" userId="29605698-f7e7-4ed2-ae96-05f5c5209fa8" providerId="ADAL" clId="{70BB6D7B-09FB-453E-B008-06CC06233E39}" dt="2025-06-24T13:28:04.410" v="1062" actId="1076"/>
          <ac:picMkLst>
            <pc:docMk/>
            <pc:sldMk cId="2208877981" sldId="659"/>
            <ac:picMk id="13" creationId="{FF8B4312-E645-D672-5753-565FB71B3C37}"/>
          </ac:picMkLst>
        </pc:picChg>
      </pc:sldChg>
      <pc:sldChg chg="modSp mod modNotesTx">
        <pc:chgData name="Mubina Asaria" userId="29605698-f7e7-4ed2-ae96-05f5c5209fa8" providerId="ADAL" clId="{70BB6D7B-09FB-453E-B008-06CC06233E39}" dt="2025-07-11T16:45:04.428" v="5958" actId="255"/>
        <pc:sldMkLst>
          <pc:docMk/>
          <pc:sldMk cId="1273189157" sldId="660"/>
        </pc:sldMkLst>
        <pc:spChg chg="mod">
          <ac:chgData name="Mubina Asaria" userId="29605698-f7e7-4ed2-ae96-05f5c5209fa8" providerId="ADAL" clId="{70BB6D7B-09FB-453E-B008-06CC06233E39}" dt="2025-06-25T10:49:39.354" v="1949" actId="20577"/>
          <ac:spMkLst>
            <pc:docMk/>
            <pc:sldMk cId="1273189157" sldId="660"/>
            <ac:spMk id="7" creationId="{2131E8D3-708B-2890-C39E-F01A91AB0E31}"/>
          </ac:spMkLst>
        </pc:spChg>
        <pc:spChg chg="mod">
          <ac:chgData name="Mubina Asaria" userId="29605698-f7e7-4ed2-ae96-05f5c5209fa8" providerId="ADAL" clId="{70BB6D7B-09FB-453E-B008-06CC06233E39}" dt="2025-06-25T13:14:37.357" v="2349" actId="207"/>
          <ac:spMkLst>
            <pc:docMk/>
            <pc:sldMk cId="1273189157" sldId="660"/>
            <ac:spMk id="8" creationId="{1010C896-75FD-3511-79A3-77363D755C7D}"/>
          </ac:spMkLst>
        </pc:spChg>
        <pc:spChg chg="mod">
          <ac:chgData name="Mubina Asaria" userId="29605698-f7e7-4ed2-ae96-05f5c5209fa8" providerId="ADAL" clId="{70BB6D7B-09FB-453E-B008-06CC06233E39}" dt="2025-06-25T13:13:44.209" v="2340" actId="13822"/>
          <ac:spMkLst>
            <pc:docMk/>
            <pc:sldMk cId="1273189157" sldId="660"/>
            <ac:spMk id="10" creationId="{36FB544F-225A-22F4-C869-E6118F821166}"/>
          </ac:spMkLst>
        </pc:spChg>
        <pc:spChg chg="mod">
          <ac:chgData name="Mubina Asaria" userId="29605698-f7e7-4ed2-ae96-05f5c5209fa8" providerId="ADAL" clId="{70BB6D7B-09FB-453E-B008-06CC06233E39}" dt="2025-06-25T10:51:58.011" v="1951" actId="20577"/>
          <ac:spMkLst>
            <pc:docMk/>
            <pc:sldMk cId="1273189157" sldId="660"/>
            <ac:spMk id="11" creationId="{AF29A7A6-A5DE-2924-CD18-CA2436934BC4}"/>
          </ac:spMkLst>
        </pc:spChg>
      </pc:sldChg>
      <pc:sldChg chg="del">
        <pc:chgData name="Mubina Asaria" userId="29605698-f7e7-4ed2-ae96-05f5c5209fa8" providerId="ADAL" clId="{70BB6D7B-09FB-453E-B008-06CC06233E39}" dt="2025-06-25T13:36:34.289" v="2400" actId="47"/>
        <pc:sldMkLst>
          <pc:docMk/>
          <pc:sldMk cId="1410891649" sldId="661"/>
        </pc:sldMkLst>
      </pc:sldChg>
      <pc:sldChg chg="addSp delSp modSp mod modNotesTx">
        <pc:chgData name="Mubina Asaria" userId="29605698-f7e7-4ed2-ae96-05f5c5209fa8" providerId="ADAL" clId="{70BB6D7B-09FB-453E-B008-06CC06233E39}" dt="2025-07-11T16:42:01.449" v="5936" actId="255"/>
        <pc:sldMkLst>
          <pc:docMk/>
          <pc:sldMk cId="2327591103" sldId="662"/>
        </pc:sldMkLst>
        <pc:spChg chg="mod">
          <ac:chgData name="Mubina Asaria" userId="29605698-f7e7-4ed2-ae96-05f5c5209fa8" providerId="ADAL" clId="{70BB6D7B-09FB-453E-B008-06CC06233E39}" dt="2025-06-24T15:40:17.910" v="1483" actId="20577"/>
          <ac:spMkLst>
            <pc:docMk/>
            <pc:sldMk cId="2327591103" sldId="662"/>
            <ac:spMk id="7" creationId="{2131E8D3-708B-2890-C39E-F01A91AB0E31}"/>
          </ac:spMkLst>
        </pc:spChg>
        <pc:spChg chg="add mod">
          <ac:chgData name="Mubina Asaria" userId="29605698-f7e7-4ed2-ae96-05f5c5209fa8" providerId="ADAL" clId="{70BB6D7B-09FB-453E-B008-06CC06233E39}" dt="2025-06-24T15:39:30.975" v="1476" actId="14100"/>
          <ac:spMkLst>
            <pc:docMk/>
            <pc:sldMk cId="2327591103" sldId="662"/>
            <ac:spMk id="14" creationId="{2776B261-3FB5-86DB-80F0-EA5B271D6BCC}"/>
          </ac:spMkLst>
        </pc:spChg>
        <pc:spChg chg="add mod">
          <ac:chgData name="Mubina Asaria" userId="29605698-f7e7-4ed2-ae96-05f5c5209fa8" providerId="ADAL" clId="{70BB6D7B-09FB-453E-B008-06CC06233E39}" dt="2025-06-24T15:39:48.231" v="1477" actId="13822"/>
          <ac:spMkLst>
            <pc:docMk/>
            <pc:sldMk cId="2327591103" sldId="662"/>
            <ac:spMk id="16" creationId="{B5F25AD5-75C4-3185-0F9C-8FBF0440C0DA}"/>
          </ac:spMkLst>
        </pc:spChg>
        <pc:picChg chg="add mod">
          <ac:chgData name="Mubina Asaria" userId="29605698-f7e7-4ed2-ae96-05f5c5209fa8" providerId="ADAL" clId="{70BB6D7B-09FB-453E-B008-06CC06233E39}" dt="2025-06-24T15:40:13.883" v="1479" actId="14100"/>
          <ac:picMkLst>
            <pc:docMk/>
            <pc:sldMk cId="2327591103" sldId="662"/>
            <ac:picMk id="13" creationId="{811BD93C-DAA1-6AC7-E9CE-D952DE68B12B}"/>
          </ac:picMkLst>
        </pc:picChg>
      </pc:sldChg>
      <pc:sldChg chg="modSp add del mod ord modNotesTx">
        <pc:chgData name="Mubina Asaria" userId="29605698-f7e7-4ed2-ae96-05f5c5209fa8" providerId="ADAL" clId="{70BB6D7B-09FB-453E-B008-06CC06233E39}" dt="2025-07-11T16:43:25.396" v="5945" actId="255"/>
        <pc:sldMkLst>
          <pc:docMk/>
          <pc:sldMk cId="1776886959" sldId="663"/>
        </pc:sldMkLst>
      </pc:sldChg>
      <pc:sldChg chg="modSp mod modNotesTx">
        <pc:chgData name="Mubina Asaria" userId="29605698-f7e7-4ed2-ae96-05f5c5209fa8" providerId="ADAL" clId="{70BB6D7B-09FB-453E-B008-06CC06233E39}" dt="2025-07-11T16:42:18.611" v="5938" actId="255"/>
        <pc:sldMkLst>
          <pc:docMk/>
          <pc:sldMk cId="610212479" sldId="664"/>
        </pc:sldMkLst>
        <pc:spChg chg="mod">
          <ac:chgData name="Mubina Asaria" userId="29605698-f7e7-4ed2-ae96-05f5c5209fa8" providerId="ADAL" clId="{70BB6D7B-09FB-453E-B008-06CC06233E39}" dt="2025-06-24T15:45:52.750" v="1490" actId="20577"/>
          <ac:spMkLst>
            <pc:docMk/>
            <pc:sldMk cId="610212479" sldId="664"/>
            <ac:spMk id="4" creationId="{78A40CE8-18B5-E232-BAAF-D2C566E1E770}"/>
          </ac:spMkLst>
        </pc:spChg>
        <pc:spChg chg="mod">
          <ac:chgData name="Mubina Asaria" userId="29605698-f7e7-4ed2-ae96-05f5c5209fa8" providerId="ADAL" clId="{70BB6D7B-09FB-453E-B008-06CC06233E39}" dt="2025-06-24T15:45:09.421" v="1488" actId="20577"/>
          <ac:spMkLst>
            <pc:docMk/>
            <pc:sldMk cId="610212479" sldId="664"/>
            <ac:spMk id="7" creationId="{2131E8D3-708B-2890-C39E-F01A91AB0E31}"/>
          </ac:spMkLst>
        </pc:spChg>
        <pc:spChg chg="mod">
          <ac:chgData name="Mubina Asaria" userId="29605698-f7e7-4ed2-ae96-05f5c5209fa8" providerId="ADAL" clId="{70BB6D7B-09FB-453E-B008-06CC06233E39}" dt="2025-06-24T15:45:04.714" v="1486" actId="20577"/>
          <ac:spMkLst>
            <pc:docMk/>
            <pc:sldMk cId="610212479" sldId="664"/>
            <ac:spMk id="9" creationId="{8E73B482-2AEE-2249-EE09-5B388C8880F2}"/>
          </ac:spMkLst>
        </pc:spChg>
      </pc:sldChg>
      <pc:sldChg chg="addSp delSp modSp mod modNotesTx">
        <pc:chgData name="Mubina Asaria" userId="29605698-f7e7-4ed2-ae96-05f5c5209fa8" providerId="ADAL" clId="{70BB6D7B-09FB-453E-B008-06CC06233E39}" dt="2025-07-11T16:45:09.384" v="5959" actId="20577"/>
        <pc:sldMkLst>
          <pc:docMk/>
          <pc:sldMk cId="2956888733" sldId="665"/>
        </pc:sldMkLst>
        <pc:spChg chg="mod">
          <ac:chgData name="Mubina Asaria" userId="29605698-f7e7-4ed2-ae96-05f5c5209fa8" providerId="ADAL" clId="{70BB6D7B-09FB-453E-B008-06CC06233E39}" dt="2025-06-25T12:34:51.631" v="2156" actId="1076"/>
          <ac:spMkLst>
            <pc:docMk/>
            <pc:sldMk cId="2956888733" sldId="665"/>
            <ac:spMk id="3" creationId="{381FADC8-27EB-5618-3018-42F83A1D6EE0}"/>
          </ac:spMkLst>
        </pc:spChg>
        <pc:spChg chg="add mod">
          <ac:chgData name="Mubina Asaria" userId="29605698-f7e7-4ed2-ae96-05f5c5209fa8" providerId="ADAL" clId="{70BB6D7B-09FB-453E-B008-06CC06233E39}" dt="2025-06-25T12:36:41.486" v="2204" actId="403"/>
          <ac:spMkLst>
            <pc:docMk/>
            <pc:sldMk cId="2956888733" sldId="665"/>
            <ac:spMk id="8" creationId="{96408336-F9FC-9756-18F2-0CCDCA61BC43}"/>
          </ac:spMkLst>
        </pc:spChg>
        <pc:spChg chg="mod">
          <ac:chgData name="Mubina Asaria" userId="29605698-f7e7-4ed2-ae96-05f5c5209fa8" providerId="ADAL" clId="{70BB6D7B-09FB-453E-B008-06CC06233E39}" dt="2025-06-25T12:10:31.490" v="2039" actId="20577"/>
          <ac:spMkLst>
            <pc:docMk/>
            <pc:sldMk cId="2956888733" sldId="665"/>
            <ac:spMk id="10" creationId="{01A09C44-BAAE-BB4E-5B65-012C5B546349}"/>
          </ac:spMkLst>
        </pc:spChg>
        <pc:spChg chg="mod">
          <ac:chgData name="Mubina Asaria" userId="29605698-f7e7-4ed2-ae96-05f5c5209fa8" providerId="ADAL" clId="{70BB6D7B-09FB-453E-B008-06CC06233E39}" dt="2025-06-25T12:35:00.446" v="2159" actId="14100"/>
          <ac:spMkLst>
            <pc:docMk/>
            <pc:sldMk cId="2956888733" sldId="665"/>
            <ac:spMk id="13" creationId="{DFA6FDE1-C344-E65A-53A7-0BB5BADFF700}"/>
          </ac:spMkLst>
        </pc:spChg>
        <pc:picChg chg="add mod">
          <ac:chgData name="Mubina Asaria" userId="29605698-f7e7-4ed2-ae96-05f5c5209fa8" providerId="ADAL" clId="{70BB6D7B-09FB-453E-B008-06CC06233E39}" dt="2025-06-25T12:36:35.678" v="2202" actId="1076"/>
          <ac:picMkLst>
            <pc:docMk/>
            <pc:sldMk cId="2956888733" sldId="665"/>
            <ac:picMk id="6" creationId="{94AA4DCE-44C6-6C00-E592-3E6EAFA856B5}"/>
          </ac:picMkLst>
        </pc:picChg>
        <pc:picChg chg="mod">
          <ac:chgData name="Mubina Asaria" userId="29605698-f7e7-4ed2-ae96-05f5c5209fa8" providerId="ADAL" clId="{70BB6D7B-09FB-453E-B008-06CC06233E39}" dt="2025-06-25T12:29:08.777" v="2146" actId="1076"/>
          <ac:picMkLst>
            <pc:docMk/>
            <pc:sldMk cId="2956888733" sldId="665"/>
            <ac:picMk id="5126" creationId="{FCCB6FBC-5551-7BDB-EE25-86B936C0A57F}"/>
          </ac:picMkLst>
        </pc:picChg>
      </pc:sldChg>
      <pc:sldChg chg="addSp delSp modSp mod modNotesTx">
        <pc:chgData name="Mubina Asaria" userId="29605698-f7e7-4ed2-ae96-05f5c5209fa8" providerId="ADAL" clId="{70BB6D7B-09FB-453E-B008-06CC06233E39}" dt="2025-07-11T16:45:29.807" v="5960" actId="255"/>
        <pc:sldMkLst>
          <pc:docMk/>
          <pc:sldMk cId="4281402588" sldId="666"/>
        </pc:sldMkLst>
        <pc:spChg chg="add mod">
          <ac:chgData name="Mubina Asaria" userId="29605698-f7e7-4ed2-ae96-05f5c5209fa8" providerId="ADAL" clId="{70BB6D7B-09FB-453E-B008-06CC06233E39}" dt="2025-06-25T13:12:42.501" v="2337"/>
          <ac:spMkLst>
            <pc:docMk/>
            <pc:sldMk cId="4281402588" sldId="666"/>
            <ac:spMk id="7" creationId="{81BFADA3-0CB0-D706-78D0-52ABD077EF69}"/>
          </ac:spMkLst>
        </pc:spChg>
        <pc:picChg chg="add">
          <ac:chgData name="Mubina Asaria" userId="29605698-f7e7-4ed2-ae96-05f5c5209fa8" providerId="ADAL" clId="{70BB6D7B-09FB-453E-B008-06CC06233E39}" dt="2025-06-25T13:09:16.141" v="2335" actId="22"/>
          <ac:picMkLst>
            <pc:docMk/>
            <pc:sldMk cId="4281402588" sldId="666"/>
            <ac:picMk id="6" creationId="{96E9767D-F4B4-323E-6011-B69E2BB7848C}"/>
          </ac:picMkLst>
        </pc:picChg>
      </pc:sldChg>
      <pc:sldChg chg="modNotesTx">
        <pc:chgData name="Mubina Asaria" userId="29605698-f7e7-4ed2-ae96-05f5c5209fa8" providerId="ADAL" clId="{70BB6D7B-09FB-453E-B008-06CC06233E39}" dt="2025-07-11T16:40:51.584" v="5931" actId="255"/>
        <pc:sldMkLst>
          <pc:docMk/>
          <pc:sldMk cId="3336342914" sldId="667"/>
        </pc:sldMkLst>
      </pc:sldChg>
      <pc:sldChg chg="modSp mod modNotesTx">
        <pc:chgData name="Mubina Asaria" userId="29605698-f7e7-4ed2-ae96-05f5c5209fa8" providerId="ADAL" clId="{70BB6D7B-09FB-453E-B008-06CC06233E39}" dt="2025-07-15T11:24:56.692" v="6161" actId="113"/>
        <pc:sldMkLst>
          <pc:docMk/>
          <pc:sldMk cId="3117672922" sldId="668"/>
        </pc:sldMkLst>
        <pc:spChg chg="mod">
          <ac:chgData name="Mubina Asaria" userId="29605698-f7e7-4ed2-ae96-05f5c5209fa8" providerId="ADAL" clId="{70BB6D7B-09FB-453E-B008-06CC06233E39}" dt="2025-06-24T15:19:27.785" v="1256" actId="20577"/>
          <ac:spMkLst>
            <pc:docMk/>
            <pc:sldMk cId="3117672922" sldId="668"/>
            <ac:spMk id="13" creationId="{FC4BB3BD-492F-C737-5DA3-E2907C96E76C}"/>
          </ac:spMkLst>
        </pc:spChg>
        <pc:picChg chg="mod">
          <ac:chgData name="Mubina Asaria" userId="29605698-f7e7-4ed2-ae96-05f5c5209fa8" providerId="ADAL" clId="{70BB6D7B-09FB-453E-B008-06CC06233E39}" dt="2025-06-24T12:42:45.020" v="898" actId="1076"/>
          <ac:picMkLst>
            <pc:docMk/>
            <pc:sldMk cId="3117672922" sldId="668"/>
            <ac:picMk id="9" creationId="{D520F5D1-CA4C-35D9-FB40-887461F9C014}"/>
          </ac:picMkLst>
        </pc:picChg>
        <pc:picChg chg="mod">
          <ac:chgData name="Mubina Asaria" userId="29605698-f7e7-4ed2-ae96-05f5c5209fa8" providerId="ADAL" clId="{70BB6D7B-09FB-453E-B008-06CC06233E39}" dt="2025-06-24T12:41:29.438" v="886" actId="14100"/>
          <ac:picMkLst>
            <pc:docMk/>
            <pc:sldMk cId="3117672922" sldId="668"/>
            <ac:picMk id="1026" creationId="{1DA1CA01-F276-8B82-9EFD-F846D6F3986A}"/>
          </ac:picMkLst>
        </pc:picChg>
      </pc:sldChg>
      <pc:sldChg chg="modSp mod modNotesTx">
        <pc:chgData name="Mubina Asaria" userId="29605698-f7e7-4ed2-ae96-05f5c5209fa8" providerId="ADAL" clId="{70BB6D7B-09FB-453E-B008-06CC06233E39}" dt="2025-07-11T16:41:26.210" v="5933" actId="1076"/>
        <pc:sldMkLst>
          <pc:docMk/>
          <pc:sldMk cId="540997328" sldId="671"/>
        </pc:sldMkLst>
        <pc:spChg chg="mod">
          <ac:chgData name="Mubina Asaria" userId="29605698-f7e7-4ed2-ae96-05f5c5209fa8" providerId="ADAL" clId="{70BB6D7B-09FB-453E-B008-06CC06233E39}" dt="2025-06-24T13:06:39.698" v="947" actId="20577"/>
          <ac:spMkLst>
            <pc:docMk/>
            <pc:sldMk cId="540997328" sldId="671"/>
            <ac:spMk id="3" creationId="{711F8487-70F3-C1C5-4275-BBB44A3FCDD8}"/>
          </ac:spMkLst>
        </pc:spChg>
        <pc:spChg chg="mod">
          <ac:chgData name="Mubina Asaria" userId="29605698-f7e7-4ed2-ae96-05f5c5209fa8" providerId="ADAL" clId="{70BB6D7B-09FB-453E-B008-06CC06233E39}" dt="2025-06-24T13:05:39.143" v="945" actId="20577"/>
          <ac:spMkLst>
            <pc:docMk/>
            <pc:sldMk cId="540997328" sldId="671"/>
            <ac:spMk id="6" creationId="{302E4663-CB27-E28C-E90F-6B26DC4A2C91}"/>
          </ac:spMkLst>
        </pc:spChg>
        <pc:spChg chg="mod">
          <ac:chgData name="Mubina Asaria" userId="29605698-f7e7-4ed2-ae96-05f5c5209fa8" providerId="ADAL" clId="{70BB6D7B-09FB-453E-B008-06CC06233E39}" dt="2025-06-24T15:26:51.844" v="1435" actId="20577"/>
          <ac:spMkLst>
            <pc:docMk/>
            <pc:sldMk cId="540997328" sldId="671"/>
            <ac:spMk id="7" creationId="{2131E8D3-708B-2890-C39E-F01A91AB0E31}"/>
          </ac:spMkLst>
        </pc:spChg>
        <pc:picChg chg="mod">
          <ac:chgData name="Mubina Asaria" userId="29605698-f7e7-4ed2-ae96-05f5c5209fa8" providerId="ADAL" clId="{70BB6D7B-09FB-453E-B008-06CC06233E39}" dt="2025-06-24T13:04:27.136" v="941" actId="14100"/>
          <ac:picMkLst>
            <pc:docMk/>
            <pc:sldMk cId="540997328" sldId="671"/>
            <ac:picMk id="9" creationId="{5F2FC075-AC12-68E5-F938-8DE4A54F2F5A}"/>
          </ac:picMkLst>
        </pc:picChg>
        <pc:picChg chg="mod">
          <ac:chgData name="Mubina Asaria" userId="29605698-f7e7-4ed2-ae96-05f5c5209fa8" providerId="ADAL" clId="{70BB6D7B-09FB-453E-B008-06CC06233E39}" dt="2025-07-11T16:41:26.210" v="5933" actId="1076"/>
          <ac:picMkLst>
            <pc:docMk/>
            <pc:sldMk cId="540997328" sldId="671"/>
            <ac:picMk id="11" creationId="{84F3E62B-0C7B-159C-FC9B-64496E965162}"/>
          </ac:picMkLst>
        </pc:picChg>
      </pc:sldChg>
      <pc:sldChg chg="addSp modSp mod">
        <pc:chgData name="Mubina Asaria" userId="29605698-f7e7-4ed2-ae96-05f5c5209fa8" providerId="ADAL" clId="{70BB6D7B-09FB-453E-B008-06CC06233E39}" dt="2025-06-27T13:17:28.352" v="4958" actId="12"/>
        <pc:sldMkLst>
          <pc:docMk/>
          <pc:sldMk cId="2838824579" sldId="672"/>
        </pc:sldMkLst>
        <pc:spChg chg="mod">
          <ac:chgData name="Mubina Asaria" userId="29605698-f7e7-4ed2-ae96-05f5c5209fa8" providerId="ADAL" clId="{70BB6D7B-09FB-453E-B008-06CC06233E39}" dt="2025-06-27T13:16:23.546" v="4951" actId="1076"/>
          <ac:spMkLst>
            <pc:docMk/>
            <pc:sldMk cId="2838824579" sldId="672"/>
            <ac:spMk id="2" creationId="{41798443-7EB3-4698-9C45-EA843368FDE3}"/>
          </ac:spMkLst>
        </pc:spChg>
        <pc:spChg chg="add mod">
          <ac:chgData name="Mubina Asaria" userId="29605698-f7e7-4ed2-ae96-05f5c5209fa8" providerId="ADAL" clId="{70BB6D7B-09FB-453E-B008-06CC06233E39}" dt="2025-06-27T13:16:52.858" v="4955" actId="2085"/>
          <ac:spMkLst>
            <pc:docMk/>
            <pc:sldMk cId="2838824579" sldId="672"/>
            <ac:spMk id="3" creationId="{CF827CCC-AA6E-B8D9-A19E-9BFCFAAEFDF6}"/>
          </ac:spMkLst>
        </pc:spChg>
        <pc:spChg chg="mod ord">
          <ac:chgData name="Mubina Asaria" userId="29605698-f7e7-4ed2-ae96-05f5c5209fa8" providerId="ADAL" clId="{70BB6D7B-09FB-453E-B008-06CC06233E39}" dt="2025-06-27T13:17:28.352" v="4958" actId="12"/>
          <ac:spMkLst>
            <pc:docMk/>
            <pc:sldMk cId="2838824579" sldId="672"/>
            <ac:spMk id="8" creationId="{D88448D5-8330-45BC-BDE6-44B12F285B00}"/>
          </ac:spMkLst>
        </pc:spChg>
      </pc:sldChg>
      <pc:sldChg chg="addSp delSp modSp mod modNotesTx">
        <pc:chgData name="Mubina Asaria" userId="29605698-f7e7-4ed2-ae96-05f5c5209fa8" providerId="ADAL" clId="{70BB6D7B-09FB-453E-B008-06CC06233E39}" dt="2025-07-11T16:38:57.170" v="5920" actId="255"/>
        <pc:sldMkLst>
          <pc:docMk/>
          <pc:sldMk cId="2211736714" sldId="673"/>
        </pc:sldMkLst>
        <pc:spChg chg="mod">
          <ac:chgData name="Mubina Asaria" userId="29605698-f7e7-4ed2-ae96-05f5c5209fa8" providerId="ADAL" clId="{70BB6D7B-09FB-453E-B008-06CC06233E39}" dt="2025-06-24T15:18:06.909" v="1254" actId="207"/>
          <ac:spMkLst>
            <pc:docMk/>
            <pc:sldMk cId="2211736714" sldId="673"/>
            <ac:spMk id="5" creationId="{C42D2087-C368-F87E-262F-DD7425960597}"/>
          </ac:spMkLst>
        </pc:spChg>
        <pc:spChg chg="mod">
          <ac:chgData name="Mubina Asaria" userId="29605698-f7e7-4ed2-ae96-05f5c5209fa8" providerId="ADAL" clId="{70BB6D7B-09FB-453E-B008-06CC06233E39}" dt="2025-06-23T14:09:13.473" v="470" actId="1076"/>
          <ac:spMkLst>
            <pc:docMk/>
            <pc:sldMk cId="2211736714" sldId="673"/>
            <ac:spMk id="6" creationId="{194C1BD7-FF25-4C12-86BF-C0C40ECA0B16}"/>
          </ac:spMkLst>
        </pc:spChg>
        <pc:spChg chg="mod">
          <ac:chgData name="Mubina Asaria" userId="29605698-f7e7-4ed2-ae96-05f5c5209fa8" providerId="ADAL" clId="{70BB6D7B-09FB-453E-B008-06CC06233E39}" dt="2025-06-24T15:17:53.970" v="1248" actId="1037"/>
          <ac:spMkLst>
            <pc:docMk/>
            <pc:sldMk cId="2211736714" sldId="673"/>
            <ac:spMk id="7" creationId="{8273A6B6-4C02-CCB2-A89C-F22203349811}"/>
          </ac:spMkLst>
        </pc:spChg>
        <pc:picChg chg="add mod">
          <ac:chgData name="Mubina Asaria" userId="29605698-f7e7-4ed2-ae96-05f5c5209fa8" providerId="ADAL" clId="{70BB6D7B-09FB-453E-B008-06CC06233E39}" dt="2025-06-24T15:17:47.169" v="1235" actId="14100"/>
          <ac:picMkLst>
            <pc:docMk/>
            <pc:sldMk cId="2211736714" sldId="673"/>
            <ac:picMk id="12" creationId="{23E20253-98A4-54E4-433C-738AA2FDE38B}"/>
          </ac:picMkLst>
        </pc:picChg>
      </pc:sldChg>
      <pc:sldChg chg="modNotesTx">
        <pc:chgData name="Mubina Asaria" userId="29605698-f7e7-4ed2-ae96-05f5c5209fa8" providerId="ADAL" clId="{70BB6D7B-09FB-453E-B008-06CC06233E39}" dt="2025-07-11T16:46:07.670" v="5963" actId="255"/>
        <pc:sldMkLst>
          <pc:docMk/>
          <pc:sldMk cId="1261550353" sldId="677"/>
        </pc:sldMkLst>
      </pc:sldChg>
      <pc:sldChg chg="addSp delSp modSp mod modNotesTx">
        <pc:chgData name="Mubina Asaria" userId="29605698-f7e7-4ed2-ae96-05f5c5209fa8" providerId="ADAL" clId="{70BB6D7B-09FB-453E-B008-06CC06233E39}" dt="2025-07-11T16:38:11.179" v="5916" actId="255"/>
        <pc:sldMkLst>
          <pc:docMk/>
          <pc:sldMk cId="2045805653" sldId="681"/>
        </pc:sldMkLst>
        <pc:spChg chg="mod">
          <ac:chgData name="Mubina Asaria" userId="29605698-f7e7-4ed2-ae96-05f5c5209fa8" providerId="ADAL" clId="{70BB6D7B-09FB-453E-B008-06CC06233E39}" dt="2025-06-23T13:17:39.512" v="435" actId="1076"/>
          <ac:spMkLst>
            <pc:docMk/>
            <pc:sldMk cId="2045805653" sldId="681"/>
            <ac:spMk id="7" creationId="{2131E8D3-708B-2890-C39E-F01A91AB0E31}"/>
          </ac:spMkLst>
        </pc:spChg>
        <pc:graphicFrameChg chg="add mod">
          <ac:chgData name="Mubina Asaria" userId="29605698-f7e7-4ed2-ae96-05f5c5209fa8" providerId="ADAL" clId="{70BB6D7B-09FB-453E-B008-06CC06233E39}" dt="2025-06-23T13:19:35.187" v="448" actId="1076"/>
          <ac:graphicFrameMkLst>
            <pc:docMk/>
            <pc:sldMk cId="2045805653" sldId="681"/>
            <ac:graphicFrameMk id="13" creationId="{8FC33225-6015-A312-EC03-E8F129272F73}"/>
          </ac:graphicFrameMkLst>
        </pc:graphicFrameChg>
        <pc:picChg chg="mod">
          <ac:chgData name="Mubina Asaria" userId="29605698-f7e7-4ed2-ae96-05f5c5209fa8" providerId="ADAL" clId="{70BB6D7B-09FB-453E-B008-06CC06233E39}" dt="2025-06-23T13:19:24.773" v="447" actId="1076"/>
          <ac:picMkLst>
            <pc:docMk/>
            <pc:sldMk cId="2045805653" sldId="681"/>
            <ac:picMk id="8" creationId="{CA379C88-554A-0E21-2460-67DD3324FCE5}"/>
          </ac:picMkLst>
        </pc:picChg>
        <pc:picChg chg="add mod">
          <ac:chgData name="Mubina Asaria" userId="29605698-f7e7-4ed2-ae96-05f5c5209fa8" providerId="ADAL" clId="{70BB6D7B-09FB-453E-B008-06CC06233E39}" dt="2025-06-23T13:16:35.772" v="427" actId="1076"/>
          <ac:picMkLst>
            <pc:docMk/>
            <pc:sldMk cId="2045805653" sldId="681"/>
            <ac:picMk id="16" creationId="{C289C2BC-22C7-2361-66D6-F6050F13A45E}"/>
          </ac:picMkLst>
        </pc:picChg>
      </pc:sldChg>
      <pc:sldChg chg="modSp mod">
        <pc:chgData name="Mubina Asaria" userId="29605698-f7e7-4ed2-ae96-05f5c5209fa8" providerId="ADAL" clId="{70BB6D7B-09FB-453E-B008-06CC06233E39}" dt="2025-07-15T11:16:36.356" v="6158" actId="207"/>
        <pc:sldMkLst>
          <pc:docMk/>
          <pc:sldMk cId="1477482259" sldId="684"/>
        </pc:sldMkLst>
        <pc:spChg chg="mod">
          <ac:chgData name="Mubina Asaria" userId="29605698-f7e7-4ed2-ae96-05f5c5209fa8" providerId="ADAL" clId="{70BB6D7B-09FB-453E-B008-06CC06233E39}" dt="2025-07-15T11:16:36.356" v="6158" actId="207"/>
          <ac:spMkLst>
            <pc:docMk/>
            <pc:sldMk cId="1477482259" sldId="684"/>
            <ac:spMk id="4" creationId="{7AB0304B-B56D-B597-A92E-6CD055854E41}"/>
          </ac:spMkLst>
        </pc:spChg>
      </pc:sldChg>
      <pc:sldChg chg="delSp mod">
        <pc:chgData name="Mubina Asaria" userId="29605698-f7e7-4ed2-ae96-05f5c5209fa8" providerId="ADAL" clId="{70BB6D7B-09FB-453E-B008-06CC06233E39}" dt="2025-06-24T16:24:00.936" v="1758" actId="478"/>
        <pc:sldMkLst>
          <pc:docMk/>
          <pc:sldMk cId="304545542" sldId="687"/>
        </pc:sldMkLst>
      </pc:sldChg>
      <pc:sldChg chg="addSp delSp modSp mod modNotesTx">
        <pc:chgData name="Mubina Asaria" userId="29605698-f7e7-4ed2-ae96-05f5c5209fa8" providerId="ADAL" clId="{70BB6D7B-09FB-453E-B008-06CC06233E39}" dt="2025-07-15T12:18:25.916" v="6589" actId="14100"/>
        <pc:sldMkLst>
          <pc:docMk/>
          <pc:sldMk cId="1713121160" sldId="688"/>
        </pc:sldMkLst>
        <pc:spChg chg="mod">
          <ac:chgData name="Mubina Asaria" userId="29605698-f7e7-4ed2-ae96-05f5c5209fa8" providerId="ADAL" clId="{70BB6D7B-09FB-453E-B008-06CC06233E39}" dt="2025-07-15T12:18:25.916" v="6589" actId="14100"/>
          <ac:spMkLst>
            <pc:docMk/>
            <pc:sldMk cId="1713121160" sldId="688"/>
            <ac:spMk id="3" creationId="{BEADDC60-7F1D-233E-6A52-FB8EB3E59C38}"/>
          </ac:spMkLst>
        </pc:spChg>
        <pc:spChg chg="add mod">
          <ac:chgData name="Mubina Asaria" userId="29605698-f7e7-4ed2-ae96-05f5c5209fa8" providerId="ADAL" clId="{70BB6D7B-09FB-453E-B008-06CC06233E39}" dt="2025-07-15T12:18:22.675" v="6588" actId="1076"/>
          <ac:spMkLst>
            <pc:docMk/>
            <pc:sldMk cId="1713121160" sldId="688"/>
            <ac:spMk id="6" creationId="{80D56D95-87E6-522F-30E2-5FF3009F82A4}"/>
          </ac:spMkLst>
        </pc:spChg>
        <pc:spChg chg="mod">
          <ac:chgData name="Mubina Asaria" userId="29605698-f7e7-4ed2-ae96-05f5c5209fa8" providerId="ADAL" clId="{70BB6D7B-09FB-453E-B008-06CC06233E39}" dt="2025-07-15T12:04:09.143" v="6545" actId="14100"/>
          <ac:spMkLst>
            <pc:docMk/>
            <pc:sldMk cId="1713121160" sldId="688"/>
            <ac:spMk id="7" creationId="{2DC60A74-7C1C-F6EA-4DD4-0407406BCC53}"/>
          </ac:spMkLst>
        </pc:spChg>
        <pc:picChg chg="mod">
          <ac:chgData name="Mubina Asaria" userId="29605698-f7e7-4ed2-ae96-05f5c5209fa8" providerId="ADAL" clId="{70BB6D7B-09FB-453E-B008-06CC06233E39}" dt="2025-07-15T11:58:41.550" v="6490" actId="1076"/>
          <ac:picMkLst>
            <pc:docMk/>
            <pc:sldMk cId="1713121160" sldId="688"/>
            <ac:picMk id="2" creationId="{65DD4F6A-9289-B7FA-A504-B998D2406DFD}"/>
          </ac:picMkLst>
        </pc:picChg>
        <pc:picChg chg="mod">
          <ac:chgData name="Mubina Asaria" userId="29605698-f7e7-4ed2-ae96-05f5c5209fa8" providerId="ADAL" clId="{70BB6D7B-09FB-453E-B008-06CC06233E39}" dt="2025-07-15T12:05:01.113" v="6553" actId="1076"/>
          <ac:picMkLst>
            <pc:docMk/>
            <pc:sldMk cId="1713121160" sldId="688"/>
            <ac:picMk id="4" creationId="{88ECD725-D197-7C90-3220-62CDB537F6EF}"/>
          </ac:picMkLst>
        </pc:picChg>
        <pc:picChg chg="mod">
          <ac:chgData name="Mubina Asaria" userId="29605698-f7e7-4ed2-ae96-05f5c5209fa8" providerId="ADAL" clId="{70BB6D7B-09FB-453E-B008-06CC06233E39}" dt="2025-07-15T11:58:45.176" v="6491" actId="166"/>
          <ac:picMkLst>
            <pc:docMk/>
            <pc:sldMk cId="1713121160" sldId="688"/>
            <ac:picMk id="8" creationId="{C7A13629-99F1-7DD5-46E0-86403562476A}"/>
          </ac:picMkLst>
        </pc:picChg>
        <pc:picChg chg="mod">
          <ac:chgData name="Mubina Asaria" userId="29605698-f7e7-4ed2-ae96-05f5c5209fa8" providerId="ADAL" clId="{70BB6D7B-09FB-453E-B008-06CC06233E39}" dt="2025-07-15T12:04:57.938" v="6552" actId="1076"/>
          <ac:picMkLst>
            <pc:docMk/>
            <pc:sldMk cId="1713121160" sldId="688"/>
            <ac:picMk id="9" creationId="{12EC9E86-990E-651A-2EE2-D2086823ED8A}"/>
          </ac:picMkLst>
        </pc:picChg>
        <pc:picChg chg="mod">
          <ac:chgData name="Mubina Asaria" userId="29605698-f7e7-4ed2-ae96-05f5c5209fa8" providerId="ADAL" clId="{70BB6D7B-09FB-453E-B008-06CC06233E39}" dt="2025-07-15T12:04:54.858" v="6551" actId="1076"/>
          <ac:picMkLst>
            <pc:docMk/>
            <pc:sldMk cId="1713121160" sldId="688"/>
            <ac:picMk id="10" creationId="{B2E82C6B-19BF-5693-3D69-89BE2311A739}"/>
          </ac:picMkLst>
        </pc:picChg>
        <pc:picChg chg="mod">
          <ac:chgData name="Mubina Asaria" userId="29605698-f7e7-4ed2-ae96-05f5c5209fa8" providerId="ADAL" clId="{70BB6D7B-09FB-453E-B008-06CC06233E39}" dt="2025-07-15T11:58:01.255" v="6478" actId="1076"/>
          <ac:picMkLst>
            <pc:docMk/>
            <pc:sldMk cId="1713121160" sldId="688"/>
            <ac:picMk id="11" creationId="{1696433A-6D7A-3281-0D3C-4E4BC29879AD}"/>
          </ac:picMkLst>
        </pc:picChg>
        <pc:picChg chg="mod">
          <ac:chgData name="Mubina Asaria" userId="29605698-f7e7-4ed2-ae96-05f5c5209fa8" providerId="ADAL" clId="{70BB6D7B-09FB-453E-B008-06CC06233E39}" dt="2025-07-15T11:58:26.891" v="6485" actId="688"/>
          <ac:picMkLst>
            <pc:docMk/>
            <pc:sldMk cId="1713121160" sldId="688"/>
            <ac:picMk id="12" creationId="{3BDB99F9-7DA0-ACFD-1F0C-8C8BB292B11A}"/>
          </ac:picMkLst>
        </pc:picChg>
        <pc:picChg chg="mod">
          <ac:chgData name="Mubina Asaria" userId="29605698-f7e7-4ed2-ae96-05f5c5209fa8" providerId="ADAL" clId="{70BB6D7B-09FB-453E-B008-06CC06233E39}" dt="2025-07-15T12:05:26.508" v="6558" actId="1076"/>
          <ac:picMkLst>
            <pc:docMk/>
            <pc:sldMk cId="1713121160" sldId="688"/>
            <ac:picMk id="14" creationId="{CD109342-0D7E-762C-7071-3CCF42E0B1D2}"/>
          </ac:picMkLst>
        </pc:picChg>
        <pc:picChg chg="mod">
          <ac:chgData name="Mubina Asaria" userId="29605698-f7e7-4ed2-ae96-05f5c5209fa8" providerId="ADAL" clId="{70BB6D7B-09FB-453E-B008-06CC06233E39}" dt="2025-07-15T11:57:46.706" v="6476" actId="14100"/>
          <ac:picMkLst>
            <pc:docMk/>
            <pc:sldMk cId="1713121160" sldId="688"/>
            <ac:picMk id="15" creationId="{6356B6B5-399C-4EE7-B2ED-C84E66D00CE7}"/>
          </ac:picMkLst>
        </pc:picChg>
      </pc:sldChg>
      <pc:sldChg chg="addSp delSp modSp mod modNotesTx">
        <pc:chgData name="Mubina Asaria" userId="29605698-f7e7-4ed2-ae96-05f5c5209fa8" providerId="ADAL" clId="{70BB6D7B-09FB-453E-B008-06CC06233E39}" dt="2025-07-11T16:36:54.871" v="5911" actId="255"/>
        <pc:sldMkLst>
          <pc:docMk/>
          <pc:sldMk cId="2638188139" sldId="689"/>
        </pc:sldMkLst>
        <pc:spChg chg="mod ord">
          <ac:chgData name="Mubina Asaria" userId="29605698-f7e7-4ed2-ae96-05f5c5209fa8" providerId="ADAL" clId="{70BB6D7B-09FB-453E-B008-06CC06233E39}" dt="2025-06-23T10:35:34.326" v="161" actId="14100"/>
          <ac:spMkLst>
            <pc:docMk/>
            <pc:sldMk cId="2638188139" sldId="689"/>
            <ac:spMk id="3" creationId="{7CCC9ED4-3D3A-F741-036C-4C7D15ABA478}"/>
          </ac:spMkLst>
        </pc:spChg>
        <pc:spChg chg="mod">
          <ac:chgData name="Mubina Asaria" userId="29605698-f7e7-4ed2-ae96-05f5c5209fa8" providerId="ADAL" clId="{70BB6D7B-09FB-453E-B008-06CC06233E39}" dt="2025-06-23T10:35:56.598" v="178" actId="1036"/>
          <ac:spMkLst>
            <pc:docMk/>
            <pc:sldMk cId="2638188139" sldId="689"/>
            <ac:spMk id="6" creationId="{194C1BD7-FF25-4C12-86BF-C0C40ECA0B16}"/>
          </ac:spMkLst>
        </pc:spChg>
        <pc:spChg chg="mod">
          <ac:chgData name="Mubina Asaria" userId="29605698-f7e7-4ed2-ae96-05f5c5209fa8" providerId="ADAL" clId="{70BB6D7B-09FB-453E-B008-06CC06233E39}" dt="2025-06-23T10:36:12.897" v="179" actId="1076"/>
          <ac:spMkLst>
            <pc:docMk/>
            <pc:sldMk cId="2638188139" sldId="689"/>
            <ac:spMk id="7" creationId="{9C3667F4-E1AE-A99A-BF64-6C708FDE0E99}"/>
          </ac:spMkLst>
        </pc:spChg>
        <pc:spChg chg="mod">
          <ac:chgData name="Mubina Asaria" userId="29605698-f7e7-4ed2-ae96-05f5c5209fa8" providerId="ADAL" clId="{70BB6D7B-09FB-453E-B008-06CC06233E39}" dt="2025-06-23T10:45:54.221" v="257"/>
          <ac:spMkLst>
            <pc:docMk/>
            <pc:sldMk cId="2638188139" sldId="689"/>
            <ac:spMk id="13" creationId="{0AF672D6-7708-7B16-2503-668E55A1163F}"/>
          </ac:spMkLst>
        </pc:spChg>
        <pc:picChg chg="add mod">
          <ac:chgData name="Mubina Asaria" userId="29605698-f7e7-4ed2-ae96-05f5c5209fa8" providerId="ADAL" clId="{70BB6D7B-09FB-453E-B008-06CC06233E39}" dt="2025-06-23T10:36:16.176" v="184" actId="1035"/>
          <ac:picMkLst>
            <pc:docMk/>
            <pc:sldMk cId="2638188139" sldId="689"/>
            <ac:picMk id="10" creationId="{81D3D25A-E1D3-CBE1-3180-8CD214CE2D59}"/>
          </ac:picMkLst>
        </pc:picChg>
      </pc:sldChg>
      <pc:sldChg chg="delSp modSp del mod delDesignElem chgLayout modNotesTx">
        <pc:chgData name="Mubina Asaria" userId="29605698-f7e7-4ed2-ae96-05f5c5209fa8" providerId="ADAL" clId="{70BB6D7B-09FB-453E-B008-06CC06233E39}" dt="2025-06-26T15:11:19.827" v="3819" actId="2696"/>
        <pc:sldMkLst>
          <pc:docMk/>
          <pc:sldMk cId="163034202" sldId="690"/>
        </pc:sldMkLst>
      </pc:sldChg>
      <pc:sldChg chg="addSp modSp add del mod setBg">
        <pc:chgData name="Mubina Asaria" userId="29605698-f7e7-4ed2-ae96-05f5c5209fa8" providerId="ADAL" clId="{70BB6D7B-09FB-453E-B008-06CC06233E39}" dt="2025-06-26T15:22:59.286" v="3940" actId="47"/>
        <pc:sldMkLst>
          <pc:docMk/>
          <pc:sldMk cId="2071369036" sldId="690"/>
        </pc:sldMkLst>
      </pc:sldChg>
      <pc:sldChg chg="addSp modSp add mod setBg modNotesTx">
        <pc:chgData name="Mubina Asaria" userId="29605698-f7e7-4ed2-ae96-05f5c5209fa8" providerId="ADAL" clId="{70BB6D7B-09FB-453E-B008-06CC06233E39}" dt="2025-07-11T16:50:06.554" v="5997" actId="1076"/>
        <pc:sldMkLst>
          <pc:docMk/>
          <pc:sldMk cId="1446353699" sldId="691"/>
        </pc:sldMkLst>
        <pc:spChg chg="mod">
          <ac:chgData name="Mubina Asaria" userId="29605698-f7e7-4ed2-ae96-05f5c5209fa8" providerId="ADAL" clId="{70BB6D7B-09FB-453E-B008-06CC06233E39}" dt="2025-07-07T10:37:56.926" v="5157" actId="14100"/>
          <ac:spMkLst>
            <pc:docMk/>
            <pc:sldMk cId="1446353699" sldId="691"/>
            <ac:spMk id="6" creationId="{194C1BD7-FF25-4C12-86BF-C0C40ECA0B16}"/>
          </ac:spMkLst>
        </pc:spChg>
        <pc:spChg chg="mod">
          <ac:chgData name="Mubina Asaria" userId="29605698-f7e7-4ed2-ae96-05f5c5209fa8" providerId="ADAL" clId="{70BB6D7B-09FB-453E-B008-06CC06233E39}" dt="2025-06-27T11:21:21.881" v="4377" actId="20577"/>
          <ac:spMkLst>
            <pc:docMk/>
            <pc:sldMk cId="1446353699" sldId="691"/>
            <ac:spMk id="11" creationId="{C70960D5-4732-B599-3ADF-2CC68F540699}"/>
          </ac:spMkLst>
        </pc:spChg>
        <pc:picChg chg="add mod">
          <ac:chgData name="Mubina Asaria" userId="29605698-f7e7-4ed2-ae96-05f5c5209fa8" providerId="ADAL" clId="{70BB6D7B-09FB-453E-B008-06CC06233E39}" dt="2025-07-11T16:50:06.554" v="5997" actId="1076"/>
          <ac:picMkLst>
            <pc:docMk/>
            <pc:sldMk cId="1446353699" sldId="691"/>
            <ac:picMk id="4" creationId="{C2AA4879-1CAD-EA2E-1BB1-2B0B76E12EDA}"/>
          </ac:picMkLst>
        </pc:picChg>
      </pc:sldChg>
      <pc:sldChg chg="delSp modSp del mod delDesignElem chgLayout">
        <pc:chgData name="Mubina Asaria" userId="29605698-f7e7-4ed2-ae96-05f5c5209fa8" providerId="ADAL" clId="{70BB6D7B-09FB-453E-B008-06CC06233E39}" dt="2025-06-27T11:13:57.467" v="4368" actId="2696"/>
        <pc:sldMkLst>
          <pc:docMk/>
          <pc:sldMk cId="1906212501" sldId="691"/>
        </pc:sldMkLst>
      </pc:sldChg>
      <pc:sldChg chg="delSp modSp mod modNotesTx">
        <pc:chgData name="Mubina Asaria" userId="29605698-f7e7-4ed2-ae96-05f5c5209fa8" providerId="ADAL" clId="{70BB6D7B-09FB-453E-B008-06CC06233E39}" dt="2025-07-11T16:42:58.474" v="5943" actId="2711"/>
        <pc:sldMkLst>
          <pc:docMk/>
          <pc:sldMk cId="3034914572" sldId="693"/>
        </pc:sldMkLst>
        <pc:spChg chg="mod">
          <ac:chgData name="Mubina Asaria" userId="29605698-f7e7-4ed2-ae96-05f5c5209fa8" providerId="ADAL" clId="{70BB6D7B-09FB-453E-B008-06CC06233E39}" dt="2025-06-24T16:00:52.398" v="1576" actId="20577"/>
          <ac:spMkLst>
            <pc:docMk/>
            <pc:sldMk cId="3034914572" sldId="693"/>
            <ac:spMk id="3" creationId="{9D2A8155-19D0-4BC2-BC4F-D621DDC8DB41}"/>
          </ac:spMkLst>
        </pc:spChg>
        <pc:picChg chg="mod">
          <ac:chgData name="Mubina Asaria" userId="29605698-f7e7-4ed2-ae96-05f5c5209fa8" providerId="ADAL" clId="{70BB6D7B-09FB-453E-B008-06CC06233E39}" dt="2025-06-24T16:00:25.613" v="1571" actId="1076"/>
          <ac:picMkLst>
            <pc:docMk/>
            <pc:sldMk cId="3034914572" sldId="693"/>
            <ac:picMk id="8" creationId="{53ECEFA5-A997-FDB0-801A-22C34A152584}"/>
          </ac:picMkLst>
        </pc:picChg>
      </pc:sldChg>
      <pc:sldChg chg="modNotesTx">
        <pc:chgData name="Mubina Asaria" userId="29605698-f7e7-4ed2-ae96-05f5c5209fa8" providerId="ADAL" clId="{70BB6D7B-09FB-453E-B008-06CC06233E39}" dt="2025-07-11T16:55:05.328" v="6062" actId="20577"/>
        <pc:sldMkLst>
          <pc:docMk/>
          <pc:sldMk cId="91785500" sldId="1048"/>
        </pc:sldMkLst>
      </pc:sldChg>
      <pc:sldChg chg="modNotesTx">
        <pc:chgData name="Mubina Asaria" userId="29605698-f7e7-4ed2-ae96-05f5c5209fa8" providerId="ADAL" clId="{70BB6D7B-09FB-453E-B008-06CC06233E39}" dt="2025-07-11T16:55:44.818" v="6065" actId="33524"/>
        <pc:sldMkLst>
          <pc:docMk/>
          <pc:sldMk cId="4002020128" sldId="1062"/>
        </pc:sldMkLst>
      </pc:sldChg>
      <pc:sldChg chg="modNotesTx">
        <pc:chgData name="Mubina Asaria" userId="29605698-f7e7-4ed2-ae96-05f5c5209fa8" providerId="ADAL" clId="{70BB6D7B-09FB-453E-B008-06CC06233E39}" dt="2025-07-11T16:54:23.953" v="6055" actId="2711"/>
        <pc:sldMkLst>
          <pc:docMk/>
          <pc:sldMk cId="2011055448" sldId="1080"/>
        </pc:sldMkLst>
      </pc:sldChg>
      <pc:sldChg chg="delSp mod modClrScheme delDesignElem chgLayout modNotesTx">
        <pc:chgData name="Mubina Asaria" userId="29605698-f7e7-4ed2-ae96-05f5c5209fa8" providerId="ADAL" clId="{70BB6D7B-09FB-453E-B008-06CC06233E39}" dt="2025-07-11T16:56:25.796" v="6071" actId="2711"/>
        <pc:sldMkLst>
          <pc:docMk/>
          <pc:sldMk cId="3094188498" sldId="1152"/>
        </pc:sldMkLst>
      </pc:sldChg>
      <pc:sldChg chg="modSp mod modNotesTx">
        <pc:chgData name="Mubina Asaria" userId="29605698-f7e7-4ed2-ae96-05f5c5209fa8" providerId="ADAL" clId="{70BB6D7B-09FB-453E-B008-06CC06233E39}" dt="2025-07-11T16:56:39.578" v="6073" actId="2711"/>
        <pc:sldMkLst>
          <pc:docMk/>
          <pc:sldMk cId="1572538085" sldId="1296"/>
        </pc:sldMkLst>
        <pc:picChg chg="mod modCrop">
          <ac:chgData name="Mubina Asaria" userId="29605698-f7e7-4ed2-ae96-05f5c5209fa8" providerId="ADAL" clId="{70BB6D7B-09FB-453E-B008-06CC06233E39}" dt="2025-06-27T13:46:21.053" v="5091" actId="732"/>
          <ac:picMkLst>
            <pc:docMk/>
            <pc:sldMk cId="1572538085" sldId="1296"/>
            <ac:picMk id="3" creationId="{D9EAD834-3052-45B9-85A4-D67973ED7D24}"/>
          </ac:picMkLst>
        </pc:picChg>
      </pc:sldChg>
      <pc:sldChg chg="modNotesTx">
        <pc:chgData name="Mubina Asaria" userId="29605698-f7e7-4ed2-ae96-05f5c5209fa8" providerId="ADAL" clId="{70BB6D7B-09FB-453E-B008-06CC06233E39}" dt="2025-07-11T16:57:03.104" v="6077" actId="2711"/>
        <pc:sldMkLst>
          <pc:docMk/>
          <pc:sldMk cId="2907880704" sldId="1567"/>
        </pc:sldMkLst>
      </pc:sldChg>
      <pc:sldChg chg="del modNotesTx">
        <pc:chgData name="Mubina Asaria" userId="29605698-f7e7-4ed2-ae96-05f5c5209fa8" providerId="ADAL" clId="{70BB6D7B-09FB-453E-B008-06CC06233E39}" dt="2025-06-26T15:46:55.207" v="4106" actId="47"/>
        <pc:sldMkLst>
          <pc:docMk/>
          <pc:sldMk cId="1497998441" sldId="1645"/>
        </pc:sldMkLst>
      </pc:sldChg>
      <pc:sldChg chg="del">
        <pc:chgData name="Mubina Asaria" userId="29605698-f7e7-4ed2-ae96-05f5c5209fa8" providerId="ADAL" clId="{70BB6D7B-09FB-453E-B008-06CC06233E39}" dt="2025-06-26T15:41:23.328" v="4052" actId="47"/>
        <pc:sldMkLst>
          <pc:docMk/>
          <pc:sldMk cId="1156222966" sldId="1646"/>
        </pc:sldMkLst>
      </pc:sldChg>
      <pc:sldChg chg="add modNotesTx">
        <pc:chgData name="Mubina Asaria" userId="29605698-f7e7-4ed2-ae96-05f5c5209fa8" providerId="ADAL" clId="{70BB6D7B-09FB-453E-B008-06CC06233E39}" dt="2025-07-15T11:44:23.210" v="6284" actId="404"/>
        <pc:sldMkLst>
          <pc:docMk/>
          <pc:sldMk cId="2008497573" sldId="1647"/>
        </pc:sldMkLst>
      </pc:sldChg>
      <pc:sldChg chg="del">
        <pc:chgData name="Mubina Asaria" userId="29605698-f7e7-4ed2-ae96-05f5c5209fa8" providerId="ADAL" clId="{70BB6D7B-09FB-453E-B008-06CC06233E39}" dt="2025-06-27T11:13:57.467" v="4368" actId="2696"/>
        <pc:sldMkLst>
          <pc:docMk/>
          <pc:sldMk cId="4275083723" sldId="1647"/>
        </pc:sldMkLst>
      </pc:sldChg>
      <pc:sldChg chg="ord modNotesTx">
        <pc:chgData name="Mubina Asaria" userId="29605698-f7e7-4ed2-ae96-05f5c5209fa8" providerId="ADAL" clId="{70BB6D7B-09FB-453E-B008-06CC06233E39}" dt="2025-07-11T16:48:49.259" v="5989" actId="2711"/>
        <pc:sldMkLst>
          <pc:docMk/>
          <pc:sldMk cId="1162929657" sldId="1648"/>
        </pc:sldMkLst>
      </pc:sldChg>
      <pc:sldChg chg="modNotesTx">
        <pc:chgData name="Mubina Asaria" userId="29605698-f7e7-4ed2-ae96-05f5c5209fa8" providerId="ADAL" clId="{70BB6D7B-09FB-453E-B008-06CC06233E39}" dt="2025-07-11T16:54:42.145" v="6057" actId="2711"/>
        <pc:sldMkLst>
          <pc:docMk/>
          <pc:sldMk cId="1442157929" sldId="2582"/>
        </pc:sldMkLst>
      </pc:sldChg>
      <pc:sldChg chg="modNotesTx">
        <pc:chgData name="Mubina Asaria" userId="29605698-f7e7-4ed2-ae96-05f5c5209fa8" providerId="ADAL" clId="{70BB6D7B-09FB-453E-B008-06CC06233E39}" dt="2025-07-11T16:37:31.125" v="5914" actId="255"/>
        <pc:sldMkLst>
          <pc:docMk/>
          <pc:sldMk cId="307259680" sldId="2585"/>
        </pc:sldMkLst>
      </pc:sldChg>
      <pc:sldChg chg="modNotesTx">
        <pc:chgData name="Mubina Asaria" userId="29605698-f7e7-4ed2-ae96-05f5c5209fa8" providerId="ADAL" clId="{70BB6D7B-09FB-453E-B008-06CC06233E39}" dt="2025-07-11T16:38:44.269" v="5919" actId="255"/>
        <pc:sldMkLst>
          <pc:docMk/>
          <pc:sldMk cId="1869901218" sldId="2586"/>
        </pc:sldMkLst>
      </pc:sldChg>
      <pc:sldChg chg="modNotesTx">
        <pc:chgData name="Mubina Asaria" userId="29605698-f7e7-4ed2-ae96-05f5c5209fa8" providerId="ADAL" clId="{70BB6D7B-09FB-453E-B008-06CC06233E39}" dt="2025-07-11T16:37:21.655" v="5913" actId="255"/>
        <pc:sldMkLst>
          <pc:docMk/>
          <pc:sldMk cId="422397015" sldId="2587"/>
        </pc:sldMkLst>
      </pc:sldChg>
      <pc:sldChg chg="modNotesTx">
        <pc:chgData name="Mubina Asaria" userId="29605698-f7e7-4ed2-ae96-05f5c5209fa8" providerId="ADAL" clId="{70BB6D7B-09FB-453E-B008-06CC06233E39}" dt="2025-07-11T16:37:13.741" v="5912" actId="255"/>
        <pc:sldMkLst>
          <pc:docMk/>
          <pc:sldMk cId="1247934190" sldId="2588"/>
        </pc:sldMkLst>
      </pc:sldChg>
      <pc:sldChg chg="addSp delSp modSp mod modNotesTx">
        <pc:chgData name="Mubina Asaria" userId="29605698-f7e7-4ed2-ae96-05f5c5209fa8" providerId="ADAL" clId="{70BB6D7B-09FB-453E-B008-06CC06233E39}" dt="2025-07-11T16:45:38.945" v="5961" actId="255"/>
        <pc:sldMkLst>
          <pc:docMk/>
          <pc:sldMk cId="2906072739" sldId="2589"/>
        </pc:sldMkLst>
        <pc:spChg chg="mod">
          <ac:chgData name="Mubina Asaria" userId="29605698-f7e7-4ed2-ae96-05f5c5209fa8" providerId="ADAL" clId="{70BB6D7B-09FB-453E-B008-06CC06233E39}" dt="2025-06-25T13:22:51.725" v="2392" actId="20577"/>
          <ac:spMkLst>
            <pc:docMk/>
            <pc:sldMk cId="2906072739" sldId="2589"/>
            <ac:spMk id="7" creationId="{2131E8D3-708B-2890-C39E-F01A91AB0E31}"/>
          </ac:spMkLst>
        </pc:spChg>
        <pc:spChg chg="add mod">
          <ac:chgData name="Mubina Asaria" userId="29605698-f7e7-4ed2-ae96-05f5c5209fa8" providerId="ADAL" clId="{70BB6D7B-09FB-453E-B008-06CC06233E39}" dt="2025-06-25T13:21:14.201" v="2388" actId="207"/>
          <ac:spMkLst>
            <pc:docMk/>
            <pc:sldMk cId="2906072739" sldId="2589"/>
            <ac:spMk id="10" creationId="{5B5E17DE-50F6-A3B3-7C7E-1C64D84DF54A}"/>
          </ac:spMkLst>
        </pc:spChg>
        <pc:picChg chg="add mod modCrop">
          <ac:chgData name="Mubina Asaria" userId="29605698-f7e7-4ed2-ae96-05f5c5209fa8" providerId="ADAL" clId="{70BB6D7B-09FB-453E-B008-06CC06233E39}" dt="2025-06-25T13:20:04.188" v="2361" actId="1076"/>
          <ac:picMkLst>
            <pc:docMk/>
            <pc:sldMk cId="2906072739" sldId="2589"/>
            <ac:picMk id="9" creationId="{5AB731A0-E389-C73E-2EBD-B8522B60B009}"/>
          </ac:picMkLst>
        </pc:picChg>
        <pc:picChg chg="add mod">
          <ac:chgData name="Mubina Asaria" userId="29605698-f7e7-4ed2-ae96-05f5c5209fa8" providerId="ADAL" clId="{70BB6D7B-09FB-453E-B008-06CC06233E39}" dt="2025-06-25T13:20:48.485" v="2362"/>
          <ac:picMkLst>
            <pc:docMk/>
            <pc:sldMk cId="2906072739" sldId="2589"/>
            <ac:picMk id="11" creationId="{51C7BED3-5E30-F6BA-EB39-5C93B15352DE}"/>
          </ac:picMkLst>
        </pc:picChg>
      </pc:sldChg>
      <pc:sldChg chg="modNotesTx">
        <pc:chgData name="Mubina Asaria" userId="29605698-f7e7-4ed2-ae96-05f5c5209fa8" providerId="ADAL" clId="{70BB6D7B-09FB-453E-B008-06CC06233E39}" dt="2025-07-11T16:40:17.474" v="5928" actId="255"/>
        <pc:sldMkLst>
          <pc:docMk/>
          <pc:sldMk cId="3008793307" sldId="2590"/>
        </pc:sldMkLst>
      </pc:sldChg>
      <pc:sldChg chg="modNotesTx">
        <pc:chgData name="Mubina Asaria" userId="29605698-f7e7-4ed2-ae96-05f5c5209fa8" providerId="ADAL" clId="{70BB6D7B-09FB-453E-B008-06CC06233E39}" dt="2025-07-11T16:40:26.628" v="5929" actId="255"/>
        <pc:sldMkLst>
          <pc:docMk/>
          <pc:sldMk cId="3907008515" sldId="2591"/>
        </pc:sldMkLst>
      </pc:sldChg>
      <pc:sldChg chg="modNotesTx">
        <pc:chgData name="Mubina Asaria" userId="29605698-f7e7-4ed2-ae96-05f5c5209fa8" providerId="ADAL" clId="{70BB6D7B-09FB-453E-B008-06CC06233E39}" dt="2025-07-11T16:44:54.958" v="5957" actId="255"/>
        <pc:sldMkLst>
          <pc:docMk/>
          <pc:sldMk cId="1368670073" sldId="2593"/>
        </pc:sldMkLst>
      </pc:sldChg>
      <pc:sldChg chg="addSp delSp modSp del mod ord modNotesTx">
        <pc:chgData name="Mubina Asaria" userId="29605698-f7e7-4ed2-ae96-05f5c5209fa8" providerId="ADAL" clId="{70BB6D7B-09FB-453E-B008-06CC06233E39}" dt="2025-06-27T13:01:46.171" v="4823" actId="2696"/>
        <pc:sldMkLst>
          <pc:docMk/>
          <pc:sldMk cId="2621097815" sldId="2594"/>
        </pc:sldMkLst>
      </pc:sldChg>
      <pc:sldChg chg="delSp modSp add del mod">
        <pc:chgData name="Mubina Asaria" userId="29605698-f7e7-4ed2-ae96-05f5c5209fa8" providerId="ADAL" clId="{70BB6D7B-09FB-453E-B008-06CC06233E39}" dt="2025-06-27T13:08:05.215" v="4910" actId="47"/>
        <pc:sldMkLst>
          <pc:docMk/>
          <pc:sldMk cId="3807557666" sldId="2594"/>
        </pc:sldMkLst>
      </pc:sldChg>
      <pc:sldChg chg="modNotesTx">
        <pc:chgData name="Mubina Asaria" userId="29605698-f7e7-4ed2-ae96-05f5c5209fa8" providerId="ADAL" clId="{70BB6D7B-09FB-453E-B008-06CC06233E39}" dt="2025-07-11T16:51:55.691" v="6011" actId="2711"/>
        <pc:sldMkLst>
          <pc:docMk/>
          <pc:sldMk cId="4061782576" sldId="2595"/>
        </pc:sldMkLst>
      </pc:sldChg>
      <pc:sldChg chg="modNotesTx">
        <pc:chgData name="Mubina Asaria" userId="29605698-f7e7-4ed2-ae96-05f5c5209fa8" providerId="ADAL" clId="{70BB6D7B-09FB-453E-B008-06CC06233E39}" dt="2025-07-11T16:52:07.142" v="6013" actId="2711"/>
        <pc:sldMkLst>
          <pc:docMk/>
          <pc:sldMk cId="2934148188" sldId="2596"/>
        </pc:sldMkLst>
      </pc:sldChg>
      <pc:sldChg chg="modNotesTx">
        <pc:chgData name="Mubina Asaria" userId="29605698-f7e7-4ed2-ae96-05f5c5209fa8" providerId="ADAL" clId="{70BB6D7B-09FB-453E-B008-06CC06233E39}" dt="2025-06-26T10:48:33.513" v="3306" actId="20577"/>
        <pc:sldMkLst>
          <pc:docMk/>
          <pc:sldMk cId="1038979294" sldId="2603"/>
        </pc:sldMkLst>
      </pc:sldChg>
      <pc:sldChg chg="modNotesTx">
        <pc:chgData name="Mubina Asaria" userId="29605698-f7e7-4ed2-ae96-05f5c5209fa8" providerId="ADAL" clId="{70BB6D7B-09FB-453E-B008-06CC06233E39}" dt="2025-07-11T16:36:08.569" v="5908" actId="255"/>
        <pc:sldMkLst>
          <pc:docMk/>
          <pc:sldMk cId="2439378139" sldId="2607"/>
        </pc:sldMkLst>
      </pc:sldChg>
      <pc:sldChg chg="addSp delSp modSp del mod">
        <pc:chgData name="Mubina Asaria" userId="29605698-f7e7-4ed2-ae96-05f5c5209fa8" providerId="ADAL" clId="{70BB6D7B-09FB-453E-B008-06CC06233E39}" dt="2025-06-24T15:58:51.274" v="1565" actId="47"/>
        <pc:sldMkLst>
          <pc:docMk/>
          <pc:sldMk cId="522553977" sldId="2608"/>
        </pc:sldMkLst>
      </pc:sldChg>
      <pc:sldChg chg="modSp">
        <pc:chgData name="Mubina Asaria" userId="29605698-f7e7-4ed2-ae96-05f5c5209fa8" providerId="ADAL" clId="{70BB6D7B-09FB-453E-B008-06CC06233E39}" dt="2025-07-11T16:33:13.225" v="5897" actId="20577"/>
        <pc:sldMkLst>
          <pc:docMk/>
          <pc:sldMk cId="916043920" sldId="2609"/>
        </pc:sldMkLst>
        <pc:graphicFrameChg chg="mod">
          <ac:chgData name="Mubina Asaria" userId="29605698-f7e7-4ed2-ae96-05f5c5209fa8" providerId="ADAL" clId="{70BB6D7B-09FB-453E-B008-06CC06233E39}" dt="2025-07-11T16:33:13.225" v="5897" actId="20577"/>
          <ac:graphicFrameMkLst>
            <pc:docMk/>
            <pc:sldMk cId="916043920" sldId="2609"/>
            <ac:graphicFrameMk id="6" creationId="{421C81D6-8F4D-F257-A616-96233414E0CD}"/>
          </ac:graphicFrameMkLst>
        </pc:graphicFrameChg>
      </pc:sldChg>
      <pc:sldChg chg="modNotesTx">
        <pc:chgData name="Mubina Asaria" userId="29605698-f7e7-4ed2-ae96-05f5c5209fa8" providerId="ADAL" clId="{70BB6D7B-09FB-453E-B008-06CC06233E39}" dt="2025-07-11T16:41:34.058" v="5934" actId="255"/>
        <pc:sldMkLst>
          <pc:docMk/>
          <pc:sldMk cId="1358991612" sldId="2610"/>
        </pc:sldMkLst>
      </pc:sldChg>
      <pc:sldChg chg="modNotesTx">
        <pc:chgData name="Mubina Asaria" userId="29605698-f7e7-4ed2-ae96-05f5c5209fa8" providerId="ADAL" clId="{70BB6D7B-09FB-453E-B008-06CC06233E39}" dt="2025-07-11T16:57:12.217" v="6079" actId="2711"/>
        <pc:sldMkLst>
          <pc:docMk/>
          <pc:sldMk cId="1260738360" sldId="2611"/>
        </pc:sldMkLst>
      </pc:sldChg>
      <pc:sldChg chg="addSp modSp mod modNotesTx">
        <pc:chgData name="Mubina Asaria" userId="29605698-f7e7-4ed2-ae96-05f5c5209fa8" providerId="ADAL" clId="{70BB6D7B-09FB-453E-B008-06CC06233E39}" dt="2025-07-11T16:43:34.781" v="5946" actId="255"/>
        <pc:sldMkLst>
          <pc:docMk/>
          <pc:sldMk cId="2686310096" sldId="2612"/>
        </pc:sldMkLst>
        <pc:spChg chg="mod">
          <ac:chgData name="Mubina Asaria" userId="29605698-f7e7-4ed2-ae96-05f5c5209fa8" providerId="ADAL" clId="{70BB6D7B-09FB-453E-B008-06CC06233E39}" dt="2025-06-24T16:23:42.958" v="1756" actId="1076"/>
          <ac:spMkLst>
            <pc:docMk/>
            <pc:sldMk cId="2686310096" sldId="2612"/>
            <ac:spMk id="3" creationId="{9D2A8155-19D0-4BC2-BC4F-D621DDC8DB41}"/>
          </ac:spMkLst>
        </pc:spChg>
        <pc:spChg chg="add mod">
          <ac:chgData name="Mubina Asaria" userId="29605698-f7e7-4ed2-ae96-05f5c5209fa8" providerId="ADAL" clId="{70BB6D7B-09FB-453E-B008-06CC06233E39}" dt="2025-06-24T16:11:44.813" v="1591" actId="404"/>
          <ac:spMkLst>
            <pc:docMk/>
            <pc:sldMk cId="2686310096" sldId="2612"/>
            <ac:spMk id="7" creationId="{321E2E42-A641-BF8F-85B4-527DEE97974B}"/>
          </ac:spMkLst>
        </pc:spChg>
        <pc:spChg chg="mod">
          <ac:chgData name="Mubina Asaria" userId="29605698-f7e7-4ed2-ae96-05f5c5209fa8" providerId="ADAL" clId="{70BB6D7B-09FB-453E-B008-06CC06233E39}" dt="2025-06-24T16:12:17.542" v="1601" actId="20577"/>
          <ac:spMkLst>
            <pc:docMk/>
            <pc:sldMk cId="2686310096" sldId="2612"/>
            <ac:spMk id="8" creationId="{AEB9A814-C207-4A86-9B1F-955D65F169F4}"/>
          </ac:spMkLst>
        </pc:spChg>
        <pc:spChg chg="add mod">
          <ac:chgData name="Mubina Asaria" userId="29605698-f7e7-4ed2-ae96-05f5c5209fa8" providerId="ADAL" clId="{70BB6D7B-09FB-453E-B008-06CC06233E39}" dt="2025-06-24T16:12:51.296" v="1602" actId="1035"/>
          <ac:spMkLst>
            <pc:docMk/>
            <pc:sldMk cId="2686310096" sldId="2612"/>
            <ac:spMk id="9" creationId="{4C5B8C2A-7689-9C2F-A03B-66C7D245626B}"/>
          </ac:spMkLst>
        </pc:spChg>
        <pc:spChg chg="add mod">
          <ac:chgData name="Mubina Asaria" userId="29605698-f7e7-4ed2-ae96-05f5c5209fa8" providerId="ADAL" clId="{70BB6D7B-09FB-453E-B008-06CC06233E39}" dt="2025-06-24T16:15:18.438" v="1634" actId="20577"/>
          <ac:spMkLst>
            <pc:docMk/>
            <pc:sldMk cId="2686310096" sldId="2612"/>
            <ac:spMk id="10" creationId="{451EE3E3-9F13-D7A9-FC26-A33A6CCC7EF2}"/>
          </ac:spMkLst>
        </pc:spChg>
        <pc:spChg chg="add mod">
          <ac:chgData name="Mubina Asaria" userId="29605698-f7e7-4ed2-ae96-05f5c5209fa8" providerId="ADAL" clId="{70BB6D7B-09FB-453E-B008-06CC06233E39}" dt="2025-06-24T16:15:22.908" v="1637" actId="1037"/>
          <ac:spMkLst>
            <pc:docMk/>
            <pc:sldMk cId="2686310096" sldId="2612"/>
            <ac:spMk id="13" creationId="{3AFD9B74-B557-1CF1-C637-E4029D0A4750}"/>
          </ac:spMkLst>
        </pc:spChg>
        <pc:picChg chg="mod">
          <ac:chgData name="Mubina Asaria" userId="29605698-f7e7-4ed2-ae96-05f5c5209fa8" providerId="ADAL" clId="{70BB6D7B-09FB-453E-B008-06CC06233E39}" dt="2025-06-24T16:15:14.368" v="1632" actId="1037"/>
          <ac:picMkLst>
            <pc:docMk/>
            <pc:sldMk cId="2686310096" sldId="2612"/>
            <ac:picMk id="4" creationId="{2750D9F8-7548-EB36-3653-6E5B6FB2338F}"/>
          </ac:picMkLst>
        </pc:picChg>
      </pc:sldChg>
      <pc:sldChg chg="modNotesTx">
        <pc:chgData name="Mubina Asaria" userId="29605698-f7e7-4ed2-ae96-05f5c5209fa8" providerId="ADAL" clId="{70BB6D7B-09FB-453E-B008-06CC06233E39}" dt="2025-07-11T16:43:08.315" v="5944" actId="255"/>
        <pc:sldMkLst>
          <pc:docMk/>
          <pc:sldMk cId="3756051780" sldId="2613"/>
        </pc:sldMkLst>
      </pc:sldChg>
      <pc:sldChg chg="ord modNotesTx">
        <pc:chgData name="Mubina Asaria" userId="29605698-f7e7-4ed2-ae96-05f5c5209fa8" providerId="ADAL" clId="{70BB6D7B-09FB-453E-B008-06CC06233E39}" dt="2025-07-11T16:51:28.105" v="6007" actId="2711"/>
        <pc:sldMkLst>
          <pc:docMk/>
          <pc:sldMk cId="1922383394" sldId="2615"/>
        </pc:sldMkLst>
      </pc:sldChg>
      <pc:sldChg chg="addSp delSp modSp del mod modNotesTx">
        <pc:chgData name="Mubina Asaria" userId="29605698-f7e7-4ed2-ae96-05f5c5209fa8" providerId="ADAL" clId="{70BB6D7B-09FB-453E-B008-06CC06233E39}" dt="2025-06-26T10:29:25.644" v="2798" actId="2696"/>
        <pc:sldMkLst>
          <pc:docMk/>
          <pc:sldMk cId="101137072" sldId="2616"/>
        </pc:sldMkLst>
      </pc:sldChg>
      <pc:sldChg chg="delSp modSp add mod modNotesTx">
        <pc:chgData name="Mubina Asaria" userId="29605698-f7e7-4ed2-ae96-05f5c5209fa8" providerId="ADAL" clId="{70BB6D7B-09FB-453E-B008-06CC06233E39}" dt="2025-07-11T16:47:33.144" v="5977" actId="2711"/>
        <pc:sldMkLst>
          <pc:docMk/>
          <pc:sldMk cId="3244571516" sldId="2616"/>
        </pc:sldMkLst>
        <pc:spChg chg="mod">
          <ac:chgData name="Mubina Asaria" userId="29605698-f7e7-4ed2-ae96-05f5c5209fa8" providerId="ADAL" clId="{70BB6D7B-09FB-453E-B008-06CC06233E39}" dt="2025-06-26T15:26:37.213" v="3966" actId="403"/>
          <ac:spMkLst>
            <pc:docMk/>
            <pc:sldMk cId="3244571516" sldId="2616"/>
            <ac:spMk id="3" creationId="{0CA41A4B-8B35-B4C4-1D54-63CF0F31C6F9}"/>
          </ac:spMkLst>
        </pc:spChg>
      </pc:sldChg>
      <pc:sldChg chg="modNotesTx">
        <pc:chgData name="Mubina Asaria" userId="29605698-f7e7-4ed2-ae96-05f5c5209fa8" providerId="ADAL" clId="{70BB6D7B-09FB-453E-B008-06CC06233E39}" dt="2025-07-11T16:38:18.794" v="5917" actId="255"/>
        <pc:sldMkLst>
          <pc:docMk/>
          <pc:sldMk cId="88413184" sldId="2618"/>
        </pc:sldMkLst>
      </pc:sldChg>
      <pc:sldChg chg="modNotesTx">
        <pc:chgData name="Mubina Asaria" userId="29605698-f7e7-4ed2-ae96-05f5c5209fa8" providerId="ADAL" clId="{70BB6D7B-09FB-453E-B008-06CC06233E39}" dt="2025-07-11T16:39:20.867" v="5922" actId="255"/>
        <pc:sldMkLst>
          <pc:docMk/>
          <pc:sldMk cId="2482508034" sldId="2619"/>
        </pc:sldMkLst>
      </pc:sldChg>
      <pc:sldChg chg="modNotesTx">
        <pc:chgData name="Mubina Asaria" userId="29605698-f7e7-4ed2-ae96-05f5c5209fa8" providerId="ADAL" clId="{70BB6D7B-09FB-453E-B008-06CC06233E39}" dt="2025-07-11T16:39:29.038" v="5923" actId="255"/>
        <pc:sldMkLst>
          <pc:docMk/>
          <pc:sldMk cId="3373393261" sldId="2620"/>
        </pc:sldMkLst>
      </pc:sldChg>
      <pc:sldChg chg="modNotesTx">
        <pc:chgData name="Mubina Asaria" userId="29605698-f7e7-4ed2-ae96-05f5c5209fa8" providerId="ADAL" clId="{70BB6D7B-09FB-453E-B008-06CC06233E39}" dt="2025-07-11T16:52:16.860" v="6015" actId="2711"/>
        <pc:sldMkLst>
          <pc:docMk/>
          <pc:sldMk cId="2013853080" sldId="2621"/>
        </pc:sldMkLst>
      </pc:sldChg>
      <pc:sldChg chg="modNotesTx">
        <pc:chgData name="Mubina Asaria" userId="29605698-f7e7-4ed2-ae96-05f5c5209fa8" providerId="ADAL" clId="{70BB6D7B-09FB-453E-B008-06CC06233E39}" dt="2025-07-15T11:28:23.201" v="6167" actId="20577"/>
        <pc:sldMkLst>
          <pc:docMk/>
          <pc:sldMk cId="3225290273" sldId="2622"/>
        </pc:sldMkLst>
      </pc:sldChg>
      <pc:sldChg chg="addSp delSp modSp mod modNotesTx">
        <pc:chgData name="Mubina Asaria" userId="29605698-f7e7-4ed2-ae96-05f5c5209fa8" providerId="ADAL" clId="{70BB6D7B-09FB-453E-B008-06CC06233E39}" dt="2025-07-11T16:40:10.144" v="5927" actId="255"/>
        <pc:sldMkLst>
          <pc:docMk/>
          <pc:sldMk cId="1327058344" sldId="2623"/>
        </pc:sldMkLst>
        <pc:spChg chg="mod ord">
          <ac:chgData name="Mubina Asaria" userId="29605698-f7e7-4ed2-ae96-05f5c5209fa8" providerId="ADAL" clId="{70BB6D7B-09FB-453E-B008-06CC06233E39}" dt="2025-06-23T14:32:11.775" v="538" actId="14100"/>
          <ac:spMkLst>
            <pc:docMk/>
            <pc:sldMk cId="1327058344" sldId="2623"/>
            <ac:spMk id="3" creationId="{D57FFAFB-FBA4-D7CF-C918-1ABE1C2EBAEE}"/>
          </ac:spMkLst>
        </pc:spChg>
        <pc:spChg chg="mod">
          <ac:chgData name="Mubina Asaria" userId="29605698-f7e7-4ed2-ae96-05f5c5209fa8" providerId="ADAL" clId="{70BB6D7B-09FB-453E-B008-06CC06233E39}" dt="2025-06-24T11:56:28.597" v="884" actId="1036"/>
          <ac:spMkLst>
            <pc:docMk/>
            <pc:sldMk cId="1327058344" sldId="2623"/>
            <ac:spMk id="6" creationId="{AB75A9DA-5794-47DE-8EC5-3EC37C0E7912}"/>
          </ac:spMkLst>
        </pc:spChg>
        <pc:spChg chg="mod">
          <ac:chgData name="Mubina Asaria" userId="29605698-f7e7-4ed2-ae96-05f5c5209fa8" providerId="ADAL" clId="{70BB6D7B-09FB-453E-B008-06CC06233E39}" dt="2025-06-24T15:25:28.112" v="1433" actId="1076"/>
          <ac:spMkLst>
            <pc:docMk/>
            <pc:sldMk cId="1327058344" sldId="2623"/>
            <ac:spMk id="7" creationId="{3B50C1A4-F074-71FC-94E8-B968A458CD8A}"/>
          </ac:spMkLst>
        </pc:spChg>
        <pc:picChg chg="add mod">
          <ac:chgData name="Mubina Asaria" userId="29605698-f7e7-4ed2-ae96-05f5c5209fa8" providerId="ADAL" clId="{70BB6D7B-09FB-453E-B008-06CC06233E39}" dt="2025-06-24T15:24:17.899" v="1418" actId="1076"/>
          <ac:picMkLst>
            <pc:docMk/>
            <pc:sldMk cId="1327058344" sldId="2623"/>
            <ac:picMk id="9" creationId="{C6B0BA5A-FC6B-15D0-1A33-E6490DC58A78}"/>
          </ac:picMkLst>
        </pc:picChg>
      </pc:sldChg>
      <pc:sldChg chg="modNotesTx">
        <pc:chgData name="Mubina Asaria" userId="29605698-f7e7-4ed2-ae96-05f5c5209fa8" providerId="ADAL" clId="{70BB6D7B-09FB-453E-B008-06CC06233E39}" dt="2025-07-11T16:39:38.205" v="5924" actId="255"/>
        <pc:sldMkLst>
          <pc:docMk/>
          <pc:sldMk cId="323731048" sldId="2624"/>
        </pc:sldMkLst>
      </pc:sldChg>
      <pc:sldChg chg="addSp delSp modSp add mod modNotesTx">
        <pc:chgData name="Mubina Asaria" userId="29605698-f7e7-4ed2-ae96-05f5c5209fa8" providerId="ADAL" clId="{70BB6D7B-09FB-453E-B008-06CC06233E39}" dt="2025-07-11T16:39:08.947" v="5921" actId="255"/>
        <pc:sldMkLst>
          <pc:docMk/>
          <pc:sldMk cId="3492927645" sldId="2625"/>
        </pc:sldMkLst>
        <pc:spChg chg="mod">
          <ac:chgData name="Mubina Asaria" userId="29605698-f7e7-4ed2-ae96-05f5c5209fa8" providerId="ADAL" clId="{70BB6D7B-09FB-453E-B008-06CC06233E39}" dt="2025-06-23T14:52:52.519" v="780" actId="207"/>
          <ac:spMkLst>
            <pc:docMk/>
            <pc:sldMk cId="3492927645" sldId="2625"/>
            <ac:spMk id="5" creationId="{F858271E-0577-CC77-CBF9-BED4801C2BA6}"/>
          </ac:spMkLst>
        </pc:spChg>
        <pc:spChg chg="add mod">
          <ac:chgData name="Mubina Asaria" userId="29605698-f7e7-4ed2-ae96-05f5c5209fa8" providerId="ADAL" clId="{70BB6D7B-09FB-453E-B008-06CC06233E39}" dt="2025-06-23T14:54:09.816" v="870" actId="1038"/>
          <ac:spMkLst>
            <pc:docMk/>
            <pc:sldMk cId="3492927645" sldId="2625"/>
            <ac:spMk id="10" creationId="{EC08F16E-B473-2EF4-BB2E-27EBD9412E14}"/>
          </ac:spMkLst>
        </pc:spChg>
        <pc:picChg chg="add mod">
          <ac:chgData name="Mubina Asaria" userId="29605698-f7e7-4ed2-ae96-05f5c5209fa8" providerId="ADAL" clId="{70BB6D7B-09FB-453E-B008-06CC06233E39}" dt="2025-06-23T14:54:09.816" v="870" actId="1038"/>
          <ac:picMkLst>
            <pc:docMk/>
            <pc:sldMk cId="3492927645" sldId="2625"/>
            <ac:picMk id="9" creationId="{53EFC9F7-8046-5502-92EE-7A832E787073}"/>
          </ac:picMkLst>
        </pc:picChg>
        <pc:picChg chg="add mod">
          <ac:chgData name="Mubina Asaria" userId="29605698-f7e7-4ed2-ae96-05f5c5209fa8" providerId="ADAL" clId="{70BB6D7B-09FB-453E-B008-06CC06233E39}" dt="2025-06-23T14:54:32.119" v="875" actId="14100"/>
          <ac:picMkLst>
            <pc:docMk/>
            <pc:sldMk cId="3492927645" sldId="2625"/>
            <ac:picMk id="13" creationId="{A88C7D64-177F-423D-6ECC-9EE20FD07430}"/>
          </ac:picMkLst>
        </pc:picChg>
      </pc:sldChg>
      <pc:sldChg chg="delSp add del mod">
        <pc:chgData name="Mubina Asaria" userId="29605698-f7e7-4ed2-ae96-05f5c5209fa8" providerId="ADAL" clId="{70BB6D7B-09FB-453E-B008-06CC06233E39}" dt="2025-06-24T15:42:24.691" v="1484" actId="47"/>
        <pc:sldMkLst>
          <pc:docMk/>
          <pc:sldMk cId="2913087622" sldId="2626"/>
        </pc:sldMkLst>
      </pc:sldChg>
      <pc:sldChg chg="addSp delSp modSp add mod ord modNotesTx">
        <pc:chgData name="Mubina Asaria" userId="29605698-f7e7-4ed2-ae96-05f5c5209fa8" providerId="ADAL" clId="{70BB6D7B-09FB-453E-B008-06CC06233E39}" dt="2025-07-11T16:42:10.245" v="5937" actId="255"/>
        <pc:sldMkLst>
          <pc:docMk/>
          <pc:sldMk cId="3750058852" sldId="2626"/>
        </pc:sldMkLst>
        <pc:spChg chg="mod">
          <ac:chgData name="Mubina Asaria" userId="29605698-f7e7-4ed2-ae96-05f5c5209fa8" providerId="ADAL" clId="{70BB6D7B-09FB-453E-B008-06CC06233E39}" dt="2025-06-24T15:56:37.952" v="1544" actId="1076"/>
          <ac:spMkLst>
            <pc:docMk/>
            <pc:sldMk cId="3750058852" sldId="2626"/>
            <ac:spMk id="3" creationId="{EF40D8D0-552F-7FFD-7104-BFB1121E3B93}"/>
          </ac:spMkLst>
        </pc:spChg>
        <pc:spChg chg="add mod">
          <ac:chgData name="Mubina Asaria" userId="29605698-f7e7-4ed2-ae96-05f5c5209fa8" providerId="ADAL" clId="{70BB6D7B-09FB-453E-B008-06CC06233E39}" dt="2025-06-24T15:59:32.295" v="1566" actId="403"/>
          <ac:spMkLst>
            <pc:docMk/>
            <pc:sldMk cId="3750058852" sldId="2626"/>
            <ac:spMk id="7" creationId="{7E1DAB2F-E2CE-F37D-23C3-468F3D506787}"/>
          </ac:spMkLst>
        </pc:spChg>
        <pc:spChg chg="add mod">
          <ac:chgData name="Mubina Asaria" userId="29605698-f7e7-4ed2-ae96-05f5c5209fa8" providerId="ADAL" clId="{70BB6D7B-09FB-453E-B008-06CC06233E39}" dt="2025-06-24T15:59:36.850" v="1567" actId="403"/>
          <ac:spMkLst>
            <pc:docMk/>
            <pc:sldMk cId="3750058852" sldId="2626"/>
            <ac:spMk id="8" creationId="{0047ED39-0532-710F-55B3-F04ADAE78AF7}"/>
          </ac:spMkLst>
        </pc:spChg>
        <pc:spChg chg="mod">
          <ac:chgData name="Mubina Asaria" userId="29605698-f7e7-4ed2-ae96-05f5c5209fa8" providerId="ADAL" clId="{70BB6D7B-09FB-453E-B008-06CC06233E39}" dt="2025-06-24T15:55:41.277" v="1528" actId="14100"/>
          <ac:spMkLst>
            <pc:docMk/>
            <pc:sldMk cId="3750058852" sldId="2626"/>
            <ac:spMk id="9" creationId="{6E992040-621F-6744-1374-13F499EF681E}"/>
          </ac:spMkLst>
        </pc:spChg>
        <pc:spChg chg="add mod">
          <ac:chgData name="Mubina Asaria" userId="29605698-f7e7-4ed2-ae96-05f5c5209fa8" providerId="ADAL" clId="{70BB6D7B-09FB-453E-B008-06CC06233E39}" dt="2025-06-24T15:59:42.540" v="1568" actId="403"/>
          <ac:spMkLst>
            <pc:docMk/>
            <pc:sldMk cId="3750058852" sldId="2626"/>
            <ac:spMk id="10" creationId="{7BEC9676-F7D1-59FF-9B27-67BDF661AC5A}"/>
          </ac:spMkLst>
        </pc:spChg>
        <pc:spChg chg="add mod">
          <ac:chgData name="Mubina Asaria" userId="29605698-f7e7-4ed2-ae96-05f5c5209fa8" providerId="ADAL" clId="{70BB6D7B-09FB-453E-B008-06CC06233E39}" dt="2025-06-24T15:59:54.218" v="1570" actId="20577"/>
          <ac:spMkLst>
            <pc:docMk/>
            <pc:sldMk cId="3750058852" sldId="2626"/>
            <ac:spMk id="11" creationId="{9B629402-7F7E-4DBC-7EB1-A91939B6B3FC}"/>
          </ac:spMkLst>
        </pc:spChg>
        <pc:picChg chg="mod">
          <ac:chgData name="Mubina Asaria" userId="29605698-f7e7-4ed2-ae96-05f5c5209fa8" providerId="ADAL" clId="{70BB6D7B-09FB-453E-B008-06CC06233E39}" dt="2025-06-24T15:58:38.161" v="1562" actId="1076"/>
          <ac:picMkLst>
            <pc:docMk/>
            <pc:sldMk cId="3750058852" sldId="2626"/>
            <ac:picMk id="1026" creationId="{6826E769-6F52-0BD7-F030-912AD155D353}"/>
          </ac:picMkLst>
        </pc:picChg>
      </pc:sldChg>
      <pc:sldChg chg="addSp delSp modSp add mod modCm modNotesTx">
        <pc:chgData name="Mubina Asaria" userId="29605698-f7e7-4ed2-ae96-05f5c5209fa8" providerId="ADAL" clId="{70BB6D7B-09FB-453E-B008-06CC06233E39}" dt="2025-07-15T11:30:08.402" v="6230" actId="207"/>
        <pc:sldMkLst>
          <pc:docMk/>
          <pc:sldMk cId="2120397652" sldId="2627"/>
        </pc:sldMkLst>
        <pc:spChg chg="mod">
          <ac:chgData name="Mubina Asaria" userId="29605698-f7e7-4ed2-ae96-05f5c5209fa8" providerId="ADAL" clId="{70BB6D7B-09FB-453E-B008-06CC06233E39}" dt="2025-07-15T11:30:08.402" v="6230" actId="207"/>
          <ac:spMkLst>
            <pc:docMk/>
            <pc:sldMk cId="2120397652" sldId="2627"/>
            <ac:spMk id="5" creationId="{409C36FC-2A56-A9D0-C749-A56569700560}"/>
          </ac:spMkLst>
        </pc:spChg>
        <pc:picChg chg="add mod">
          <ac:chgData name="Mubina Asaria" userId="29605698-f7e7-4ed2-ae96-05f5c5209fa8" providerId="ADAL" clId="{70BB6D7B-09FB-453E-B008-06CC06233E39}" dt="2025-07-11T16:43:52.643" v="5949" actId="1076"/>
          <ac:picMkLst>
            <pc:docMk/>
            <pc:sldMk cId="2120397652" sldId="2627"/>
            <ac:picMk id="15" creationId="{1E481009-0041-5DDF-E66E-53FACAB0BF4C}"/>
          </ac:picMkLst>
        </pc:picChg>
        <pc:extLst>
          <p:ext xmlns:p="http://schemas.openxmlformats.org/presentationml/2006/main" uri="{D6D511B9-2390-475A-947B-AFAB55BFBCF1}">
            <pc226:cmChg xmlns:pc226="http://schemas.microsoft.com/office/powerpoint/2022/06/main/command" chg="mod">
              <pc226:chgData name="Mubina Asaria" userId="29605698-f7e7-4ed2-ae96-05f5c5209fa8" providerId="ADAL" clId="{70BB6D7B-09FB-453E-B008-06CC06233E39}" dt="2025-07-15T11:29:56.897" v="6228" actId="20577"/>
              <pc2:cmMkLst xmlns:pc2="http://schemas.microsoft.com/office/powerpoint/2019/9/main/command">
                <pc:docMk/>
                <pc:sldMk cId="2120397652" sldId="2627"/>
                <pc2:cmMk id="{A1542A1E-F042-4512-8917-A651B4F26160}"/>
              </pc2:cmMkLst>
            </pc226:cmChg>
          </p:ext>
        </pc:extLst>
      </pc:sldChg>
      <pc:sldChg chg="modSp add mod ord modNotesTx">
        <pc:chgData name="Mubina Asaria" userId="29605698-f7e7-4ed2-ae96-05f5c5209fa8" providerId="ADAL" clId="{70BB6D7B-09FB-453E-B008-06CC06233E39}" dt="2025-06-25T13:30:32.042" v="2399" actId="14100"/>
        <pc:sldMkLst>
          <pc:docMk/>
          <pc:sldMk cId="3852942781" sldId="2628"/>
        </pc:sldMkLst>
        <pc:spChg chg="mod">
          <ac:chgData name="Mubina Asaria" userId="29605698-f7e7-4ed2-ae96-05f5c5209fa8" providerId="ADAL" clId="{70BB6D7B-09FB-453E-B008-06CC06233E39}" dt="2025-06-25T13:21:25.875" v="2389" actId="1076"/>
          <ac:spMkLst>
            <pc:docMk/>
            <pc:sldMk cId="3852942781" sldId="2628"/>
            <ac:spMk id="2" creationId="{E80AB2A3-BCED-D86B-A156-74DF9CDC5F58}"/>
          </ac:spMkLst>
        </pc:spChg>
        <pc:picChg chg="mod">
          <ac:chgData name="Mubina Asaria" userId="29605698-f7e7-4ed2-ae96-05f5c5209fa8" providerId="ADAL" clId="{70BB6D7B-09FB-453E-B008-06CC06233E39}" dt="2025-06-25T13:30:32.042" v="2399" actId="14100"/>
          <ac:picMkLst>
            <pc:docMk/>
            <pc:sldMk cId="3852942781" sldId="2628"/>
            <ac:picMk id="4" creationId="{4F02C365-D482-F830-00B2-BB2620957EAE}"/>
          </ac:picMkLst>
        </pc:picChg>
      </pc:sldChg>
      <pc:sldChg chg="addSp delSp modSp add del mod modNotesTx">
        <pc:chgData name="Mubina Asaria" userId="29605698-f7e7-4ed2-ae96-05f5c5209fa8" providerId="ADAL" clId="{70BB6D7B-09FB-453E-B008-06CC06233E39}" dt="2025-06-25T10:47:44.375" v="1946" actId="2696"/>
        <pc:sldMkLst>
          <pc:docMk/>
          <pc:sldMk cId="4088763315" sldId="2628"/>
        </pc:sldMkLst>
      </pc:sldChg>
      <pc:sldChg chg="delSp modSp add mod modNotesTx">
        <pc:chgData name="Mubina Asaria" userId="29605698-f7e7-4ed2-ae96-05f5c5209fa8" providerId="ADAL" clId="{70BB6D7B-09FB-453E-B008-06CC06233E39}" dt="2025-07-11T16:47:44.702" v="5979" actId="2711"/>
        <pc:sldMkLst>
          <pc:docMk/>
          <pc:sldMk cId="921394387" sldId="2629"/>
        </pc:sldMkLst>
        <pc:picChg chg="mod">
          <ac:chgData name="Mubina Asaria" userId="29605698-f7e7-4ed2-ae96-05f5c5209fa8" providerId="ADAL" clId="{70BB6D7B-09FB-453E-B008-06CC06233E39}" dt="2025-06-26T15:28:42.929" v="3986" actId="1076"/>
          <ac:picMkLst>
            <pc:docMk/>
            <pc:sldMk cId="921394387" sldId="2629"/>
            <ac:picMk id="5" creationId="{8E2F9398-CB1F-02B6-0920-BCDB0A33725C}"/>
          </ac:picMkLst>
        </pc:picChg>
        <pc:picChg chg="mod">
          <ac:chgData name="Mubina Asaria" userId="29605698-f7e7-4ed2-ae96-05f5c5209fa8" providerId="ADAL" clId="{70BB6D7B-09FB-453E-B008-06CC06233E39}" dt="2025-06-26T15:28:58.939" v="3990" actId="14100"/>
          <ac:picMkLst>
            <pc:docMk/>
            <pc:sldMk cId="921394387" sldId="2629"/>
            <ac:picMk id="8" creationId="{ED9EB283-DBA0-6AC1-3513-1A4B56014E25}"/>
          </ac:picMkLst>
        </pc:picChg>
        <pc:picChg chg="mod">
          <ac:chgData name="Mubina Asaria" userId="29605698-f7e7-4ed2-ae96-05f5c5209fa8" providerId="ADAL" clId="{70BB6D7B-09FB-453E-B008-06CC06233E39}" dt="2025-06-26T15:28:53.354" v="3988" actId="1076"/>
          <ac:picMkLst>
            <pc:docMk/>
            <pc:sldMk cId="921394387" sldId="2629"/>
            <ac:picMk id="16" creationId="{C785C282-4ABD-DDB3-136E-4CC44C471CFF}"/>
          </ac:picMkLst>
        </pc:picChg>
      </pc:sldChg>
      <pc:sldChg chg="delSp modSp add del mod modNotesTx">
        <pc:chgData name="Mubina Asaria" userId="29605698-f7e7-4ed2-ae96-05f5c5209fa8" providerId="ADAL" clId="{70BB6D7B-09FB-453E-B008-06CC06233E39}" dt="2025-06-26T10:29:25.644" v="2798" actId="2696"/>
        <pc:sldMkLst>
          <pc:docMk/>
          <pc:sldMk cId="2497298924" sldId="2629"/>
        </pc:sldMkLst>
      </pc:sldChg>
      <pc:sldChg chg="addSp delSp modSp mod modClrScheme delAnim modAnim chgLayout modNotesTx">
        <pc:chgData name="Mubina Asaria" userId="29605698-f7e7-4ed2-ae96-05f5c5209fa8" providerId="ADAL" clId="{70BB6D7B-09FB-453E-B008-06CC06233E39}" dt="2025-07-15T11:42:09.603" v="6245" actId="20577"/>
        <pc:sldMkLst>
          <pc:docMk/>
          <pc:sldMk cId="1107789789" sldId="2770"/>
        </pc:sldMkLst>
        <pc:spChg chg="mod ord">
          <ac:chgData name="Mubina Asaria" userId="29605698-f7e7-4ed2-ae96-05f5c5209fa8" providerId="ADAL" clId="{70BB6D7B-09FB-453E-B008-06CC06233E39}" dt="2025-06-26T15:01:17.210" v="3766" actId="20577"/>
          <ac:spMkLst>
            <pc:docMk/>
            <pc:sldMk cId="1107789789" sldId="2770"/>
            <ac:spMk id="2" creationId="{AD06CA72-D068-1F47-F3F6-6F5B89A90BDA}"/>
          </ac:spMkLst>
        </pc:spChg>
        <pc:spChg chg="mod">
          <ac:chgData name="Mubina Asaria" userId="29605698-f7e7-4ed2-ae96-05f5c5209fa8" providerId="ADAL" clId="{70BB6D7B-09FB-453E-B008-06CC06233E39}" dt="2025-06-26T10:40:54.908" v="2816" actId="1076"/>
          <ac:spMkLst>
            <pc:docMk/>
            <pc:sldMk cId="1107789789" sldId="2770"/>
            <ac:spMk id="4" creationId="{385BF48C-54E2-F148-AA7F-725F761B31D4}"/>
          </ac:spMkLst>
        </pc:spChg>
        <pc:spChg chg="mod">
          <ac:chgData name="Mubina Asaria" userId="29605698-f7e7-4ed2-ae96-05f5c5209fa8" providerId="ADAL" clId="{70BB6D7B-09FB-453E-B008-06CC06233E39}" dt="2025-06-26T10:40:28.775" v="2814" actId="1076"/>
          <ac:spMkLst>
            <pc:docMk/>
            <pc:sldMk cId="1107789789" sldId="2770"/>
            <ac:spMk id="5" creationId="{F7B1CE47-FA32-437D-6EBE-BD930DB26B99}"/>
          </ac:spMkLst>
        </pc:spChg>
        <pc:spChg chg="add mod">
          <ac:chgData name="Mubina Asaria" userId="29605698-f7e7-4ed2-ae96-05f5c5209fa8" providerId="ADAL" clId="{70BB6D7B-09FB-453E-B008-06CC06233E39}" dt="2025-06-26T10:47:56.183" v="3273" actId="14100"/>
          <ac:spMkLst>
            <pc:docMk/>
            <pc:sldMk cId="1107789789" sldId="2770"/>
            <ac:spMk id="6" creationId="{CFADF65C-D5D3-3539-2AA6-9C550EE82B8A}"/>
          </ac:spMkLst>
        </pc:spChg>
        <pc:spChg chg="mod">
          <ac:chgData name="Mubina Asaria" userId="29605698-f7e7-4ed2-ae96-05f5c5209fa8" providerId="ADAL" clId="{70BB6D7B-09FB-453E-B008-06CC06233E39}" dt="2025-06-26T10:40:31.367" v="2815" actId="1076"/>
          <ac:spMkLst>
            <pc:docMk/>
            <pc:sldMk cId="1107789789" sldId="2770"/>
            <ac:spMk id="12" creationId="{2613F387-1FCD-E8F2-1C5F-80BB78468391}"/>
          </ac:spMkLst>
        </pc:spChg>
        <pc:spChg chg="mod">
          <ac:chgData name="Mubina Asaria" userId="29605698-f7e7-4ed2-ae96-05f5c5209fa8" providerId="ADAL" clId="{70BB6D7B-09FB-453E-B008-06CC06233E39}" dt="2025-06-26T10:47:59.774" v="3274" actId="1076"/>
          <ac:spMkLst>
            <pc:docMk/>
            <pc:sldMk cId="1107789789" sldId="2770"/>
            <ac:spMk id="16" creationId="{A63ACC9F-B293-EE48-6316-454363862CC9}"/>
          </ac:spMkLst>
        </pc:spChg>
      </pc:sldChg>
      <pc:sldChg chg="addSp delSp modSp add mod ord delAnim modAnim modNotesTx">
        <pc:chgData name="Mubina Asaria" userId="29605698-f7e7-4ed2-ae96-05f5c5209fa8" providerId="ADAL" clId="{70BB6D7B-09FB-453E-B008-06CC06233E39}" dt="2025-07-11T16:46:38.843" v="5967" actId="255"/>
        <pc:sldMkLst>
          <pc:docMk/>
          <pc:sldMk cId="1085115790" sldId="2771"/>
        </pc:sldMkLst>
        <pc:spChg chg="mod">
          <ac:chgData name="Mubina Asaria" userId="29605698-f7e7-4ed2-ae96-05f5c5209fa8" providerId="ADAL" clId="{70BB6D7B-09FB-453E-B008-06CC06233E39}" dt="2025-06-27T11:26:42.730" v="4390" actId="1076"/>
          <ac:spMkLst>
            <pc:docMk/>
            <pc:sldMk cId="1085115790" sldId="2771"/>
            <ac:spMk id="2" creationId="{8A2D4132-4A39-E251-B9B6-CA78DF2D2144}"/>
          </ac:spMkLst>
        </pc:spChg>
        <pc:spChg chg="add mod">
          <ac:chgData name="Mubina Asaria" userId="29605698-f7e7-4ed2-ae96-05f5c5209fa8" providerId="ADAL" clId="{70BB6D7B-09FB-453E-B008-06CC06233E39}" dt="2025-06-27T11:42:37.066" v="4554"/>
          <ac:spMkLst>
            <pc:docMk/>
            <pc:sldMk cId="1085115790" sldId="2771"/>
            <ac:spMk id="7" creationId="{1E92DAB1-F6EB-C0E1-73CB-BDE553C31640}"/>
          </ac:spMkLst>
        </pc:spChg>
        <pc:spChg chg="add mod">
          <ac:chgData name="Mubina Asaria" userId="29605698-f7e7-4ed2-ae96-05f5c5209fa8" providerId="ADAL" clId="{70BB6D7B-09FB-453E-B008-06CC06233E39}" dt="2025-06-27T11:48:52.609" v="4713" actId="1076"/>
          <ac:spMkLst>
            <pc:docMk/>
            <pc:sldMk cId="1085115790" sldId="2771"/>
            <ac:spMk id="15" creationId="{865995F1-AED7-6ADC-8B22-A1F920B46A7D}"/>
          </ac:spMkLst>
        </pc:spChg>
        <pc:picChg chg="add mod">
          <ac:chgData name="Mubina Asaria" userId="29605698-f7e7-4ed2-ae96-05f5c5209fa8" providerId="ADAL" clId="{70BB6D7B-09FB-453E-B008-06CC06233E39}" dt="2025-06-27T11:44:48.915" v="4560" actId="1076"/>
          <ac:picMkLst>
            <pc:docMk/>
            <pc:sldMk cId="1085115790" sldId="2771"/>
            <ac:picMk id="4" creationId="{30837529-5F3E-6256-E8F4-DEBBF69492CF}"/>
          </ac:picMkLst>
        </pc:picChg>
        <pc:picChg chg="add mod">
          <ac:chgData name="Mubina Asaria" userId="29605698-f7e7-4ed2-ae96-05f5c5209fa8" providerId="ADAL" clId="{70BB6D7B-09FB-453E-B008-06CC06233E39}" dt="2025-06-27T11:48:18.811" v="4700"/>
          <ac:picMkLst>
            <pc:docMk/>
            <pc:sldMk cId="1085115790" sldId="2771"/>
            <ac:picMk id="13" creationId="{237B9F70-4A9E-FDCF-75E6-CE832CDE9A87}"/>
          </ac:picMkLst>
        </pc:picChg>
      </pc:sldChg>
      <pc:sldChg chg="addSp delSp modSp add mod delAnim modAnim modNotesTx">
        <pc:chgData name="Mubina Asaria" userId="29605698-f7e7-4ed2-ae96-05f5c5209fa8" providerId="ADAL" clId="{70BB6D7B-09FB-453E-B008-06CC06233E39}" dt="2025-07-11T16:47:21.204" v="5975" actId="113"/>
        <pc:sldMkLst>
          <pc:docMk/>
          <pc:sldMk cId="3057116882" sldId="2772"/>
        </pc:sldMkLst>
        <pc:spChg chg="mod">
          <ac:chgData name="Mubina Asaria" userId="29605698-f7e7-4ed2-ae96-05f5c5209fa8" providerId="ADAL" clId="{70BB6D7B-09FB-453E-B008-06CC06233E39}" dt="2025-06-26T15:18:02.251" v="3894" actId="2711"/>
          <ac:spMkLst>
            <pc:docMk/>
            <pc:sldMk cId="3057116882" sldId="2772"/>
            <ac:spMk id="2" creationId="{8A2D4132-4A39-E251-B9B6-CA78DF2D2144}"/>
          </ac:spMkLst>
        </pc:spChg>
        <pc:spChg chg="add mod">
          <ac:chgData name="Mubina Asaria" userId="29605698-f7e7-4ed2-ae96-05f5c5209fa8" providerId="ADAL" clId="{70BB6D7B-09FB-453E-B008-06CC06233E39}" dt="2025-06-26T15:04:10.515" v="3805" actId="1076"/>
          <ac:spMkLst>
            <pc:docMk/>
            <pc:sldMk cId="3057116882" sldId="2772"/>
            <ac:spMk id="13" creationId="{097AF0AB-31F4-786D-50F5-C352BC58B186}"/>
          </ac:spMkLst>
        </pc:spChg>
        <pc:picChg chg="add mod">
          <ac:chgData name="Mubina Asaria" userId="29605698-f7e7-4ed2-ae96-05f5c5209fa8" providerId="ADAL" clId="{70BB6D7B-09FB-453E-B008-06CC06233E39}" dt="2025-06-26T15:18:21.553" v="3905" actId="1036"/>
          <ac:picMkLst>
            <pc:docMk/>
            <pc:sldMk cId="3057116882" sldId="2772"/>
            <ac:picMk id="6" creationId="{10787CB0-DC37-1235-76D3-269A56C55E83}"/>
          </ac:picMkLst>
        </pc:picChg>
      </pc:sldChg>
      <pc:sldChg chg="addSp delSp modSp mod modNotesTx">
        <pc:chgData name="Mubina Asaria" userId="29605698-f7e7-4ed2-ae96-05f5c5209fa8" providerId="ADAL" clId="{70BB6D7B-09FB-453E-B008-06CC06233E39}" dt="2025-07-11T16:48:18.091" v="5983" actId="2711"/>
        <pc:sldMkLst>
          <pc:docMk/>
          <pc:sldMk cId="3122530351" sldId="2773"/>
        </pc:sldMkLst>
        <pc:spChg chg="mod">
          <ac:chgData name="Mubina Asaria" userId="29605698-f7e7-4ed2-ae96-05f5c5209fa8" providerId="ADAL" clId="{70BB6D7B-09FB-453E-B008-06CC06233E39}" dt="2025-06-27T11:02:48.537" v="4261" actId="1076"/>
          <ac:spMkLst>
            <pc:docMk/>
            <pc:sldMk cId="3122530351" sldId="2773"/>
            <ac:spMk id="5" creationId="{152EAEAE-BBB1-EA6F-CE0D-67AE956DCE75}"/>
          </ac:spMkLst>
        </pc:spChg>
        <pc:spChg chg="add mod">
          <ac:chgData name="Mubina Asaria" userId="29605698-f7e7-4ed2-ae96-05f5c5209fa8" providerId="ADAL" clId="{70BB6D7B-09FB-453E-B008-06CC06233E39}" dt="2025-06-27T11:12:04.866" v="4358" actId="20577"/>
          <ac:spMkLst>
            <pc:docMk/>
            <pc:sldMk cId="3122530351" sldId="2773"/>
            <ac:spMk id="8" creationId="{00E63CE1-CA08-6584-F722-53F7B30B2D2C}"/>
          </ac:spMkLst>
        </pc:spChg>
        <pc:spChg chg="mod">
          <ac:chgData name="Mubina Asaria" userId="29605698-f7e7-4ed2-ae96-05f5c5209fa8" providerId="ADAL" clId="{70BB6D7B-09FB-453E-B008-06CC06233E39}" dt="2025-06-27T11:03:04.711" v="4265" actId="403"/>
          <ac:spMkLst>
            <pc:docMk/>
            <pc:sldMk cId="3122530351" sldId="2773"/>
            <ac:spMk id="10" creationId="{E01AAEB8-5CFF-AC72-2A4B-3C59052B3499}"/>
          </ac:spMkLst>
        </pc:spChg>
        <pc:picChg chg="add mod">
          <ac:chgData name="Mubina Asaria" userId="29605698-f7e7-4ed2-ae96-05f5c5209fa8" providerId="ADAL" clId="{70BB6D7B-09FB-453E-B008-06CC06233E39}" dt="2025-06-27T11:02:11.536" v="4259" actId="1076"/>
          <ac:picMkLst>
            <pc:docMk/>
            <pc:sldMk cId="3122530351" sldId="2773"/>
            <ac:picMk id="3" creationId="{F1894116-0EAC-EAF2-CC32-2C6D24254E0D}"/>
          </ac:picMkLst>
        </pc:picChg>
        <pc:picChg chg="mod">
          <ac:chgData name="Mubina Asaria" userId="29605698-f7e7-4ed2-ae96-05f5c5209fa8" providerId="ADAL" clId="{70BB6D7B-09FB-453E-B008-06CC06233E39}" dt="2025-06-27T11:02:54.932" v="4263" actId="14100"/>
          <ac:picMkLst>
            <pc:docMk/>
            <pc:sldMk cId="3122530351" sldId="2773"/>
            <ac:picMk id="11" creationId="{64340FA1-5DDC-DD4E-7D2F-2CD0CFA59019}"/>
          </ac:picMkLst>
        </pc:picChg>
      </pc:sldChg>
      <pc:sldChg chg="add del">
        <pc:chgData name="Mubina Asaria" userId="29605698-f7e7-4ed2-ae96-05f5c5209fa8" providerId="ADAL" clId="{70BB6D7B-09FB-453E-B008-06CC06233E39}" dt="2025-06-27T08:37:08.887" v="4122" actId="2696"/>
        <pc:sldMkLst>
          <pc:docMk/>
          <pc:sldMk cId="3870588492" sldId="2773"/>
        </pc:sldMkLst>
      </pc:sldChg>
      <pc:sldChg chg="add modNotesTx">
        <pc:chgData name="Mubina Asaria" userId="29605698-f7e7-4ed2-ae96-05f5c5209fa8" providerId="ADAL" clId="{70BB6D7B-09FB-453E-B008-06CC06233E39}" dt="2025-07-11T16:46:58.720" v="5971" actId="113"/>
        <pc:sldMkLst>
          <pc:docMk/>
          <pc:sldMk cId="2518522846" sldId="2774"/>
        </pc:sldMkLst>
      </pc:sldChg>
      <pc:sldChg chg="add ord modNotesTx">
        <pc:chgData name="Mubina Asaria" userId="29605698-f7e7-4ed2-ae96-05f5c5209fa8" providerId="ADAL" clId="{70BB6D7B-09FB-453E-B008-06CC06233E39}" dt="2025-07-11T16:51:18.950" v="6005" actId="2711"/>
        <pc:sldMkLst>
          <pc:docMk/>
          <pc:sldMk cId="1124030562" sldId="2775"/>
        </pc:sldMkLst>
      </pc:sldChg>
      <pc:sldChg chg="addSp delSp modSp add mod ord modNotesTx">
        <pc:chgData name="Mubina Asaria" userId="29605698-f7e7-4ed2-ae96-05f5c5209fa8" providerId="ADAL" clId="{70BB6D7B-09FB-453E-B008-06CC06233E39}" dt="2025-07-15T11:56:50.654" v="6475" actId="13822"/>
        <pc:sldMkLst>
          <pc:docMk/>
          <pc:sldMk cId="1333723202" sldId="2776"/>
        </pc:sldMkLst>
        <pc:spChg chg="mod">
          <ac:chgData name="Mubina Asaria" userId="29605698-f7e7-4ed2-ae96-05f5c5209fa8" providerId="ADAL" clId="{70BB6D7B-09FB-453E-B008-06CC06233E39}" dt="2025-07-07T10:27:52.182" v="5111" actId="27636"/>
          <ac:spMkLst>
            <pc:docMk/>
            <pc:sldMk cId="1333723202" sldId="2776"/>
            <ac:spMk id="2" creationId="{F652D3E4-2308-1667-3541-2BE0F8103885}"/>
          </ac:spMkLst>
        </pc:spChg>
        <pc:spChg chg="add del">
          <ac:chgData name="Mubina Asaria" userId="29605698-f7e7-4ed2-ae96-05f5c5209fa8" providerId="ADAL" clId="{70BB6D7B-09FB-453E-B008-06CC06233E39}" dt="2025-07-15T11:51:37.894" v="6317" actId="22"/>
          <ac:spMkLst>
            <pc:docMk/>
            <pc:sldMk cId="1333723202" sldId="2776"/>
            <ac:spMk id="8" creationId="{8D310405-5EA2-11A5-1D1E-BA4C9D8A5E0F}"/>
          </ac:spMkLst>
        </pc:spChg>
        <pc:spChg chg="add del mod">
          <ac:chgData name="Mubina Asaria" userId="29605698-f7e7-4ed2-ae96-05f5c5209fa8" providerId="ADAL" clId="{70BB6D7B-09FB-453E-B008-06CC06233E39}" dt="2025-07-15T11:54:02.825" v="6394" actId="478"/>
          <ac:spMkLst>
            <pc:docMk/>
            <pc:sldMk cId="1333723202" sldId="2776"/>
            <ac:spMk id="11" creationId="{626ED8F4-AAA6-0463-7FE8-3B997D2FEB7C}"/>
          </ac:spMkLst>
        </pc:spChg>
        <pc:spChg chg="add mod">
          <ac:chgData name="Mubina Asaria" userId="29605698-f7e7-4ed2-ae96-05f5c5209fa8" providerId="ADAL" clId="{70BB6D7B-09FB-453E-B008-06CC06233E39}" dt="2025-07-15T11:52:42.396" v="6325"/>
          <ac:spMkLst>
            <pc:docMk/>
            <pc:sldMk cId="1333723202" sldId="2776"/>
            <ac:spMk id="12" creationId="{158D7448-1D9B-6A2C-98F3-A823E359F905}"/>
          </ac:spMkLst>
        </pc:spChg>
        <pc:spChg chg="add mod">
          <ac:chgData name="Mubina Asaria" userId="29605698-f7e7-4ed2-ae96-05f5c5209fa8" providerId="ADAL" clId="{70BB6D7B-09FB-453E-B008-06CC06233E39}" dt="2025-07-15T11:56:50.654" v="6475" actId="13822"/>
          <ac:spMkLst>
            <pc:docMk/>
            <pc:sldMk cId="1333723202" sldId="2776"/>
            <ac:spMk id="13" creationId="{3F9438EC-B03F-2419-B4BD-954646B85EAE}"/>
          </ac:spMkLst>
        </pc:spChg>
        <pc:graphicFrameChg chg="mod">
          <ac:chgData name="Mubina Asaria" userId="29605698-f7e7-4ed2-ae96-05f5c5209fa8" providerId="ADAL" clId="{70BB6D7B-09FB-453E-B008-06CC06233E39}" dt="2025-07-15T11:51:46.125" v="6318" actId="1076"/>
          <ac:graphicFrameMkLst>
            <pc:docMk/>
            <pc:sldMk cId="1333723202" sldId="2776"/>
            <ac:graphicFrameMk id="10" creationId="{AF826194-6895-B209-E9A2-A0443016F498}"/>
          </ac:graphicFrameMkLst>
        </pc:graphicFrameChg>
        <pc:picChg chg="mod">
          <ac:chgData name="Mubina Asaria" userId="29605698-f7e7-4ed2-ae96-05f5c5209fa8" providerId="ADAL" clId="{70BB6D7B-09FB-453E-B008-06CC06233E39}" dt="2025-07-15T11:52:04.289" v="6322" actId="1076"/>
          <ac:picMkLst>
            <pc:docMk/>
            <pc:sldMk cId="1333723202" sldId="2776"/>
            <ac:picMk id="4" creationId="{02978B77-8012-7798-24F6-48A824A7EAFE}"/>
          </ac:picMkLst>
        </pc:picChg>
        <pc:picChg chg="mod">
          <ac:chgData name="Mubina Asaria" userId="29605698-f7e7-4ed2-ae96-05f5c5209fa8" providerId="ADAL" clId="{70BB6D7B-09FB-453E-B008-06CC06233E39}" dt="2025-07-15T11:51:53.694" v="6320" actId="1076"/>
          <ac:picMkLst>
            <pc:docMk/>
            <pc:sldMk cId="1333723202" sldId="2776"/>
            <ac:picMk id="5" creationId="{835A8751-C278-F8C5-0BEB-350B3271F824}"/>
          </ac:picMkLst>
        </pc:picChg>
        <pc:picChg chg="add mod">
          <ac:chgData name="Mubina Asaria" userId="29605698-f7e7-4ed2-ae96-05f5c5209fa8" providerId="ADAL" clId="{70BB6D7B-09FB-453E-B008-06CC06233E39}" dt="2025-07-15T11:56:39.079" v="6473" actId="1076"/>
          <ac:picMkLst>
            <pc:docMk/>
            <pc:sldMk cId="1333723202" sldId="2776"/>
            <ac:picMk id="14" creationId="{65EF01F6-0C12-B4B7-DF75-CFD5E96FDAAD}"/>
          </ac:picMkLst>
        </pc:picChg>
      </pc:sldChg>
      <pc:sldChg chg="add modNotesTx">
        <pc:chgData name="Mubina Asaria" userId="29605698-f7e7-4ed2-ae96-05f5c5209fa8" providerId="ADAL" clId="{70BB6D7B-09FB-453E-B008-06CC06233E39}" dt="2025-07-11T16:51:44.836" v="6009" actId="2711"/>
        <pc:sldMkLst>
          <pc:docMk/>
          <pc:sldMk cId="563794957" sldId="2777"/>
        </pc:sldMkLst>
      </pc:sldChg>
      <pc:sldChg chg="addSp delSp modSp add mod chgLayout modNotesTx">
        <pc:chgData name="Mubina Asaria" userId="29605698-f7e7-4ed2-ae96-05f5c5209fa8" providerId="ADAL" clId="{70BB6D7B-09FB-453E-B008-06CC06233E39}" dt="2025-07-11T16:42:33.216" v="5939" actId="255"/>
        <pc:sldMkLst>
          <pc:docMk/>
          <pc:sldMk cId="1187905155" sldId="2778"/>
        </pc:sldMkLst>
        <pc:spChg chg="add mod">
          <ac:chgData name="Mubina Asaria" userId="29605698-f7e7-4ed2-ae96-05f5c5209fa8" providerId="ADAL" clId="{70BB6D7B-09FB-453E-B008-06CC06233E39}" dt="2025-06-27T13:11:35.149" v="4940" actId="1076"/>
          <ac:spMkLst>
            <pc:docMk/>
            <pc:sldMk cId="1187905155" sldId="2778"/>
            <ac:spMk id="2" creationId="{35C8CF98-B513-F0BA-CE07-B436F882AC4F}"/>
          </ac:spMkLst>
        </pc:spChg>
        <pc:spChg chg="mod">
          <ac:chgData name="Mubina Asaria" userId="29605698-f7e7-4ed2-ae96-05f5c5209fa8" providerId="ADAL" clId="{70BB6D7B-09FB-453E-B008-06CC06233E39}" dt="2025-06-27T13:10:47.331" v="4936" actId="207"/>
          <ac:spMkLst>
            <pc:docMk/>
            <pc:sldMk cId="1187905155" sldId="2778"/>
            <ac:spMk id="3" creationId="{2D390320-6A05-0568-595A-C758BEBE9837}"/>
          </ac:spMkLst>
        </pc:spChg>
        <pc:picChg chg="add mod">
          <ac:chgData name="Mubina Asaria" userId="29605698-f7e7-4ed2-ae96-05f5c5209fa8" providerId="ADAL" clId="{70BB6D7B-09FB-453E-B008-06CC06233E39}" dt="2025-06-27T13:09:53.446" v="4927" actId="1076"/>
          <ac:picMkLst>
            <pc:docMk/>
            <pc:sldMk cId="1187905155" sldId="2778"/>
            <ac:picMk id="6" creationId="{21471020-91D9-B8EC-4E8E-5B38B3D6ED35}"/>
          </ac:picMkLst>
        </pc:picChg>
        <pc:picChg chg="mod">
          <ac:chgData name="Mubina Asaria" userId="29605698-f7e7-4ed2-ae96-05f5c5209fa8" providerId="ADAL" clId="{70BB6D7B-09FB-453E-B008-06CC06233E39}" dt="2025-06-27T13:05:58.809" v="4834" actId="166"/>
          <ac:picMkLst>
            <pc:docMk/>
            <pc:sldMk cId="1187905155" sldId="2778"/>
            <ac:picMk id="8" creationId="{7B4C5FB5-0A46-1792-5709-6BEA72F19EC9}"/>
          </ac:picMkLst>
        </pc:picChg>
        <pc:picChg chg="add mod">
          <ac:chgData name="Mubina Asaria" userId="29605698-f7e7-4ed2-ae96-05f5c5209fa8" providerId="ADAL" clId="{70BB6D7B-09FB-453E-B008-06CC06233E39}" dt="2025-06-27T13:10:36.906" v="4930" actId="1076"/>
          <ac:picMkLst>
            <pc:docMk/>
            <pc:sldMk cId="1187905155" sldId="2778"/>
            <ac:picMk id="13" creationId="{F7912B96-9215-E1B0-6F6D-40E90E09E3A8}"/>
          </ac:picMkLst>
        </pc:picChg>
      </pc:sldChg>
      <pc:sldChg chg="addSp delSp modSp add mod modNotesTx">
        <pc:chgData name="Mubina Asaria" userId="29605698-f7e7-4ed2-ae96-05f5c5209fa8" providerId="ADAL" clId="{70BB6D7B-09FB-453E-B008-06CC06233E39}" dt="2025-07-11T16:46:23.519" v="5965" actId="2711"/>
        <pc:sldMkLst>
          <pc:docMk/>
          <pc:sldMk cId="2208810001" sldId="2779"/>
        </pc:sldMkLst>
        <pc:spChg chg="mod">
          <ac:chgData name="Mubina Asaria" userId="29605698-f7e7-4ed2-ae96-05f5c5209fa8" providerId="ADAL" clId="{70BB6D7B-09FB-453E-B008-06CC06233E39}" dt="2025-06-27T13:41:46.390" v="5081" actId="20577"/>
          <ac:spMkLst>
            <pc:docMk/>
            <pc:sldMk cId="2208810001" sldId="2779"/>
            <ac:spMk id="10" creationId="{3C15D2EF-3C0B-A291-6F18-348E4D55F8D2}"/>
          </ac:spMkLst>
        </pc:spChg>
        <pc:picChg chg="add mod">
          <ac:chgData name="Mubina Asaria" userId="29605698-f7e7-4ed2-ae96-05f5c5209fa8" providerId="ADAL" clId="{70BB6D7B-09FB-453E-B008-06CC06233E39}" dt="2025-06-27T13:43:58.450" v="5084" actId="1076"/>
          <ac:picMkLst>
            <pc:docMk/>
            <pc:sldMk cId="2208810001" sldId="2779"/>
            <ac:picMk id="6" creationId="{2AC35E29-D7F5-71C5-D7DA-1D75991EAE09}"/>
          </ac:picMkLst>
        </pc:picChg>
        <pc:picChg chg="add mod">
          <ac:chgData name="Mubina Asaria" userId="29605698-f7e7-4ed2-ae96-05f5c5209fa8" providerId="ADAL" clId="{70BB6D7B-09FB-453E-B008-06CC06233E39}" dt="2025-06-27T13:44:26.609" v="5090" actId="1076"/>
          <ac:picMkLst>
            <pc:docMk/>
            <pc:sldMk cId="2208810001" sldId="2779"/>
            <ac:picMk id="11" creationId="{C10AA851-7BCE-F309-28A4-901EA9471990}"/>
          </ac:picMkLst>
        </pc:picChg>
      </pc:sldChg>
      <pc:sldChg chg="addSp delSp modSp add mod modNotesTx">
        <pc:chgData name="Mubina Asaria" userId="29605698-f7e7-4ed2-ae96-05f5c5209fa8" providerId="ADAL" clId="{70BB6D7B-09FB-453E-B008-06CC06233E39}" dt="2025-07-15T11:30:36.125" v="6231" actId="20577"/>
        <pc:sldMkLst>
          <pc:docMk/>
          <pc:sldMk cId="2959750704" sldId="2780"/>
        </pc:sldMkLst>
        <pc:spChg chg="add mod">
          <ac:chgData name="Mubina Asaria" userId="29605698-f7e7-4ed2-ae96-05f5c5209fa8" providerId="ADAL" clId="{70BB6D7B-09FB-453E-B008-06CC06233E39}" dt="2025-07-11T16:23:01.209" v="5698" actId="403"/>
          <ac:spMkLst>
            <pc:docMk/>
            <pc:sldMk cId="2959750704" sldId="2780"/>
            <ac:spMk id="4" creationId="{9DADD2C0-E6EC-CDC6-36A4-50B845574B64}"/>
          </ac:spMkLst>
        </pc:spChg>
        <pc:spChg chg="mod">
          <ac:chgData name="Mubina Asaria" userId="29605698-f7e7-4ed2-ae96-05f5c5209fa8" providerId="ADAL" clId="{70BB6D7B-09FB-453E-B008-06CC06233E39}" dt="2025-07-11T16:17:39.005" v="5665" actId="1076"/>
          <ac:spMkLst>
            <pc:docMk/>
            <pc:sldMk cId="2959750704" sldId="2780"/>
            <ac:spMk id="5" creationId="{211542FB-2399-65DC-663C-B47A83B88F7E}"/>
          </ac:spMkLst>
        </pc:spChg>
        <pc:spChg chg="mod">
          <ac:chgData name="Mubina Asaria" userId="29605698-f7e7-4ed2-ae96-05f5c5209fa8" providerId="ADAL" clId="{70BB6D7B-09FB-453E-B008-06CC06233E39}" dt="2025-07-11T16:18:03.334" v="5667" actId="20577"/>
          <ac:spMkLst>
            <pc:docMk/>
            <pc:sldMk cId="2959750704" sldId="2780"/>
            <ac:spMk id="8" creationId="{AFDB8B30-384B-0BAC-F7C4-53F8A2208BCA}"/>
          </ac:spMkLst>
        </pc:spChg>
        <pc:spChg chg="add mod">
          <ac:chgData name="Mubina Asaria" userId="29605698-f7e7-4ed2-ae96-05f5c5209fa8" providerId="ADAL" clId="{70BB6D7B-09FB-453E-B008-06CC06233E39}" dt="2025-07-11T16:23:06.506" v="5699" actId="1076"/>
          <ac:spMkLst>
            <pc:docMk/>
            <pc:sldMk cId="2959750704" sldId="2780"/>
            <ac:spMk id="10" creationId="{A878681E-2161-4390-1FE6-E9B1FEA46B21}"/>
          </ac:spMkLst>
        </pc:spChg>
        <pc:spChg chg="add mod">
          <ac:chgData name="Mubina Asaria" userId="29605698-f7e7-4ed2-ae96-05f5c5209fa8" providerId="ADAL" clId="{70BB6D7B-09FB-453E-B008-06CC06233E39}" dt="2025-07-11T16:17:18.740" v="5661" actId="1076"/>
          <ac:spMkLst>
            <pc:docMk/>
            <pc:sldMk cId="2959750704" sldId="2780"/>
            <ac:spMk id="13" creationId="{BAD83E2F-4284-48FA-E326-6E1569754AE5}"/>
          </ac:spMkLst>
        </pc:spChg>
        <pc:picChg chg="mod">
          <ac:chgData name="Mubina Asaria" userId="29605698-f7e7-4ed2-ae96-05f5c5209fa8" providerId="ADAL" clId="{70BB6D7B-09FB-453E-B008-06CC06233E39}" dt="2025-07-11T16:17:24.752" v="5662" actId="1076"/>
          <ac:picMkLst>
            <pc:docMk/>
            <pc:sldMk cId="2959750704" sldId="2780"/>
            <ac:picMk id="6" creationId="{94163F07-D964-994B-F15F-1393180C0D55}"/>
          </ac:picMkLst>
        </pc:picChg>
        <pc:picChg chg="add mod">
          <ac:chgData name="Mubina Asaria" userId="29605698-f7e7-4ed2-ae96-05f5c5209fa8" providerId="ADAL" clId="{70BB6D7B-09FB-453E-B008-06CC06233E39}" dt="2025-07-11T16:17:13.552" v="5660" actId="1076"/>
          <ac:picMkLst>
            <pc:docMk/>
            <pc:sldMk cId="2959750704" sldId="2780"/>
            <ac:picMk id="7" creationId="{433FFDD5-7B69-2502-BDA3-D7B6F4D31D14}"/>
          </ac:picMkLst>
        </pc:picChg>
        <pc:picChg chg="add mod">
          <ac:chgData name="Mubina Asaria" userId="29605698-f7e7-4ed2-ae96-05f5c5209fa8" providerId="ADAL" clId="{70BB6D7B-09FB-453E-B008-06CC06233E39}" dt="2025-07-11T16:22:38.261" v="5689" actId="1076"/>
          <ac:picMkLst>
            <pc:docMk/>
            <pc:sldMk cId="2959750704" sldId="2780"/>
            <ac:picMk id="16" creationId="{B8CE5EE3-DF33-64A1-B850-F6AFF264A8E2}"/>
          </ac:picMkLst>
        </pc:picChg>
      </pc:sldChg>
      <pc:sldMasterChg chg="delSldLayout">
        <pc:chgData name="Mubina Asaria" userId="29605698-f7e7-4ed2-ae96-05f5c5209fa8" providerId="ADAL" clId="{70BB6D7B-09FB-453E-B008-06CC06233E39}" dt="2025-06-26T15:46:55.207" v="4106" actId="47"/>
        <pc:sldMasterMkLst>
          <pc:docMk/>
          <pc:sldMasterMk cId="803607888" sldId="2147483648"/>
        </pc:sldMasterMkLst>
        <pc:sldLayoutChg chg="del">
          <pc:chgData name="Mubina Asaria" userId="29605698-f7e7-4ed2-ae96-05f5c5209fa8" providerId="ADAL" clId="{70BB6D7B-09FB-453E-B008-06CC06233E39}" dt="2025-06-26T15:46:55.207" v="4106" actId="47"/>
          <pc:sldLayoutMkLst>
            <pc:docMk/>
            <pc:sldMasterMk cId="803607888" sldId="2147483648"/>
            <pc:sldLayoutMk cId="1379817586" sldId="2147483661"/>
          </pc:sldLayoutMkLst>
        </pc:sldLayoutChg>
      </pc:sldMasterChg>
    </pc:docChg>
  </pc:docChgLst>
  <pc:docChgLst>
    <pc:chgData name="Mark Bentley" userId="ac495187-8a67-4397-ae52-8f86028720c5" providerId="ADAL" clId="{51CB2ED5-8076-44E1-B43E-9BECB314E774}"/>
    <pc:docChg chg="undo custSel modSld">
      <pc:chgData name="Mark Bentley" userId="ac495187-8a67-4397-ae52-8f86028720c5" providerId="ADAL" clId="{51CB2ED5-8076-44E1-B43E-9BECB314E774}" dt="2025-07-14T18:26:47.987" v="93" actId="948"/>
      <pc:docMkLst>
        <pc:docMk/>
      </pc:docMkLst>
      <pc:sldChg chg="modSp mod">
        <pc:chgData name="Mark Bentley" userId="ac495187-8a67-4397-ae52-8f86028720c5" providerId="ADAL" clId="{51CB2ED5-8076-44E1-B43E-9BECB314E774}" dt="2025-07-14T18:26:18.035" v="87" actId="20577"/>
        <pc:sldMkLst>
          <pc:docMk/>
          <pc:sldMk cId="669113202" sldId="629"/>
        </pc:sldMkLst>
        <pc:spChg chg="mod">
          <ac:chgData name="Mark Bentley" userId="ac495187-8a67-4397-ae52-8f86028720c5" providerId="ADAL" clId="{51CB2ED5-8076-44E1-B43E-9BECB314E774}" dt="2025-07-14T18:26:18.035" v="87" actId="20577"/>
          <ac:spMkLst>
            <pc:docMk/>
            <pc:sldMk cId="669113202" sldId="629"/>
            <ac:spMk id="11" creationId="{8F1DCB19-17FC-4B3E-96DB-C91B6428449F}"/>
          </ac:spMkLst>
        </pc:spChg>
      </pc:sldChg>
      <pc:sldChg chg="modSp mod">
        <pc:chgData name="Mark Bentley" userId="ac495187-8a67-4397-ae52-8f86028720c5" providerId="ADAL" clId="{51CB2ED5-8076-44E1-B43E-9BECB314E774}" dt="2025-07-14T18:26:47.987" v="93" actId="948"/>
        <pc:sldMkLst>
          <pc:docMk/>
          <pc:sldMk cId="1131875617" sldId="635"/>
        </pc:sldMkLst>
        <pc:spChg chg="mod">
          <ac:chgData name="Mark Bentley" userId="ac495187-8a67-4397-ae52-8f86028720c5" providerId="ADAL" clId="{51CB2ED5-8076-44E1-B43E-9BECB314E774}" dt="2025-07-14T18:26:47.987" v="93" actId="948"/>
          <ac:spMkLst>
            <pc:docMk/>
            <pc:sldMk cId="1131875617" sldId="635"/>
            <ac:spMk id="8" creationId="{5EEA3775-19A9-42FB-A058-97673AD4CD32}"/>
          </ac:spMkLst>
        </pc:spChg>
      </pc:sldChg>
      <pc:sldChg chg="modSp mod">
        <pc:chgData name="Mark Bentley" userId="ac495187-8a67-4397-ae52-8f86028720c5" providerId="ADAL" clId="{51CB2ED5-8076-44E1-B43E-9BECB314E774}" dt="2025-07-14T18:10:33.468" v="24" actId="255"/>
        <pc:sldMkLst>
          <pc:docMk/>
          <pc:sldMk cId="3540202578" sldId="638"/>
        </pc:sldMkLst>
        <pc:spChg chg="mod">
          <ac:chgData name="Mark Bentley" userId="ac495187-8a67-4397-ae52-8f86028720c5" providerId="ADAL" clId="{51CB2ED5-8076-44E1-B43E-9BECB314E774}" dt="2025-07-14T18:10:33.468" v="24" actId="255"/>
          <ac:spMkLst>
            <pc:docMk/>
            <pc:sldMk cId="3540202578" sldId="638"/>
            <ac:spMk id="3" creationId="{8C4985EE-8D2F-464A-8756-C0CFB0703A84}"/>
          </ac:spMkLst>
        </pc:spChg>
      </pc:sldChg>
      <pc:sldChg chg="modSp mod">
        <pc:chgData name="Mark Bentley" userId="ac495187-8a67-4397-ae52-8f86028720c5" providerId="ADAL" clId="{51CB2ED5-8076-44E1-B43E-9BECB314E774}" dt="2025-07-14T18:17:36.485" v="64" actId="6549"/>
        <pc:sldMkLst>
          <pc:docMk/>
          <pc:sldMk cId="504513416" sldId="654"/>
        </pc:sldMkLst>
        <pc:spChg chg="mod">
          <ac:chgData name="Mark Bentley" userId="ac495187-8a67-4397-ae52-8f86028720c5" providerId="ADAL" clId="{51CB2ED5-8076-44E1-B43E-9BECB314E774}" dt="2025-07-14T18:17:36.485" v="64" actId="6549"/>
          <ac:spMkLst>
            <pc:docMk/>
            <pc:sldMk cId="504513416" sldId="654"/>
            <ac:spMk id="9" creationId="{A6998478-5A09-B4C9-DD0D-34F69C5C44F9}"/>
          </ac:spMkLst>
        </pc:spChg>
      </pc:sldChg>
      <pc:sldChg chg="modSp mod">
        <pc:chgData name="Mark Bentley" userId="ac495187-8a67-4397-ae52-8f86028720c5" providerId="ADAL" clId="{51CB2ED5-8076-44E1-B43E-9BECB314E774}" dt="2025-07-14T18:17:09.261" v="63" actId="20577"/>
        <pc:sldMkLst>
          <pc:docMk/>
          <pc:sldMk cId="1273189157" sldId="660"/>
        </pc:sldMkLst>
        <pc:spChg chg="mod">
          <ac:chgData name="Mark Bentley" userId="ac495187-8a67-4397-ae52-8f86028720c5" providerId="ADAL" clId="{51CB2ED5-8076-44E1-B43E-9BECB314E774}" dt="2025-07-14T18:17:09.261" v="63" actId="20577"/>
          <ac:spMkLst>
            <pc:docMk/>
            <pc:sldMk cId="1273189157" sldId="660"/>
            <ac:spMk id="8" creationId="{1010C896-75FD-3511-79A3-77363D755C7D}"/>
          </ac:spMkLst>
        </pc:spChg>
      </pc:sldChg>
      <pc:sldChg chg="modSp mod">
        <pc:chgData name="Mark Bentley" userId="ac495187-8a67-4397-ae52-8f86028720c5" providerId="ADAL" clId="{51CB2ED5-8076-44E1-B43E-9BECB314E774}" dt="2025-07-14T18:21:29.442" v="66" actId="1076"/>
        <pc:sldMkLst>
          <pc:docMk/>
          <pc:sldMk cId="4281402588" sldId="666"/>
        </pc:sldMkLst>
        <pc:picChg chg="mod">
          <ac:chgData name="Mark Bentley" userId="ac495187-8a67-4397-ae52-8f86028720c5" providerId="ADAL" clId="{51CB2ED5-8076-44E1-B43E-9BECB314E774}" dt="2025-07-14T18:21:29.442" v="66" actId="1076"/>
          <ac:picMkLst>
            <pc:docMk/>
            <pc:sldMk cId="4281402588" sldId="666"/>
            <ac:picMk id="6" creationId="{96E9767D-F4B4-323E-6011-B69E2BB7848C}"/>
          </ac:picMkLst>
        </pc:picChg>
      </pc:sldChg>
      <pc:sldChg chg="modSp mod">
        <pc:chgData name="Mark Bentley" userId="ac495187-8a67-4397-ae52-8f86028720c5" providerId="ADAL" clId="{51CB2ED5-8076-44E1-B43E-9BECB314E774}" dt="2025-07-14T18:25:20.165" v="86" actId="403"/>
        <pc:sldMkLst>
          <pc:docMk/>
          <pc:sldMk cId="2838824579" sldId="672"/>
        </pc:sldMkLst>
        <pc:spChg chg="mod">
          <ac:chgData name="Mark Bentley" userId="ac495187-8a67-4397-ae52-8f86028720c5" providerId="ADAL" clId="{51CB2ED5-8076-44E1-B43E-9BECB314E774}" dt="2025-07-14T18:25:20.165" v="86" actId="403"/>
          <ac:spMkLst>
            <pc:docMk/>
            <pc:sldMk cId="2838824579" sldId="672"/>
            <ac:spMk id="8" creationId="{D88448D5-8330-45BC-BDE6-44B12F285B00}"/>
          </ac:spMkLst>
        </pc:spChg>
      </pc:sldChg>
      <pc:sldChg chg="modSp mod">
        <pc:chgData name="Mark Bentley" userId="ac495187-8a67-4397-ae52-8f86028720c5" providerId="ADAL" clId="{51CB2ED5-8076-44E1-B43E-9BECB314E774}" dt="2025-07-14T18:13:09.206" v="49" actId="20577"/>
        <pc:sldMkLst>
          <pc:docMk/>
          <pc:sldMk cId="2045805653" sldId="681"/>
        </pc:sldMkLst>
        <pc:graphicFrameChg chg="mod">
          <ac:chgData name="Mark Bentley" userId="ac495187-8a67-4397-ae52-8f86028720c5" providerId="ADAL" clId="{51CB2ED5-8076-44E1-B43E-9BECB314E774}" dt="2025-07-14T18:13:09.206" v="49" actId="20577"/>
          <ac:graphicFrameMkLst>
            <pc:docMk/>
            <pc:sldMk cId="2045805653" sldId="681"/>
            <ac:graphicFrameMk id="13" creationId="{8FC33225-6015-A312-EC03-E8F129272F73}"/>
          </ac:graphicFrameMkLst>
        </pc:graphicFrameChg>
        <pc:picChg chg="mod">
          <ac:chgData name="Mark Bentley" userId="ac495187-8a67-4397-ae52-8f86028720c5" providerId="ADAL" clId="{51CB2ED5-8076-44E1-B43E-9BECB314E774}" dt="2025-07-14T18:13:02.968" v="46" actId="1076"/>
          <ac:picMkLst>
            <pc:docMk/>
            <pc:sldMk cId="2045805653" sldId="681"/>
            <ac:picMk id="16" creationId="{C289C2BC-22C7-2361-66D6-F6050F13A45E}"/>
          </ac:picMkLst>
        </pc:picChg>
      </pc:sldChg>
      <pc:sldChg chg="modSp mod">
        <pc:chgData name="Mark Bentley" userId="ac495187-8a67-4397-ae52-8f86028720c5" providerId="ADAL" clId="{51CB2ED5-8076-44E1-B43E-9BECB314E774}" dt="2025-07-14T18:12:22.519" v="45" actId="20577"/>
        <pc:sldMkLst>
          <pc:docMk/>
          <pc:sldMk cId="1247934190" sldId="2588"/>
        </pc:sldMkLst>
        <pc:spChg chg="mod">
          <ac:chgData name="Mark Bentley" userId="ac495187-8a67-4397-ae52-8f86028720c5" providerId="ADAL" clId="{51CB2ED5-8076-44E1-B43E-9BECB314E774}" dt="2025-07-14T18:12:22.519" v="45" actId="20577"/>
          <ac:spMkLst>
            <pc:docMk/>
            <pc:sldMk cId="1247934190" sldId="2588"/>
            <ac:spMk id="2" creationId="{60918C3E-D360-8E16-D445-F7CB84C85691}"/>
          </ac:spMkLst>
        </pc:spChg>
      </pc:sldChg>
      <pc:sldChg chg="modSp mod">
        <pc:chgData name="Mark Bentley" userId="ac495187-8a67-4397-ae52-8f86028720c5" providerId="ADAL" clId="{51CB2ED5-8076-44E1-B43E-9BECB314E774}" dt="2025-07-14T18:14:53.474" v="57" actId="6549"/>
        <pc:sldMkLst>
          <pc:docMk/>
          <pc:sldMk cId="3008793307" sldId="2590"/>
        </pc:sldMkLst>
        <pc:spChg chg="mod">
          <ac:chgData name="Mark Bentley" userId="ac495187-8a67-4397-ae52-8f86028720c5" providerId="ADAL" clId="{51CB2ED5-8076-44E1-B43E-9BECB314E774}" dt="2025-07-14T18:14:53.474" v="57" actId="6549"/>
          <ac:spMkLst>
            <pc:docMk/>
            <pc:sldMk cId="3008793307" sldId="2590"/>
            <ac:spMk id="2" creationId="{C3602D2F-5FB5-44A5-A787-4DEBD7FC7BE6}"/>
          </ac:spMkLst>
        </pc:spChg>
      </pc:sldChg>
      <pc:sldChg chg="modSp">
        <pc:chgData name="Mark Bentley" userId="ac495187-8a67-4397-ae52-8f86028720c5" providerId="ADAL" clId="{51CB2ED5-8076-44E1-B43E-9BECB314E774}" dt="2025-07-14T18:06:05.999" v="15" actId="20577"/>
        <pc:sldMkLst>
          <pc:docMk/>
          <pc:sldMk cId="916043920" sldId="2609"/>
        </pc:sldMkLst>
        <pc:graphicFrameChg chg="mod">
          <ac:chgData name="Mark Bentley" userId="ac495187-8a67-4397-ae52-8f86028720c5" providerId="ADAL" clId="{51CB2ED5-8076-44E1-B43E-9BECB314E774}" dt="2025-07-14T18:06:05.999" v="15" actId="20577"/>
          <ac:graphicFrameMkLst>
            <pc:docMk/>
            <pc:sldMk cId="916043920" sldId="2609"/>
            <ac:graphicFrameMk id="6" creationId="{421C81D6-8F4D-F257-A616-96233414E0CD}"/>
          </ac:graphicFrameMkLst>
        </pc:graphicFrameChg>
      </pc:sldChg>
      <pc:sldChg chg="modSp mod">
        <pc:chgData name="Mark Bentley" userId="ac495187-8a67-4397-ae52-8f86028720c5" providerId="ADAL" clId="{51CB2ED5-8076-44E1-B43E-9BECB314E774}" dt="2025-07-14T18:16:31.240" v="59" actId="20358"/>
        <pc:sldMkLst>
          <pc:docMk/>
          <pc:sldMk cId="3225290273" sldId="2622"/>
        </pc:sldMkLst>
        <pc:picChg chg="mod">
          <ac:chgData name="Mark Bentley" userId="ac495187-8a67-4397-ae52-8f86028720c5" providerId="ADAL" clId="{51CB2ED5-8076-44E1-B43E-9BECB314E774}" dt="2025-07-14T18:16:31.240" v="59" actId="20358"/>
          <ac:picMkLst>
            <pc:docMk/>
            <pc:sldMk cId="3225290273" sldId="2622"/>
            <ac:picMk id="3" creationId="{1A229B6C-18D1-7DF3-68E4-121CEFFCDB33}"/>
          </ac:picMkLst>
        </pc:picChg>
      </pc:sldChg>
      <pc:sldChg chg="modSp mod">
        <pc:chgData name="Mark Bentley" userId="ac495187-8a67-4397-ae52-8f86028720c5" providerId="ADAL" clId="{51CB2ED5-8076-44E1-B43E-9BECB314E774}" dt="2025-07-14T18:13:53.685" v="53" actId="14100"/>
        <pc:sldMkLst>
          <pc:docMk/>
          <pc:sldMk cId="3492927645" sldId="2625"/>
        </pc:sldMkLst>
        <pc:spChg chg="mod">
          <ac:chgData name="Mark Bentley" userId="ac495187-8a67-4397-ae52-8f86028720c5" providerId="ADAL" clId="{51CB2ED5-8076-44E1-B43E-9BECB314E774}" dt="2025-07-14T18:13:53.685" v="53" actId="14100"/>
          <ac:spMkLst>
            <pc:docMk/>
            <pc:sldMk cId="3492927645" sldId="2625"/>
            <ac:spMk id="5" creationId="{F858271E-0577-CC77-CBF9-BED4801C2BA6}"/>
          </ac:spMkLst>
        </pc:spChg>
      </pc:sldChg>
      <pc:sldChg chg="modSp mod">
        <pc:chgData name="Mark Bentley" userId="ac495187-8a67-4397-ae52-8f86028720c5" providerId="ADAL" clId="{51CB2ED5-8076-44E1-B43E-9BECB314E774}" dt="2025-07-14T18:23:10.605" v="74" actId="20577"/>
        <pc:sldMkLst>
          <pc:docMk/>
          <pc:sldMk cId="3122530351" sldId="2773"/>
        </pc:sldMkLst>
        <pc:spChg chg="mod">
          <ac:chgData name="Mark Bentley" userId="ac495187-8a67-4397-ae52-8f86028720c5" providerId="ADAL" clId="{51CB2ED5-8076-44E1-B43E-9BECB314E774}" dt="2025-07-14T18:23:10.605" v="74" actId="20577"/>
          <ac:spMkLst>
            <pc:docMk/>
            <pc:sldMk cId="3122530351" sldId="2773"/>
            <ac:spMk id="5" creationId="{152EAEAE-BBB1-EA6F-CE0D-67AE956DCE75}"/>
          </ac:spMkLst>
        </pc:spChg>
      </pc:sldChg>
      <pc:sldChg chg="modSp mod">
        <pc:chgData name="Mark Bentley" userId="ac495187-8a67-4397-ae52-8f86028720c5" providerId="ADAL" clId="{51CB2ED5-8076-44E1-B43E-9BECB314E774}" dt="2025-07-14T18:15:49.621" v="58" actId="732"/>
        <pc:sldMkLst>
          <pc:docMk/>
          <pc:sldMk cId="1187905155" sldId="2778"/>
        </pc:sldMkLst>
        <pc:picChg chg="mod modCrop">
          <ac:chgData name="Mark Bentley" userId="ac495187-8a67-4397-ae52-8f86028720c5" providerId="ADAL" clId="{51CB2ED5-8076-44E1-B43E-9BECB314E774}" dt="2025-07-14T18:15:49.621" v="58" actId="732"/>
          <ac:picMkLst>
            <pc:docMk/>
            <pc:sldMk cId="1187905155" sldId="2778"/>
            <ac:picMk id="6" creationId="{21471020-91D9-B8EC-4E8E-5B38B3D6ED35}"/>
          </ac:picMkLst>
        </pc:picChg>
      </pc:sldChg>
    </pc:docChg>
  </pc:docChgLst>
  <pc:docChgLst>
    <pc:chgData name="Alex Dave" userId="7419d647-714f-46ce-9a66-4049cb0aedda" providerId="ADAL" clId="{98EF7E61-CC79-475C-8759-59BFA1D9C661}"/>
    <pc:docChg chg="undo custSel modSld sldOrd">
      <pc:chgData name="Alex Dave" userId="7419d647-714f-46ce-9a66-4049cb0aedda" providerId="ADAL" clId="{98EF7E61-CC79-475C-8759-59BFA1D9C661}" dt="2025-07-15T10:40:31.256" v="70" actId="20577"/>
      <pc:docMkLst>
        <pc:docMk/>
      </pc:docMkLst>
      <pc:sldChg chg="modSp mod">
        <pc:chgData name="Alex Dave" userId="7419d647-714f-46ce-9a66-4049cb0aedda" providerId="ADAL" clId="{98EF7E61-CC79-475C-8759-59BFA1D9C661}" dt="2025-07-15T10:22:14.770" v="6" actId="403"/>
        <pc:sldMkLst>
          <pc:docMk/>
          <pc:sldMk cId="3540202578" sldId="638"/>
        </pc:sldMkLst>
        <pc:spChg chg="mod">
          <ac:chgData name="Alex Dave" userId="7419d647-714f-46ce-9a66-4049cb0aedda" providerId="ADAL" clId="{98EF7E61-CC79-475C-8759-59BFA1D9C661}" dt="2025-07-15T10:22:14.770" v="6" actId="403"/>
          <ac:spMkLst>
            <pc:docMk/>
            <pc:sldMk cId="3540202578" sldId="638"/>
            <ac:spMk id="3" creationId="{8C4985EE-8D2F-464A-8756-C0CFB0703A84}"/>
          </ac:spMkLst>
        </pc:spChg>
      </pc:sldChg>
      <pc:sldChg chg="modSp mod">
        <pc:chgData name="Alex Dave" userId="7419d647-714f-46ce-9a66-4049cb0aedda" providerId="ADAL" clId="{98EF7E61-CC79-475C-8759-59BFA1D9C661}" dt="2025-07-15T10:24:07.697" v="14" actId="1076"/>
        <pc:sldMkLst>
          <pc:docMk/>
          <pc:sldMk cId="2756591826" sldId="645"/>
        </pc:sldMkLst>
        <pc:spChg chg="mod">
          <ac:chgData name="Alex Dave" userId="7419d647-714f-46ce-9a66-4049cb0aedda" providerId="ADAL" clId="{98EF7E61-CC79-475C-8759-59BFA1D9C661}" dt="2025-07-15T10:24:02.107" v="12" actId="1076"/>
          <ac:spMkLst>
            <pc:docMk/>
            <pc:sldMk cId="2756591826" sldId="645"/>
            <ac:spMk id="6" creationId="{194C1BD7-FF25-4C12-86BF-C0C40ECA0B16}"/>
          </ac:spMkLst>
        </pc:spChg>
        <pc:picChg chg="mod">
          <ac:chgData name="Alex Dave" userId="7419d647-714f-46ce-9a66-4049cb0aedda" providerId="ADAL" clId="{98EF7E61-CC79-475C-8759-59BFA1D9C661}" dt="2025-07-15T10:24:07.697" v="14" actId="1076"/>
          <ac:picMkLst>
            <pc:docMk/>
            <pc:sldMk cId="2756591826" sldId="645"/>
            <ac:picMk id="9" creationId="{F86C594B-C3BC-2BC8-8A0D-2B6F561E8ED1}"/>
          </ac:picMkLst>
        </pc:picChg>
      </pc:sldChg>
      <pc:sldChg chg="modSp mod">
        <pc:chgData name="Alex Dave" userId="7419d647-714f-46ce-9a66-4049cb0aedda" providerId="ADAL" clId="{98EF7E61-CC79-475C-8759-59BFA1D9C661}" dt="2025-07-15T10:29:48.788" v="42" actId="1076"/>
        <pc:sldMkLst>
          <pc:docMk/>
          <pc:sldMk cId="691539825" sldId="649"/>
        </pc:sldMkLst>
        <pc:picChg chg="mod">
          <ac:chgData name="Alex Dave" userId="7419d647-714f-46ce-9a66-4049cb0aedda" providerId="ADAL" clId="{98EF7E61-CC79-475C-8759-59BFA1D9C661}" dt="2025-07-15T10:29:48.788" v="42" actId="1076"/>
          <ac:picMkLst>
            <pc:docMk/>
            <pc:sldMk cId="691539825" sldId="649"/>
            <ac:picMk id="12" creationId="{A0F94E36-4BB0-16DD-A35B-5251ABD1ED3D}"/>
          </ac:picMkLst>
        </pc:picChg>
      </pc:sldChg>
      <pc:sldChg chg="modSp mod">
        <pc:chgData name="Alex Dave" userId="7419d647-714f-46ce-9a66-4049cb0aedda" providerId="ADAL" clId="{98EF7E61-CC79-475C-8759-59BFA1D9C661}" dt="2025-07-15T10:27:12.161" v="17" actId="14100"/>
        <pc:sldMkLst>
          <pc:docMk/>
          <pc:sldMk cId="3480006944" sldId="658"/>
        </pc:sldMkLst>
        <pc:picChg chg="mod">
          <ac:chgData name="Alex Dave" userId="7419d647-714f-46ce-9a66-4049cb0aedda" providerId="ADAL" clId="{98EF7E61-CC79-475C-8759-59BFA1D9C661}" dt="2025-07-15T10:27:12.161" v="17" actId="14100"/>
          <ac:picMkLst>
            <pc:docMk/>
            <pc:sldMk cId="3480006944" sldId="658"/>
            <ac:picMk id="6" creationId="{6C4E00EE-C578-D592-CBC7-F9D24753A661}"/>
          </ac:picMkLst>
        </pc:picChg>
      </pc:sldChg>
      <pc:sldChg chg="modNotesTx">
        <pc:chgData name="Alex Dave" userId="7419d647-714f-46ce-9a66-4049cb0aedda" providerId="ADAL" clId="{98EF7E61-CC79-475C-8759-59BFA1D9C661}" dt="2025-07-15T10:31:11.616" v="60" actId="20577"/>
        <pc:sldMkLst>
          <pc:docMk/>
          <pc:sldMk cId="3336342914" sldId="667"/>
        </pc:sldMkLst>
      </pc:sldChg>
      <pc:sldChg chg="modSp mod">
        <pc:chgData name="Alex Dave" userId="7419d647-714f-46ce-9a66-4049cb0aedda" providerId="ADAL" clId="{98EF7E61-CC79-475C-8759-59BFA1D9C661}" dt="2025-07-15T10:29:58.192" v="46" actId="20577"/>
        <pc:sldMkLst>
          <pc:docMk/>
          <pc:sldMk cId="3117672922" sldId="668"/>
        </pc:sldMkLst>
        <pc:spChg chg="mod">
          <ac:chgData name="Alex Dave" userId="7419d647-714f-46ce-9a66-4049cb0aedda" providerId="ADAL" clId="{98EF7E61-CC79-475C-8759-59BFA1D9C661}" dt="2025-07-15T10:29:58.192" v="46" actId="20577"/>
          <ac:spMkLst>
            <pc:docMk/>
            <pc:sldMk cId="3117672922" sldId="668"/>
            <ac:spMk id="13" creationId="{FC4BB3BD-492F-C737-5DA3-E2907C96E76C}"/>
          </ac:spMkLst>
        </pc:spChg>
      </pc:sldChg>
      <pc:sldChg chg="modSp mod">
        <pc:chgData name="Alex Dave" userId="7419d647-714f-46ce-9a66-4049cb0aedda" providerId="ADAL" clId="{98EF7E61-CC79-475C-8759-59BFA1D9C661}" dt="2025-07-15T10:28:04.385" v="40" actId="1076"/>
        <pc:sldMkLst>
          <pc:docMk/>
          <pc:sldMk cId="2211736714" sldId="673"/>
        </pc:sldMkLst>
        <pc:spChg chg="mod">
          <ac:chgData name="Alex Dave" userId="7419d647-714f-46ce-9a66-4049cb0aedda" providerId="ADAL" clId="{98EF7E61-CC79-475C-8759-59BFA1D9C661}" dt="2025-07-15T10:28:04.385" v="40" actId="1076"/>
          <ac:spMkLst>
            <pc:docMk/>
            <pc:sldMk cId="2211736714" sldId="673"/>
            <ac:spMk id="7" creationId="{8273A6B6-4C02-CCB2-A89C-F22203349811}"/>
          </ac:spMkLst>
        </pc:spChg>
      </pc:sldChg>
      <pc:sldChg chg="modSp mod">
        <pc:chgData name="Alex Dave" userId="7419d647-714f-46ce-9a66-4049cb0aedda" providerId="ADAL" clId="{98EF7E61-CC79-475C-8759-59BFA1D9C661}" dt="2025-07-15T10:26:20.728" v="15" actId="14100"/>
        <pc:sldMkLst>
          <pc:docMk/>
          <pc:sldMk cId="2045805653" sldId="681"/>
        </pc:sldMkLst>
        <pc:graphicFrameChg chg="mod">
          <ac:chgData name="Alex Dave" userId="7419d647-714f-46ce-9a66-4049cb0aedda" providerId="ADAL" clId="{98EF7E61-CC79-475C-8759-59BFA1D9C661}" dt="2025-07-15T10:26:20.728" v="15" actId="14100"/>
          <ac:graphicFrameMkLst>
            <pc:docMk/>
            <pc:sldMk cId="2045805653" sldId="681"/>
            <ac:graphicFrameMk id="13" creationId="{8FC33225-6015-A312-EC03-E8F129272F73}"/>
          </ac:graphicFrameMkLst>
        </pc:graphicFrameChg>
      </pc:sldChg>
      <pc:sldChg chg="modSp mod">
        <pc:chgData name="Alex Dave" userId="7419d647-714f-46ce-9a66-4049cb0aedda" providerId="ADAL" clId="{98EF7E61-CC79-475C-8759-59BFA1D9C661}" dt="2025-07-15T10:23:29.282" v="11"/>
        <pc:sldMkLst>
          <pc:docMk/>
          <pc:sldMk cId="916043920" sldId="2609"/>
        </pc:sldMkLst>
        <pc:graphicFrameChg chg="mod modGraphic">
          <ac:chgData name="Alex Dave" userId="7419d647-714f-46ce-9a66-4049cb0aedda" providerId="ADAL" clId="{98EF7E61-CC79-475C-8759-59BFA1D9C661}" dt="2025-07-15T10:23:29.282" v="11"/>
          <ac:graphicFrameMkLst>
            <pc:docMk/>
            <pc:sldMk cId="916043920" sldId="2609"/>
            <ac:graphicFrameMk id="6" creationId="{421C81D6-8F4D-F257-A616-96233414E0CD}"/>
          </ac:graphicFrameMkLst>
        </pc:graphicFrameChg>
      </pc:sldChg>
      <pc:sldChg chg="modSp mod">
        <pc:chgData name="Alex Dave" userId="7419d647-714f-46ce-9a66-4049cb0aedda" providerId="ADAL" clId="{98EF7E61-CC79-475C-8759-59BFA1D9C661}" dt="2025-07-15T10:33:51.703" v="66" actId="14100"/>
        <pc:sldMkLst>
          <pc:docMk/>
          <pc:sldMk cId="2686310096" sldId="2612"/>
        </pc:sldMkLst>
        <pc:picChg chg="mod">
          <ac:chgData name="Alex Dave" userId="7419d647-714f-46ce-9a66-4049cb0aedda" providerId="ADAL" clId="{98EF7E61-CC79-475C-8759-59BFA1D9C661}" dt="2025-07-15T10:33:51.703" v="66" actId="14100"/>
          <ac:picMkLst>
            <pc:docMk/>
            <pc:sldMk cId="2686310096" sldId="2612"/>
            <ac:picMk id="4" creationId="{2750D9F8-7548-EB36-3653-6E5B6FB2338F}"/>
          </ac:picMkLst>
        </pc:picChg>
      </pc:sldChg>
      <pc:sldChg chg="modSp">
        <pc:chgData name="Alex Dave" userId="7419d647-714f-46ce-9a66-4049cb0aedda" providerId="ADAL" clId="{98EF7E61-CC79-475C-8759-59BFA1D9C661}" dt="2025-07-15T10:26:33.666" v="16" actId="1076"/>
        <pc:sldMkLst>
          <pc:docMk/>
          <pc:sldMk cId="88413184" sldId="2618"/>
        </pc:sldMkLst>
        <pc:picChg chg="mod">
          <ac:chgData name="Alex Dave" userId="7419d647-714f-46ce-9a66-4049cb0aedda" providerId="ADAL" clId="{98EF7E61-CC79-475C-8759-59BFA1D9C661}" dt="2025-07-15T10:26:33.666" v="16" actId="1076"/>
          <ac:picMkLst>
            <pc:docMk/>
            <pc:sldMk cId="88413184" sldId="2618"/>
            <ac:picMk id="4" creationId="{B147E541-7A38-C21D-481C-2126FEFBA2BB}"/>
          </ac:picMkLst>
        </pc:picChg>
      </pc:sldChg>
      <pc:sldChg chg="modSp mod ord">
        <pc:chgData name="Alex Dave" userId="7419d647-714f-46ce-9a66-4049cb0aedda" providerId="ADAL" clId="{98EF7E61-CC79-475C-8759-59BFA1D9C661}" dt="2025-07-15T10:33:41.062" v="64" actId="1076"/>
        <pc:sldMkLst>
          <pc:docMk/>
          <pc:sldMk cId="2120397652" sldId="2627"/>
        </pc:sldMkLst>
        <pc:picChg chg="mod">
          <ac:chgData name="Alex Dave" userId="7419d647-714f-46ce-9a66-4049cb0aedda" providerId="ADAL" clId="{98EF7E61-CC79-475C-8759-59BFA1D9C661}" dt="2025-07-15T10:33:41.062" v="64" actId="1076"/>
          <ac:picMkLst>
            <pc:docMk/>
            <pc:sldMk cId="2120397652" sldId="2627"/>
            <ac:picMk id="15" creationId="{1E481009-0041-5DDF-E66E-53FACAB0BF4C}"/>
          </ac:picMkLst>
        </pc:picChg>
      </pc:sldChg>
      <pc:sldChg chg="modNotesTx">
        <pc:chgData name="Alex Dave" userId="7419d647-714f-46ce-9a66-4049cb0aedda" providerId="ADAL" clId="{98EF7E61-CC79-475C-8759-59BFA1D9C661}" dt="2025-07-15T10:38:19.262" v="69" actId="20577"/>
        <pc:sldMkLst>
          <pc:docMk/>
          <pc:sldMk cId="1107789789" sldId="2770"/>
        </pc:sldMkLst>
      </pc:sldChg>
      <pc:sldChg chg="modSp">
        <pc:chgData name="Alex Dave" userId="7419d647-714f-46ce-9a66-4049cb0aedda" providerId="ADAL" clId="{98EF7E61-CC79-475C-8759-59BFA1D9C661}" dt="2025-07-15T10:40:31.256" v="70" actId="20577"/>
        <pc:sldMkLst>
          <pc:docMk/>
          <pc:sldMk cId="1333723202" sldId="2776"/>
        </pc:sldMkLst>
        <pc:graphicFrameChg chg="mod">
          <ac:chgData name="Alex Dave" userId="7419d647-714f-46ce-9a66-4049cb0aedda" providerId="ADAL" clId="{98EF7E61-CC79-475C-8759-59BFA1D9C661}" dt="2025-07-15T10:40:31.256" v="70" actId="20577"/>
          <ac:graphicFrameMkLst>
            <pc:docMk/>
            <pc:sldMk cId="1333723202" sldId="2776"/>
            <ac:graphicFrameMk id="10" creationId="{AF826194-6895-B209-E9A2-A0443016F498}"/>
          </ac:graphicFrameMkLst>
        </pc:graphicFrameChg>
      </pc:sldChg>
    </pc:docChg>
  </pc:docChgLst>
  <pc:docChgLst>
    <pc:chgData name="Mark Bentley" userId="ac495187-8a67-4397-ae52-8f86028720c5" providerId="ADAL" clId="{8EF2E266-ED52-4A0D-98F4-247099E46ACB}"/>
    <pc:docChg chg="modSld">
      <pc:chgData name="Mark Bentley" userId="ac495187-8a67-4397-ae52-8f86028720c5" providerId="ADAL" clId="{8EF2E266-ED52-4A0D-98F4-247099E46ACB}" dt="2025-07-07T09:14:00.582" v="12" actId="404"/>
      <pc:docMkLst>
        <pc:docMk/>
      </pc:docMkLst>
      <pc:sldChg chg="modNotesTx">
        <pc:chgData name="Mark Bentley" userId="ac495187-8a67-4397-ae52-8f86028720c5" providerId="ADAL" clId="{8EF2E266-ED52-4A0D-98F4-247099E46ACB}" dt="2025-07-07T09:14:00.582" v="12" actId="404"/>
        <pc:sldMkLst>
          <pc:docMk/>
          <pc:sldMk cId="1713121160" sldId="688"/>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Proportion of children who have their own mobile phone</a:t>
            </a:r>
          </a:p>
        </c:rich>
      </c:tx>
      <c:layout>
        <c:manualLayout>
          <c:xMode val="edge"/>
          <c:yMode val="edge"/>
          <c:x val="0.11888888888888889"/>
          <c:y val="4.6296296296296294E-3"/>
        </c:manualLayout>
      </c:layout>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lineChart>
        <c:grouping val="standard"/>
        <c:varyColors val="0"/>
        <c:ser>
          <c:idx val="0"/>
          <c:order val="0"/>
          <c:tx>
            <c:strRef>
              <c:f>Sheet1!$A$3</c:f>
              <c:strCache>
                <c:ptCount val="1"/>
                <c:pt idx="0">
                  <c:v>Proportion fo children who have their own mobile phone</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Sheet1!$B$2:$G$2</c:f>
              <c:strCache>
                <c:ptCount val="6"/>
                <c:pt idx="0">
                  <c:v>3 - 5</c:v>
                </c:pt>
                <c:pt idx="1">
                  <c:v>6 - 7</c:v>
                </c:pt>
                <c:pt idx="2">
                  <c:v>8 - 9</c:v>
                </c:pt>
                <c:pt idx="3">
                  <c:v>10 - 12</c:v>
                </c:pt>
                <c:pt idx="4">
                  <c:v>13 - 15</c:v>
                </c:pt>
                <c:pt idx="5">
                  <c:v>16 - 17</c:v>
                </c:pt>
              </c:strCache>
            </c:strRef>
          </c:cat>
          <c:val>
            <c:numRef>
              <c:f>Sheet1!$B$3:$G$3</c:f>
              <c:numCache>
                <c:formatCode>0%</c:formatCode>
                <c:ptCount val="6"/>
                <c:pt idx="0">
                  <c:v>0.19</c:v>
                </c:pt>
                <c:pt idx="1">
                  <c:v>0.28000000000000003</c:v>
                </c:pt>
                <c:pt idx="2">
                  <c:v>0.4</c:v>
                </c:pt>
                <c:pt idx="3">
                  <c:v>0.82</c:v>
                </c:pt>
                <c:pt idx="4">
                  <c:v>0.98</c:v>
                </c:pt>
                <c:pt idx="5">
                  <c:v>0.99</c:v>
                </c:pt>
              </c:numCache>
            </c:numRef>
          </c:val>
          <c:smooth val="0"/>
          <c:extLst>
            <c:ext xmlns:c16="http://schemas.microsoft.com/office/drawing/2014/chart" uri="{C3380CC4-5D6E-409C-BE32-E72D297353CC}">
              <c16:uniqueId val="{00000000-9BB9-4CC5-92E5-F5180A0A35DA}"/>
            </c:ext>
          </c:extLst>
        </c:ser>
        <c:dLbls>
          <c:dLblPos val="ctr"/>
          <c:showLegendKey val="0"/>
          <c:showVal val="1"/>
          <c:showCatName val="0"/>
          <c:showSerName val="0"/>
          <c:showPercent val="0"/>
          <c:showBubbleSize val="0"/>
        </c:dLbls>
        <c:smooth val="0"/>
        <c:axId val="1132119359"/>
        <c:axId val="1132116479"/>
      </c:lineChart>
      <c:catAx>
        <c:axId val="1132119359"/>
        <c:scaling>
          <c:orientation val="minMax"/>
        </c:scaling>
        <c:delete val="0"/>
        <c:axPos val="b"/>
        <c:numFmt formatCode="General" sourceLinked="1"/>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132116479"/>
        <c:crosses val="autoZero"/>
        <c:auto val="1"/>
        <c:lblAlgn val="ctr"/>
        <c:lblOffset val="100"/>
        <c:noMultiLvlLbl val="0"/>
      </c:catAx>
      <c:valAx>
        <c:axId val="1132116479"/>
        <c:scaling>
          <c:orientation val="minMax"/>
          <c:max val="1"/>
        </c:scaling>
        <c:delete val="0"/>
        <c:axPos val="l"/>
        <c:majorGridlines>
          <c:spPr>
            <a:ln w="9525" cap="flat" cmpd="sng" algn="ctr">
              <a:solidFill>
                <a:schemeClr val="lt1">
                  <a:lumMod val="95000"/>
                  <a:alpha val="1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1321193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omments/modernComment_A2D_E378F44A.xml><?xml version="1.0" encoding="utf-8"?>
<p188:cmLst xmlns:a="http://schemas.openxmlformats.org/drawingml/2006/main" xmlns:r="http://schemas.openxmlformats.org/officeDocument/2006/relationships" xmlns:p188="http://schemas.microsoft.com/office/powerpoint/2018/8/main">
  <p188:cm id="{E73C9420-2346-4402-AC58-781555B709CC}" authorId="{FD902C13-2FD4-28BD-785F-A82B4AF635D0}" created="2025-07-15T10:46:13.274">
    <ac:deMkLst xmlns:ac="http://schemas.microsoft.com/office/drawing/2013/main/command">
      <pc:docMk xmlns:pc="http://schemas.microsoft.com/office/powerpoint/2013/main/command"/>
      <pc:sldMk xmlns:pc="http://schemas.microsoft.com/office/powerpoint/2013/main/command" cId="3816354890" sldId="2605"/>
      <ac:spMk id="7" creationId="{BFCA01B6-E455-528E-5324-61FD84C53325}"/>
    </ac:deMkLst>
    <p188:txBody>
      <a:bodyPr/>
      <a:lstStyle/>
      <a:p>
        <a:r>
          <a:rPr lang="en-GB"/>
          <a:t>Just a thought about adding the example of looksmaxing as this is likely to be new to many?</a:t>
        </a:r>
      </a:p>
    </p188:txBody>
  </p188:cm>
</p188:cmLst>
</file>

<file path=ppt/comments/modernComment_A40_134BBE68.xml><?xml version="1.0" encoding="utf-8"?>
<p188:cmLst xmlns:a="http://schemas.openxmlformats.org/drawingml/2006/main" xmlns:r="http://schemas.openxmlformats.org/officeDocument/2006/relationships" xmlns:p188="http://schemas.microsoft.com/office/powerpoint/2018/8/main">
  <p188:cm id="{4BF39A5C-BDD5-42E4-B624-255456B7F3F6}" authorId="{FD902C13-2FD4-28BD-785F-A82B4AF635D0}" created="2025-07-15T10:34:55.990">
    <pc:sldMkLst xmlns:pc="http://schemas.microsoft.com/office/powerpoint/2013/main/command">
      <pc:docMk/>
      <pc:sldMk cId="323731048" sldId="2624"/>
    </pc:sldMkLst>
    <p188:txBody>
      <a:bodyPr/>
      <a:lstStyle/>
      <a:p>
        <a:r>
          <a:rPr lang="en-GB"/>
          <a:t>Add re: child’s ability/right to consent? Embarrassment?</a:t>
        </a:r>
      </a:p>
    </p188:txBody>
  </p188:cm>
</p188:cmLst>
</file>

<file path=ppt/diagrams/_rels/data1.xml.rels><?xml version="1.0" encoding="UTF-8" standalone="yes"?>
<Relationships xmlns="http://schemas.openxmlformats.org/package/2006/relationships"><Relationship Id="rId1" Type="http://schemas.openxmlformats.org/officeDocument/2006/relationships/hyperlink" Target="https://parentsafe.lgfl.net/"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s://parentsafe.lgfl.net/" TargetMode="Externa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1CA89F-4848-4971-979C-0F902687794D}" type="doc">
      <dgm:prSet loTypeId="urn:microsoft.com/office/officeart/2005/8/layout/process3" loCatId="process" qsTypeId="urn:microsoft.com/office/officeart/2005/8/quickstyle/simple1" qsCatId="simple" csTypeId="urn:microsoft.com/office/officeart/2005/8/colors/colorful5" csCatId="colorful" phldr="1"/>
      <dgm:spPr/>
      <dgm:t>
        <a:bodyPr/>
        <a:lstStyle/>
        <a:p>
          <a:endParaRPr lang="en-GB"/>
        </a:p>
      </dgm:t>
    </dgm:pt>
    <dgm:pt modelId="{C88EA087-028D-435C-B756-38410D6B2A32}">
      <dgm:prSet phldrT="[Text]" custT="1">
        <dgm:style>
          <a:lnRef idx="2">
            <a:schemeClr val="dk1">
              <a:shade val="15000"/>
            </a:schemeClr>
          </a:lnRef>
          <a:fillRef idx="1">
            <a:schemeClr val="dk1"/>
          </a:fillRef>
          <a:effectRef idx="0">
            <a:schemeClr val="dk1"/>
          </a:effectRef>
          <a:fontRef idx="minor">
            <a:schemeClr val="lt1"/>
          </a:fontRef>
        </dgm:style>
      </dgm:prSet>
      <dgm:spPr/>
      <dgm:t>
        <a:bodyPr/>
        <a:lstStyle/>
        <a:p>
          <a:r>
            <a:rPr lang="en-GB" sz="2400" b="1"/>
            <a:t>1. </a:t>
          </a:r>
          <a:r>
            <a:rPr lang="en-GB" sz="2400" b="1" u="sng"/>
            <a:t>CHOOSE</a:t>
          </a:r>
          <a:r>
            <a:rPr lang="en-GB" sz="2400" b="1"/>
            <a:t> TOPIC(S):</a:t>
          </a:r>
        </a:p>
      </dgm:t>
    </dgm:pt>
    <dgm:pt modelId="{3B65C681-132E-47BB-84FB-54DF66BBF46F}" type="parTrans" cxnId="{3C95EC51-64BD-40C4-9FD6-8A5294F296A4}">
      <dgm:prSet/>
      <dgm:spPr/>
      <dgm:t>
        <a:bodyPr/>
        <a:lstStyle/>
        <a:p>
          <a:endParaRPr lang="en-GB"/>
        </a:p>
      </dgm:t>
    </dgm:pt>
    <dgm:pt modelId="{22E520F7-4DE3-4CA8-A93D-384756E567B9}" type="sibTrans" cxnId="{3C95EC51-64BD-40C4-9FD6-8A5294F296A4}">
      <dgm:prSet/>
      <dgm:spPr>
        <a:solidFill>
          <a:srgbClr val="7030A0"/>
        </a:solidFill>
      </dgm:spPr>
      <dgm:t>
        <a:bodyPr/>
        <a:lstStyle/>
        <a:p>
          <a:endParaRPr lang="en-GB"/>
        </a:p>
      </dgm:t>
    </dgm:pt>
    <dgm:pt modelId="{5379C9BA-EA72-41DB-8FDE-03E3CF13629E}">
      <dgm:prSet phldrT="[Text]" custT="1"/>
      <dgm:spPr/>
      <dgm:t>
        <a:bodyPr/>
        <a:lstStyle/>
        <a:p>
          <a:r>
            <a:rPr lang="en-GB" sz="1600" b="1" dirty="0"/>
            <a:t>Talking to Your Child </a:t>
          </a:r>
          <a:r>
            <a:rPr lang="en-GB" sz="1500" b="1" dirty="0"/>
            <a:t>(6-12)</a:t>
          </a:r>
          <a:endParaRPr lang="en-GB" sz="1500" dirty="0"/>
        </a:p>
      </dgm:t>
    </dgm:pt>
    <dgm:pt modelId="{82FFA058-E86A-49DB-8E79-B976885A5E35}" type="parTrans" cxnId="{7FCF06C2-55D7-4F85-9D00-405101DBA572}">
      <dgm:prSet/>
      <dgm:spPr/>
      <dgm:t>
        <a:bodyPr/>
        <a:lstStyle/>
        <a:p>
          <a:endParaRPr lang="en-GB"/>
        </a:p>
      </dgm:t>
    </dgm:pt>
    <dgm:pt modelId="{351447CF-BC9D-40C4-8A2A-5D712CD1CAF3}" type="sibTrans" cxnId="{7FCF06C2-55D7-4F85-9D00-405101DBA572}">
      <dgm:prSet/>
      <dgm:spPr/>
      <dgm:t>
        <a:bodyPr/>
        <a:lstStyle/>
        <a:p>
          <a:endParaRPr lang="en-GB"/>
        </a:p>
      </dgm:t>
    </dgm:pt>
    <dgm:pt modelId="{FC3353AF-9FFF-454A-9F76-DCACECF0DBD7}">
      <dgm:prSet phldrT="[Text]" custT="1"/>
      <dgm:spPr>
        <a:solidFill>
          <a:srgbClr val="7030A0"/>
        </a:solidFill>
      </dgm:spPr>
      <dgm:t>
        <a:bodyPr/>
        <a:lstStyle/>
        <a:p>
          <a:r>
            <a:rPr lang="en-GB" sz="2400" b="1"/>
            <a:t>2. </a:t>
          </a:r>
          <a:r>
            <a:rPr lang="en-GB" sz="2400" b="1" u="sng"/>
            <a:t>ADD</a:t>
          </a:r>
          <a:r>
            <a:rPr lang="en-GB" sz="2400" b="1"/>
            <a:t> </a:t>
          </a:r>
          <a:r>
            <a:rPr lang="en-GB" sz="2000" b="1"/>
            <a:t>RELEVANT RISK FACTORS TIPS: </a:t>
          </a:r>
          <a:endParaRPr lang="en-GB" sz="2400" b="1"/>
        </a:p>
      </dgm:t>
    </dgm:pt>
    <dgm:pt modelId="{ACDA8DE8-64D0-4150-9BEE-4895A82C52A2}" type="parTrans" cxnId="{FE19F563-7933-4CF2-8605-7EC13D13687B}">
      <dgm:prSet/>
      <dgm:spPr/>
      <dgm:t>
        <a:bodyPr/>
        <a:lstStyle/>
        <a:p>
          <a:endParaRPr lang="en-GB"/>
        </a:p>
      </dgm:t>
    </dgm:pt>
    <dgm:pt modelId="{174278F4-18C0-4BD2-9D06-E46DDB58C08F}" type="sibTrans" cxnId="{FE19F563-7933-4CF2-8605-7EC13D13687B}">
      <dgm:prSet/>
      <dgm:spPr>
        <a:solidFill>
          <a:srgbClr val="00B050"/>
        </a:solidFill>
      </dgm:spPr>
      <dgm:t>
        <a:bodyPr/>
        <a:lstStyle/>
        <a:p>
          <a:endParaRPr lang="en-GB"/>
        </a:p>
      </dgm:t>
    </dgm:pt>
    <dgm:pt modelId="{1122B729-1BB2-4AB9-9BB2-7D4236954935}">
      <dgm:prSet phldrT="[Text]" custT="1"/>
      <dgm:spPr/>
      <dgm:t>
        <a:bodyPr/>
        <a:lstStyle/>
        <a:p>
          <a:r>
            <a:rPr lang="en-GB" sz="1800" b="1" dirty="0">
              <a:solidFill>
                <a:srgbClr val="7030A0"/>
              </a:solidFill>
            </a:rPr>
            <a:t>Risks and Negative Experiences</a:t>
          </a:r>
          <a:r>
            <a:rPr lang="en-GB" sz="1800" b="0" dirty="0">
              <a:solidFill>
                <a:srgbClr val="7030A0"/>
              </a:solidFill>
            </a:rPr>
            <a:t>(58-77)</a:t>
          </a:r>
        </a:p>
      </dgm:t>
    </dgm:pt>
    <dgm:pt modelId="{D503BFBB-E0AC-493A-8C40-200EA33652B8}" type="parTrans" cxnId="{721A6D37-EA0E-4CBC-8226-7698DD5F733A}">
      <dgm:prSet/>
      <dgm:spPr/>
      <dgm:t>
        <a:bodyPr/>
        <a:lstStyle/>
        <a:p>
          <a:endParaRPr lang="en-GB"/>
        </a:p>
      </dgm:t>
    </dgm:pt>
    <dgm:pt modelId="{80E892E0-3305-40A8-B574-DF0BC3D111F4}" type="sibTrans" cxnId="{721A6D37-EA0E-4CBC-8226-7698DD5F733A}">
      <dgm:prSet/>
      <dgm:spPr/>
      <dgm:t>
        <a:bodyPr/>
        <a:lstStyle/>
        <a:p>
          <a:endParaRPr lang="en-GB"/>
        </a:p>
      </dgm:t>
    </dgm:pt>
    <dgm:pt modelId="{173FBA89-F913-4E37-AF5F-166CDB97A76E}">
      <dgm:prSet phldrT="[Text]" custT="1"/>
      <dgm:spPr>
        <a:solidFill>
          <a:srgbClr val="00B050"/>
        </a:solidFill>
      </dgm:spPr>
      <dgm:t>
        <a:bodyPr/>
        <a:lstStyle/>
        <a:p>
          <a:r>
            <a:rPr lang="en-GB" sz="2400" b="1"/>
            <a:t>3. </a:t>
          </a:r>
          <a:r>
            <a:rPr lang="en-GB" sz="2400" b="1" u="sng"/>
            <a:t>PICK </a:t>
          </a:r>
          <a:r>
            <a:rPr lang="en-GB" sz="2400" b="1"/>
            <a:t> RESOURCES</a:t>
          </a:r>
        </a:p>
      </dgm:t>
    </dgm:pt>
    <dgm:pt modelId="{11C991BE-2985-4BE9-B0C1-E81A2527142A}" type="parTrans" cxnId="{59CBD9D3-46CD-4458-944A-E316B7689188}">
      <dgm:prSet/>
      <dgm:spPr/>
      <dgm:t>
        <a:bodyPr/>
        <a:lstStyle/>
        <a:p>
          <a:endParaRPr lang="en-GB"/>
        </a:p>
      </dgm:t>
    </dgm:pt>
    <dgm:pt modelId="{4FEF71D3-0B79-498B-A146-FE352205F615}" type="sibTrans" cxnId="{59CBD9D3-46CD-4458-944A-E316B7689188}">
      <dgm:prSet/>
      <dgm:spPr/>
      <dgm:t>
        <a:bodyPr/>
        <a:lstStyle/>
        <a:p>
          <a:endParaRPr lang="en-GB"/>
        </a:p>
      </dgm:t>
    </dgm:pt>
    <dgm:pt modelId="{1A6477B5-260D-4767-9AD1-A9D69B54F308}">
      <dgm:prSet phldrT="[Text]" custT="1"/>
      <dgm:spPr/>
      <dgm:t>
        <a:bodyPr/>
        <a:lstStyle/>
        <a:p>
          <a:r>
            <a:rPr lang="en-GB" sz="1800" b="1" dirty="0">
              <a:solidFill>
                <a:srgbClr val="00B050"/>
              </a:solidFill>
            </a:rPr>
            <a:t>Resources and Support </a:t>
          </a:r>
          <a:r>
            <a:rPr lang="en-GB" sz="1800" b="0" dirty="0">
              <a:solidFill>
                <a:srgbClr val="00B050"/>
              </a:solidFill>
            </a:rPr>
            <a:t>(96-103)</a:t>
          </a:r>
        </a:p>
      </dgm:t>
    </dgm:pt>
    <dgm:pt modelId="{AB9BD560-C1B1-4EB0-BF2C-AE5FD6D708D9}" type="parTrans" cxnId="{08F05FE0-CC13-477B-BF53-56E8A4DCCB7B}">
      <dgm:prSet/>
      <dgm:spPr/>
      <dgm:t>
        <a:bodyPr/>
        <a:lstStyle/>
        <a:p>
          <a:endParaRPr lang="en-GB"/>
        </a:p>
      </dgm:t>
    </dgm:pt>
    <dgm:pt modelId="{8C3D5C8C-F6F0-4003-B3E2-8116F081BD54}" type="sibTrans" cxnId="{08F05FE0-CC13-477B-BF53-56E8A4DCCB7B}">
      <dgm:prSet/>
      <dgm:spPr/>
      <dgm:t>
        <a:bodyPr/>
        <a:lstStyle/>
        <a:p>
          <a:endParaRPr lang="en-GB"/>
        </a:p>
      </dgm:t>
    </dgm:pt>
    <dgm:pt modelId="{A1734016-0074-4628-82F0-24E0B029E7C4}">
      <dgm:prSet phldrT="[Text]" custT="1"/>
      <dgm:spPr/>
      <dgm:t>
        <a:bodyPr/>
        <a:lstStyle/>
        <a:p>
          <a:r>
            <a:rPr lang="en-GB" sz="1600" b="1" dirty="0"/>
            <a:t>Device Use &amp; Ownership </a:t>
          </a:r>
          <a:r>
            <a:rPr lang="en-GB" sz="1500" b="1" dirty="0"/>
            <a:t>(13-18)</a:t>
          </a:r>
          <a:endParaRPr lang="en-GB" sz="1500" dirty="0"/>
        </a:p>
      </dgm:t>
    </dgm:pt>
    <dgm:pt modelId="{9E4EBDDA-2DA5-4FEE-AE29-9BDB8E760538}" type="parTrans" cxnId="{856DF1C3-FFA4-4055-A894-071CAFFE61C6}">
      <dgm:prSet/>
      <dgm:spPr/>
      <dgm:t>
        <a:bodyPr/>
        <a:lstStyle/>
        <a:p>
          <a:endParaRPr lang="en-GB"/>
        </a:p>
      </dgm:t>
    </dgm:pt>
    <dgm:pt modelId="{74C0669C-832B-4D48-9A98-238E00685585}" type="sibTrans" cxnId="{856DF1C3-FFA4-4055-A894-071CAFFE61C6}">
      <dgm:prSet/>
      <dgm:spPr/>
      <dgm:t>
        <a:bodyPr/>
        <a:lstStyle/>
        <a:p>
          <a:endParaRPr lang="en-GB"/>
        </a:p>
      </dgm:t>
    </dgm:pt>
    <dgm:pt modelId="{08811684-1D12-4F98-8243-5964C9B8797E}">
      <dgm:prSet phldrT="[Text]" custT="1"/>
      <dgm:spPr/>
      <dgm:t>
        <a:bodyPr/>
        <a:lstStyle/>
        <a:p>
          <a:r>
            <a:rPr lang="en-GB" sz="1600" b="1" dirty="0"/>
            <a:t>Supervision &amp; Parental Controls</a:t>
          </a:r>
          <a:r>
            <a:rPr lang="en-GB" sz="1500" b="1" dirty="0"/>
            <a:t> (19-30)</a:t>
          </a:r>
          <a:endParaRPr lang="en-GB" sz="1500" dirty="0"/>
        </a:p>
      </dgm:t>
    </dgm:pt>
    <dgm:pt modelId="{0622A78E-6691-45F8-AAA1-257C94423DF0}" type="parTrans" cxnId="{23FF6C54-FE1D-4AF8-AFFB-C35CA6FBE449}">
      <dgm:prSet/>
      <dgm:spPr/>
      <dgm:t>
        <a:bodyPr/>
        <a:lstStyle/>
        <a:p>
          <a:endParaRPr lang="en-GB"/>
        </a:p>
      </dgm:t>
    </dgm:pt>
    <dgm:pt modelId="{7474E899-9634-432B-82DF-0857A4411FD8}" type="sibTrans" cxnId="{23FF6C54-FE1D-4AF8-AFFB-C35CA6FBE449}">
      <dgm:prSet/>
      <dgm:spPr/>
      <dgm:t>
        <a:bodyPr/>
        <a:lstStyle/>
        <a:p>
          <a:endParaRPr lang="en-GB"/>
        </a:p>
      </dgm:t>
    </dgm:pt>
    <dgm:pt modelId="{D6679C79-26E3-43EF-ADD2-8F055E4979AB}">
      <dgm:prSet phldrT="[Text]" custT="1"/>
      <dgm:spPr/>
      <dgm:t>
        <a:bodyPr/>
        <a:lstStyle/>
        <a:p>
          <a:r>
            <a:rPr lang="en-GB" sz="1600" b="1" dirty="0"/>
            <a:t>Screentime </a:t>
          </a:r>
          <a:r>
            <a:rPr lang="en-GB" sz="1500" b="1" dirty="0"/>
            <a:t>(31-35)</a:t>
          </a:r>
          <a:endParaRPr lang="en-GB" sz="1500" dirty="0"/>
        </a:p>
      </dgm:t>
    </dgm:pt>
    <dgm:pt modelId="{F0112574-9485-4615-B913-76AF84892C16}" type="parTrans" cxnId="{755EFFDD-B711-4CBD-A7CD-00C50926EDF8}">
      <dgm:prSet/>
      <dgm:spPr/>
      <dgm:t>
        <a:bodyPr/>
        <a:lstStyle/>
        <a:p>
          <a:endParaRPr lang="en-GB"/>
        </a:p>
      </dgm:t>
    </dgm:pt>
    <dgm:pt modelId="{657DF7C2-5631-4A99-A32A-E2762703C139}" type="sibTrans" cxnId="{755EFFDD-B711-4CBD-A7CD-00C50926EDF8}">
      <dgm:prSet/>
      <dgm:spPr/>
      <dgm:t>
        <a:bodyPr/>
        <a:lstStyle/>
        <a:p>
          <a:endParaRPr lang="en-GB"/>
        </a:p>
      </dgm:t>
    </dgm:pt>
    <dgm:pt modelId="{933991D1-E5D9-48E2-9F84-ECC565A37796}">
      <dgm:prSet phldrT="[Text]" custT="1"/>
      <dgm:spPr/>
      <dgm:t>
        <a:bodyPr/>
        <a:lstStyle/>
        <a:p>
          <a:r>
            <a:rPr lang="en-GB" sz="1600" b="1" dirty="0"/>
            <a:t>Social Media &amp; Gaming </a:t>
          </a:r>
          <a:r>
            <a:rPr lang="en-GB" sz="1500" b="1" dirty="0"/>
            <a:t>(36-50)</a:t>
          </a:r>
          <a:endParaRPr lang="en-GB" sz="1500" dirty="0"/>
        </a:p>
      </dgm:t>
    </dgm:pt>
    <dgm:pt modelId="{2F0E7861-8BBF-46CB-BA80-02A50B49909A}" type="parTrans" cxnId="{1B3974EB-EFCB-4037-8130-62698C8E1DED}">
      <dgm:prSet/>
      <dgm:spPr/>
      <dgm:t>
        <a:bodyPr/>
        <a:lstStyle/>
        <a:p>
          <a:endParaRPr lang="en-GB"/>
        </a:p>
      </dgm:t>
    </dgm:pt>
    <dgm:pt modelId="{A7887D41-0F1A-4097-88B7-D55693F4048E}" type="sibTrans" cxnId="{1B3974EB-EFCB-4037-8130-62698C8E1DED}">
      <dgm:prSet/>
      <dgm:spPr/>
      <dgm:t>
        <a:bodyPr/>
        <a:lstStyle/>
        <a:p>
          <a:endParaRPr lang="en-GB"/>
        </a:p>
      </dgm:t>
    </dgm:pt>
    <dgm:pt modelId="{4F2D4AA3-3341-4092-84FD-C5F4C015EC94}">
      <dgm:prSet phldrT="[Text]" custT="1"/>
      <dgm:spPr/>
      <dgm:t>
        <a:bodyPr/>
        <a:lstStyle/>
        <a:p>
          <a:r>
            <a:rPr lang="en-GB" sz="1600" b="1" dirty="0"/>
            <a:t>Age Requirements </a:t>
          </a:r>
          <a:r>
            <a:rPr lang="en-GB" sz="1500" b="1" dirty="0"/>
            <a:t>(51-57)</a:t>
          </a:r>
          <a:endParaRPr lang="en-GB" sz="1500" dirty="0"/>
        </a:p>
      </dgm:t>
    </dgm:pt>
    <dgm:pt modelId="{A8A0F1E5-0A77-4D60-A556-468599CD571E}" type="parTrans" cxnId="{37EBA717-0340-4630-B4EE-5DDAA29C1C72}">
      <dgm:prSet/>
      <dgm:spPr/>
      <dgm:t>
        <a:bodyPr/>
        <a:lstStyle/>
        <a:p>
          <a:endParaRPr lang="en-GB"/>
        </a:p>
      </dgm:t>
    </dgm:pt>
    <dgm:pt modelId="{CCB1E1AA-AF08-4220-85A3-B5592F2EC0C7}" type="sibTrans" cxnId="{37EBA717-0340-4630-B4EE-5DDAA29C1C72}">
      <dgm:prSet/>
      <dgm:spPr/>
      <dgm:t>
        <a:bodyPr/>
        <a:lstStyle/>
        <a:p>
          <a:endParaRPr lang="en-GB"/>
        </a:p>
      </dgm:t>
    </dgm:pt>
    <dgm:pt modelId="{C044DFE8-E6FC-4BF6-A53D-AAC2B86E4FF4}">
      <dgm:prSet phldrT="[Text]"/>
      <dgm:spPr/>
      <dgm:t>
        <a:bodyPr/>
        <a:lstStyle/>
        <a:p>
          <a:endParaRPr lang="en-GB" sz="1600"/>
        </a:p>
      </dgm:t>
    </dgm:pt>
    <dgm:pt modelId="{B0AF2929-AE2E-43C5-9D72-CACF061AC9A4}" type="parTrans" cxnId="{0D6557C6-3EAA-42C6-9BA2-073BB53B89F3}">
      <dgm:prSet/>
      <dgm:spPr/>
      <dgm:t>
        <a:bodyPr/>
        <a:lstStyle/>
        <a:p>
          <a:endParaRPr lang="en-GB"/>
        </a:p>
      </dgm:t>
    </dgm:pt>
    <dgm:pt modelId="{34A8ADFE-A691-4C5C-9BC0-809291314846}" type="sibTrans" cxnId="{0D6557C6-3EAA-42C6-9BA2-073BB53B89F3}">
      <dgm:prSet/>
      <dgm:spPr/>
      <dgm:t>
        <a:bodyPr/>
        <a:lstStyle/>
        <a:p>
          <a:endParaRPr lang="en-GB"/>
        </a:p>
      </dgm:t>
    </dgm:pt>
    <dgm:pt modelId="{149BC626-8F7D-46EB-B605-2004C145BECA}">
      <dgm:prSet phldrT="[Text]" custT="1"/>
      <dgm:spPr/>
      <dgm:t>
        <a:bodyPr/>
        <a:lstStyle/>
        <a:p>
          <a:r>
            <a:rPr lang="en-GB" sz="1800" b="1" dirty="0">
              <a:solidFill>
                <a:srgbClr val="7030A0"/>
              </a:solidFill>
            </a:rPr>
            <a:t>Staying Safe Online and Reporting </a:t>
          </a:r>
          <a:r>
            <a:rPr lang="en-GB" sz="1800" b="0" dirty="0">
              <a:solidFill>
                <a:srgbClr val="7030A0"/>
              </a:solidFill>
            </a:rPr>
            <a:t>(78-83</a:t>
          </a:r>
          <a:r>
            <a:rPr lang="en-GB" sz="1800" b="0" dirty="0">
              <a:solidFill>
                <a:schemeClr val="tx1"/>
              </a:solidFill>
            </a:rPr>
            <a:t>)</a:t>
          </a:r>
        </a:p>
      </dgm:t>
    </dgm:pt>
    <dgm:pt modelId="{58405389-4AB6-45B8-9BD3-FCFC049AC0F5}" type="parTrans" cxnId="{E5B53356-998D-4E6F-AFFC-31BA5509B196}">
      <dgm:prSet/>
      <dgm:spPr/>
      <dgm:t>
        <a:bodyPr/>
        <a:lstStyle/>
        <a:p>
          <a:endParaRPr lang="en-GB"/>
        </a:p>
      </dgm:t>
    </dgm:pt>
    <dgm:pt modelId="{C9557DDE-080C-41EC-8926-23C2CA7823EA}" type="sibTrans" cxnId="{E5B53356-998D-4E6F-AFFC-31BA5509B196}">
      <dgm:prSet/>
      <dgm:spPr/>
      <dgm:t>
        <a:bodyPr/>
        <a:lstStyle/>
        <a:p>
          <a:endParaRPr lang="en-GB"/>
        </a:p>
      </dgm:t>
    </dgm:pt>
    <dgm:pt modelId="{55C517ED-ABCF-47CE-8E50-DB10491B44A2}">
      <dgm:prSet phldrT="[Text]"/>
      <dgm:spPr/>
      <dgm:t>
        <a:bodyPr/>
        <a:lstStyle/>
        <a:p>
          <a:endParaRPr lang="en-GB" sz="1600"/>
        </a:p>
      </dgm:t>
    </dgm:pt>
    <dgm:pt modelId="{EE309464-8FBB-4B19-BD2F-C655D3D0FA35}" type="parTrans" cxnId="{DB10983C-0729-41BF-936D-9D057C0C9B5F}">
      <dgm:prSet/>
      <dgm:spPr/>
      <dgm:t>
        <a:bodyPr/>
        <a:lstStyle/>
        <a:p>
          <a:endParaRPr lang="en-GB"/>
        </a:p>
      </dgm:t>
    </dgm:pt>
    <dgm:pt modelId="{F137550C-0908-4734-AD63-C2BFF90469FF}" type="sibTrans" cxnId="{DB10983C-0729-41BF-936D-9D057C0C9B5F}">
      <dgm:prSet/>
      <dgm:spPr/>
      <dgm:t>
        <a:bodyPr/>
        <a:lstStyle/>
        <a:p>
          <a:endParaRPr lang="en-GB"/>
        </a:p>
      </dgm:t>
    </dgm:pt>
    <dgm:pt modelId="{CA9AA4F9-6961-40C3-9334-75BD0249BE9D}">
      <dgm:prSet phldrT="[Text]" custT="1"/>
      <dgm:spPr/>
      <dgm:t>
        <a:bodyPr/>
        <a:lstStyle/>
        <a:p>
          <a:r>
            <a:rPr lang="en-GB" sz="1600" b="1" dirty="0"/>
            <a:t>Critical Thinking </a:t>
          </a:r>
          <a:r>
            <a:rPr lang="en-GB" sz="1500" b="1" dirty="0"/>
            <a:t>(84-95)</a:t>
          </a:r>
          <a:endParaRPr lang="en-GB" sz="1500" dirty="0"/>
        </a:p>
      </dgm:t>
    </dgm:pt>
    <dgm:pt modelId="{9F44278D-B009-4B68-835B-33E884E2397C}" type="parTrans" cxnId="{CCEBDD5E-E8ED-410C-BD58-B29A21A23379}">
      <dgm:prSet/>
      <dgm:spPr/>
      <dgm:t>
        <a:bodyPr/>
        <a:lstStyle/>
        <a:p>
          <a:endParaRPr lang="en-GB"/>
        </a:p>
      </dgm:t>
    </dgm:pt>
    <dgm:pt modelId="{A558305E-AC3D-441C-9EF6-08E7D50BB61E}" type="sibTrans" cxnId="{CCEBDD5E-E8ED-410C-BD58-B29A21A23379}">
      <dgm:prSet/>
      <dgm:spPr/>
      <dgm:t>
        <a:bodyPr/>
        <a:lstStyle/>
        <a:p>
          <a:endParaRPr lang="en-GB"/>
        </a:p>
      </dgm:t>
    </dgm:pt>
    <dgm:pt modelId="{D2B4CAFE-FDDC-4A1A-B1AA-A6E9F78F3CE0}">
      <dgm:prSet phldrT="[Text]" custT="1"/>
      <dgm:spPr/>
      <dgm:t>
        <a:bodyPr/>
        <a:lstStyle/>
        <a:p>
          <a:r>
            <a:rPr lang="en-GB" sz="1600"/>
            <a:t>You may also wish to scroll through </a:t>
          </a:r>
          <a:r>
            <a:rPr lang="en-GB" sz="1600">
              <a:hlinkClick xmlns:r="http://schemas.openxmlformats.org/officeDocument/2006/relationships" r:id="rId1"/>
            </a:rPr>
            <a:t>parentsafe.lgfl.net </a:t>
          </a:r>
          <a:r>
            <a:rPr lang="en-GB" sz="1600"/>
            <a:t>and showcase some of the resources here.</a:t>
          </a:r>
        </a:p>
      </dgm:t>
    </dgm:pt>
    <dgm:pt modelId="{E268C886-45AA-4A66-9C65-635CF59AB55D}" type="parTrans" cxnId="{5F6FC4AA-A8BA-49B8-B6DC-3430F603F3D6}">
      <dgm:prSet/>
      <dgm:spPr/>
      <dgm:t>
        <a:bodyPr/>
        <a:lstStyle/>
        <a:p>
          <a:endParaRPr lang="en-GB"/>
        </a:p>
      </dgm:t>
    </dgm:pt>
    <dgm:pt modelId="{B3FC518C-B09A-4F03-B031-4896DF802D96}" type="sibTrans" cxnId="{5F6FC4AA-A8BA-49B8-B6DC-3430F603F3D6}">
      <dgm:prSet/>
      <dgm:spPr/>
      <dgm:t>
        <a:bodyPr/>
        <a:lstStyle/>
        <a:p>
          <a:endParaRPr lang="en-GB"/>
        </a:p>
      </dgm:t>
    </dgm:pt>
    <dgm:pt modelId="{10DC139F-EE4E-42E7-A6AC-1C5FB359455F}">
      <dgm:prSet phldrT="[Text]" custT="1"/>
      <dgm:spPr/>
      <dgm:t>
        <a:bodyPr/>
        <a:lstStyle/>
        <a:p>
          <a:endParaRPr lang="en-GB" sz="1800" b="0">
            <a:solidFill>
              <a:srgbClr val="7030A0"/>
            </a:solidFill>
          </a:endParaRPr>
        </a:p>
      </dgm:t>
    </dgm:pt>
    <dgm:pt modelId="{55C176B2-A60F-42A8-9588-BB1E8336106D}" type="parTrans" cxnId="{AA5AB217-BFC6-46D4-A527-B6639B1811A8}">
      <dgm:prSet/>
      <dgm:spPr/>
      <dgm:t>
        <a:bodyPr/>
        <a:lstStyle/>
        <a:p>
          <a:endParaRPr lang="en-GB"/>
        </a:p>
      </dgm:t>
    </dgm:pt>
    <dgm:pt modelId="{18276548-E932-4CC8-B636-6CE47A487B67}" type="sibTrans" cxnId="{AA5AB217-BFC6-46D4-A527-B6639B1811A8}">
      <dgm:prSet/>
      <dgm:spPr/>
      <dgm:t>
        <a:bodyPr/>
        <a:lstStyle/>
        <a:p>
          <a:endParaRPr lang="en-GB"/>
        </a:p>
      </dgm:t>
    </dgm:pt>
    <dgm:pt modelId="{DC271A97-FCAF-49E2-9CE7-A737B1FEB189}">
      <dgm:prSet phldrT="[Text]" custT="1"/>
      <dgm:spPr/>
      <dgm:t>
        <a:bodyPr/>
        <a:lstStyle/>
        <a:p>
          <a:endParaRPr lang="en-GB" sz="1800" b="0">
            <a:solidFill>
              <a:srgbClr val="00B050"/>
            </a:solidFill>
          </a:endParaRPr>
        </a:p>
      </dgm:t>
    </dgm:pt>
    <dgm:pt modelId="{64BA6627-760D-4BBC-A970-0C8FB65D12A5}" type="parTrans" cxnId="{9C07A43A-C2C0-46EA-824F-C391B7912910}">
      <dgm:prSet/>
      <dgm:spPr/>
      <dgm:t>
        <a:bodyPr/>
        <a:lstStyle/>
        <a:p>
          <a:endParaRPr lang="en-GB"/>
        </a:p>
      </dgm:t>
    </dgm:pt>
    <dgm:pt modelId="{35DB3C9C-057A-4B04-89AD-E93541189D92}" type="sibTrans" cxnId="{9C07A43A-C2C0-46EA-824F-C391B7912910}">
      <dgm:prSet/>
      <dgm:spPr/>
      <dgm:t>
        <a:bodyPr/>
        <a:lstStyle/>
        <a:p>
          <a:endParaRPr lang="en-GB"/>
        </a:p>
      </dgm:t>
    </dgm:pt>
    <dgm:pt modelId="{35135488-FA6C-454C-8DDC-3D9EB2067350}">
      <dgm:prSet phldrT="[Text]"/>
      <dgm:spPr/>
      <dgm:t>
        <a:bodyPr/>
        <a:lstStyle/>
        <a:p>
          <a:endParaRPr lang="en-GB" sz="1500"/>
        </a:p>
      </dgm:t>
    </dgm:pt>
    <dgm:pt modelId="{F972EE77-B321-4613-A8E4-AB961955F577}" type="sibTrans" cxnId="{C22BAD8C-8F50-465B-AF70-E4D8980FEB8B}">
      <dgm:prSet/>
      <dgm:spPr/>
      <dgm:t>
        <a:bodyPr/>
        <a:lstStyle/>
        <a:p>
          <a:endParaRPr lang="en-GB"/>
        </a:p>
      </dgm:t>
    </dgm:pt>
    <dgm:pt modelId="{7295DF04-089B-4F25-AC4D-6DF874939CCA}" type="parTrans" cxnId="{C22BAD8C-8F50-465B-AF70-E4D8980FEB8B}">
      <dgm:prSet/>
      <dgm:spPr/>
      <dgm:t>
        <a:bodyPr/>
        <a:lstStyle/>
        <a:p>
          <a:endParaRPr lang="en-GB"/>
        </a:p>
      </dgm:t>
    </dgm:pt>
    <dgm:pt modelId="{3D74CE87-5E16-4B90-9851-3F14694E7BBA}" type="pres">
      <dgm:prSet presAssocID="{C21CA89F-4848-4971-979C-0F902687794D}" presName="linearFlow" presStyleCnt="0">
        <dgm:presLayoutVars>
          <dgm:dir/>
          <dgm:animLvl val="lvl"/>
          <dgm:resizeHandles val="exact"/>
        </dgm:presLayoutVars>
      </dgm:prSet>
      <dgm:spPr/>
    </dgm:pt>
    <dgm:pt modelId="{760C8AC7-F88E-411D-9DF9-DF6BE02C99EA}" type="pres">
      <dgm:prSet presAssocID="{C88EA087-028D-435C-B756-38410D6B2A32}" presName="composite" presStyleCnt="0"/>
      <dgm:spPr/>
    </dgm:pt>
    <dgm:pt modelId="{317004F9-4042-4A45-9328-0F0A18D6E977}" type="pres">
      <dgm:prSet presAssocID="{C88EA087-028D-435C-B756-38410D6B2A32}" presName="parTx" presStyleLbl="node1" presStyleIdx="0" presStyleCnt="3">
        <dgm:presLayoutVars>
          <dgm:chMax val="0"/>
          <dgm:chPref val="0"/>
          <dgm:bulletEnabled val="1"/>
        </dgm:presLayoutVars>
      </dgm:prSet>
      <dgm:spPr/>
    </dgm:pt>
    <dgm:pt modelId="{97AE66F4-8DD3-4F02-B1B8-EAE2084CE915}" type="pres">
      <dgm:prSet presAssocID="{C88EA087-028D-435C-B756-38410D6B2A32}" presName="parSh" presStyleLbl="node1" presStyleIdx="0" presStyleCnt="3"/>
      <dgm:spPr/>
    </dgm:pt>
    <dgm:pt modelId="{D7E19BCC-DF91-465D-97FD-A10FE274C34A}" type="pres">
      <dgm:prSet presAssocID="{C88EA087-028D-435C-B756-38410D6B2A32}" presName="desTx" presStyleLbl="fgAcc1" presStyleIdx="0" presStyleCnt="3" custScaleX="127833">
        <dgm:presLayoutVars>
          <dgm:bulletEnabled val="1"/>
        </dgm:presLayoutVars>
      </dgm:prSet>
      <dgm:spPr/>
    </dgm:pt>
    <dgm:pt modelId="{42828BB1-2CDD-4B14-A75A-DB0DEE71CC74}" type="pres">
      <dgm:prSet presAssocID="{22E520F7-4DE3-4CA8-A93D-384756E567B9}" presName="sibTrans" presStyleLbl="sibTrans2D1" presStyleIdx="0" presStyleCnt="2"/>
      <dgm:spPr/>
    </dgm:pt>
    <dgm:pt modelId="{FF5D2B44-60AE-4CDB-854F-52A15E97A365}" type="pres">
      <dgm:prSet presAssocID="{22E520F7-4DE3-4CA8-A93D-384756E567B9}" presName="connTx" presStyleLbl="sibTrans2D1" presStyleIdx="0" presStyleCnt="2"/>
      <dgm:spPr/>
    </dgm:pt>
    <dgm:pt modelId="{3A21AF6E-7A8B-4A04-8197-F179FA9CC886}" type="pres">
      <dgm:prSet presAssocID="{FC3353AF-9FFF-454A-9F76-DCACECF0DBD7}" presName="composite" presStyleCnt="0"/>
      <dgm:spPr/>
    </dgm:pt>
    <dgm:pt modelId="{CF7DF2CD-6AC5-4BCA-9558-E23B38072949}" type="pres">
      <dgm:prSet presAssocID="{FC3353AF-9FFF-454A-9F76-DCACECF0DBD7}" presName="parTx" presStyleLbl="node1" presStyleIdx="0" presStyleCnt="3">
        <dgm:presLayoutVars>
          <dgm:chMax val="0"/>
          <dgm:chPref val="0"/>
          <dgm:bulletEnabled val="1"/>
        </dgm:presLayoutVars>
      </dgm:prSet>
      <dgm:spPr/>
    </dgm:pt>
    <dgm:pt modelId="{98099B1D-1BFC-49DC-A1AC-129B0E9540FB}" type="pres">
      <dgm:prSet presAssocID="{FC3353AF-9FFF-454A-9F76-DCACECF0DBD7}" presName="parSh" presStyleLbl="node1" presStyleIdx="1" presStyleCnt="3"/>
      <dgm:spPr/>
    </dgm:pt>
    <dgm:pt modelId="{43993DEE-1F86-4E1F-8DDC-7DE81E05C33A}" type="pres">
      <dgm:prSet presAssocID="{FC3353AF-9FFF-454A-9F76-DCACECF0DBD7}" presName="desTx" presStyleLbl="fgAcc1" presStyleIdx="1" presStyleCnt="3" custScaleX="117336">
        <dgm:presLayoutVars>
          <dgm:bulletEnabled val="1"/>
        </dgm:presLayoutVars>
      </dgm:prSet>
      <dgm:spPr/>
    </dgm:pt>
    <dgm:pt modelId="{27A723E8-8A0F-4C56-BAFA-A6D0F3EF3D47}" type="pres">
      <dgm:prSet presAssocID="{174278F4-18C0-4BD2-9D06-E46DDB58C08F}" presName="sibTrans" presStyleLbl="sibTrans2D1" presStyleIdx="1" presStyleCnt="2"/>
      <dgm:spPr/>
    </dgm:pt>
    <dgm:pt modelId="{4E4EE3E3-A5D8-42FF-BDB8-C8563C4631B9}" type="pres">
      <dgm:prSet presAssocID="{174278F4-18C0-4BD2-9D06-E46DDB58C08F}" presName="connTx" presStyleLbl="sibTrans2D1" presStyleIdx="1" presStyleCnt="2"/>
      <dgm:spPr/>
    </dgm:pt>
    <dgm:pt modelId="{CC195107-DD74-4C2C-ACBA-5E9240DCF98F}" type="pres">
      <dgm:prSet presAssocID="{173FBA89-F913-4E37-AF5F-166CDB97A76E}" presName="composite" presStyleCnt="0"/>
      <dgm:spPr/>
    </dgm:pt>
    <dgm:pt modelId="{7B26F8AC-23B6-4D91-8CAE-09C5C1109531}" type="pres">
      <dgm:prSet presAssocID="{173FBA89-F913-4E37-AF5F-166CDB97A76E}" presName="parTx" presStyleLbl="node1" presStyleIdx="1" presStyleCnt="3">
        <dgm:presLayoutVars>
          <dgm:chMax val="0"/>
          <dgm:chPref val="0"/>
          <dgm:bulletEnabled val="1"/>
        </dgm:presLayoutVars>
      </dgm:prSet>
      <dgm:spPr/>
    </dgm:pt>
    <dgm:pt modelId="{C9531793-C020-4AEA-92ED-4173E6C6DCEA}" type="pres">
      <dgm:prSet presAssocID="{173FBA89-F913-4E37-AF5F-166CDB97A76E}" presName="parSh" presStyleLbl="node1" presStyleIdx="2" presStyleCnt="3"/>
      <dgm:spPr/>
    </dgm:pt>
    <dgm:pt modelId="{6421B3F3-F977-46B3-9E57-6642F213F583}" type="pres">
      <dgm:prSet presAssocID="{173FBA89-F913-4E37-AF5F-166CDB97A76E}" presName="desTx" presStyleLbl="fgAcc1" presStyleIdx="2" presStyleCnt="3" custLinFactNeighborX="-6279">
        <dgm:presLayoutVars>
          <dgm:bulletEnabled val="1"/>
        </dgm:presLayoutVars>
      </dgm:prSet>
      <dgm:spPr/>
    </dgm:pt>
  </dgm:ptLst>
  <dgm:cxnLst>
    <dgm:cxn modelId="{1C3EBE13-76A6-43D1-AF53-1F54DB8BE07B}" type="presOf" srcId="{22E520F7-4DE3-4CA8-A93D-384756E567B9}" destId="{42828BB1-2CDD-4B14-A75A-DB0DEE71CC74}" srcOrd="0" destOrd="0" presId="urn:microsoft.com/office/officeart/2005/8/layout/process3"/>
    <dgm:cxn modelId="{37EBA717-0340-4630-B4EE-5DDAA29C1C72}" srcId="{C88EA087-028D-435C-B756-38410D6B2A32}" destId="{4F2D4AA3-3341-4092-84FD-C5F4C015EC94}" srcOrd="5" destOrd="0" parTransId="{A8A0F1E5-0A77-4D60-A556-468599CD571E}" sibTransId="{CCB1E1AA-AF08-4220-85A3-B5592F2EC0C7}"/>
    <dgm:cxn modelId="{AA5AB217-BFC6-46D4-A527-B6639B1811A8}" srcId="{FC3353AF-9FFF-454A-9F76-DCACECF0DBD7}" destId="{10DC139F-EE4E-42E7-A6AC-1C5FB359455F}" srcOrd="1" destOrd="0" parTransId="{55C176B2-A60F-42A8-9588-BB1E8336106D}" sibTransId="{18276548-E932-4CC8-B636-6CE47A487B67}"/>
    <dgm:cxn modelId="{F8DCB819-909E-4819-842F-DA1D9EC2B76A}" type="presOf" srcId="{933991D1-E5D9-48E2-9F84-ECC565A37796}" destId="{D7E19BCC-DF91-465D-97FD-A10FE274C34A}" srcOrd="0" destOrd="4" presId="urn:microsoft.com/office/officeart/2005/8/layout/process3"/>
    <dgm:cxn modelId="{DC856D30-AD1F-4395-95A5-826CC1D2869E}" type="presOf" srcId="{173FBA89-F913-4E37-AF5F-166CDB97A76E}" destId="{7B26F8AC-23B6-4D91-8CAE-09C5C1109531}" srcOrd="0" destOrd="0" presId="urn:microsoft.com/office/officeart/2005/8/layout/process3"/>
    <dgm:cxn modelId="{721A6D37-EA0E-4CBC-8226-7698DD5F733A}" srcId="{FC3353AF-9FFF-454A-9F76-DCACECF0DBD7}" destId="{1122B729-1BB2-4AB9-9BB2-7D4236954935}" srcOrd="0" destOrd="0" parTransId="{D503BFBB-E0AC-493A-8C40-200EA33652B8}" sibTransId="{80E892E0-3305-40A8-B574-DF0BC3D111F4}"/>
    <dgm:cxn modelId="{FF481439-A043-40A1-A298-C85F21816A48}" type="presOf" srcId="{A1734016-0074-4628-82F0-24E0B029E7C4}" destId="{D7E19BCC-DF91-465D-97FD-A10FE274C34A}" srcOrd="0" destOrd="1" presId="urn:microsoft.com/office/officeart/2005/8/layout/process3"/>
    <dgm:cxn modelId="{9C07A43A-C2C0-46EA-824F-C391B7912910}" srcId="{173FBA89-F913-4E37-AF5F-166CDB97A76E}" destId="{DC271A97-FCAF-49E2-9CE7-A737B1FEB189}" srcOrd="1" destOrd="0" parTransId="{64BA6627-760D-4BBC-A970-0C8FB65D12A5}" sibTransId="{35DB3C9C-057A-4B04-89AD-E93541189D92}"/>
    <dgm:cxn modelId="{DB10983C-0729-41BF-936D-9D057C0C9B5F}" srcId="{FC3353AF-9FFF-454A-9F76-DCACECF0DBD7}" destId="{55C517ED-ABCF-47CE-8E50-DB10491B44A2}" srcOrd="3" destOrd="0" parTransId="{EE309464-8FBB-4B19-BD2F-C655D3D0FA35}" sibTransId="{F137550C-0908-4734-AD63-C2BFF90469FF}"/>
    <dgm:cxn modelId="{CCEBDD5E-E8ED-410C-BD58-B29A21A23379}" srcId="{C88EA087-028D-435C-B756-38410D6B2A32}" destId="{CA9AA4F9-6961-40C3-9334-75BD0249BE9D}" srcOrd="6" destOrd="0" parTransId="{9F44278D-B009-4B68-835B-33E884E2397C}" sibTransId="{A558305E-AC3D-441C-9EF6-08E7D50BB61E}"/>
    <dgm:cxn modelId="{55474C61-EB75-48BD-AECE-AA18712D53FE}" type="presOf" srcId="{173FBA89-F913-4E37-AF5F-166CDB97A76E}" destId="{C9531793-C020-4AEA-92ED-4173E6C6DCEA}" srcOrd="1" destOrd="0" presId="urn:microsoft.com/office/officeart/2005/8/layout/process3"/>
    <dgm:cxn modelId="{FE19F563-7933-4CF2-8605-7EC13D13687B}" srcId="{C21CA89F-4848-4971-979C-0F902687794D}" destId="{FC3353AF-9FFF-454A-9F76-DCACECF0DBD7}" srcOrd="1" destOrd="0" parTransId="{ACDA8DE8-64D0-4150-9BEE-4895A82C52A2}" sibTransId="{174278F4-18C0-4BD2-9D06-E46DDB58C08F}"/>
    <dgm:cxn modelId="{33879044-121D-410B-93ED-BACF914E15A7}" type="presOf" srcId="{CA9AA4F9-6961-40C3-9334-75BD0249BE9D}" destId="{D7E19BCC-DF91-465D-97FD-A10FE274C34A}" srcOrd="0" destOrd="6" presId="urn:microsoft.com/office/officeart/2005/8/layout/process3"/>
    <dgm:cxn modelId="{670B7447-CEFD-4B10-8300-C3D4AA64B3F8}" type="presOf" srcId="{55C517ED-ABCF-47CE-8E50-DB10491B44A2}" destId="{43993DEE-1F86-4E1F-8DDC-7DE81E05C33A}" srcOrd="0" destOrd="3" presId="urn:microsoft.com/office/officeart/2005/8/layout/process3"/>
    <dgm:cxn modelId="{F88CBA48-C735-4521-BE45-396190DA1526}" type="presOf" srcId="{22E520F7-4DE3-4CA8-A93D-384756E567B9}" destId="{FF5D2B44-60AE-4CDB-854F-52A15E97A365}" srcOrd="1" destOrd="0" presId="urn:microsoft.com/office/officeart/2005/8/layout/process3"/>
    <dgm:cxn modelId="{189E1F4C-ED10-4A1D-B4B0-0C56981E3C3F}" type="presOf" srcId="{C21CA89F-4848-4971-979C-0F902687794D}" destId="{3D74CE87-5E16-4B90-9851-3F14694E7BBA}" srcOrd="0" destOrd="0" presId="urn:microsoft.com/office/officeart/2005/8/layout/process3"/>
    <dgm:cxn modelId="{A7E9C26F-FA3F-46DD-A0B3-A41DFF76C72A}" type="presOf" srcId="{FC3353AF-9FFF-454A-9F76-DCACECF0DBD7}" destId="{98099B1D-1BFC-49DC-A1AC-129B0E9540FB}" srcOrd="1" destOrd="0" presId="urn:microsoft.com/office/officeart/2005/8/layout/process3"/>
    <dgm:cxn modelId="{D2823570-EAEF-4CC0-80C2-664ED9C736D5}" type="presOf" srcId="{DC271A97-FCAF-49E2-9CE7-A737B1FEB189}" destId="{6421B3F3-F977-46B3-9E57-6642F213F583}" srcOrd="0" destOrd="1" presId="urn:microsoft.com/office/officeart/2005/8/layout/process3"/>
    <dgm:cxn modelId="{3C95EC51-64BD-40C4-9FD6-8A5294F296A4}" srcId="{C21CA89F-4848-4971-979C-0F902687794D}" destId="{C88EA087-028D-435C-B756-38410D6B2A32}" srcOrd="0" destOrd="0" parTransId="{3B65C681-132E-47BB-84FB-54DF66BBF46F}" sibTransId="{22E520F7-4DE3-4CA8-A93D-384756E567B9}"/>
    <dgm:cxn modelId="{F5052773-FF6D-4550-9550-8772944E455E}" type="presOf" srcId="{1122B729-1BB2-4AB9-9BB2-7D4236954935}" destId="{43993DEE-1F86-4E1F-8DDC-7DE81E05C33A}" srcOrd="0" destOrd="0" presId="urn:microsoft.com/office/officeart/2005/8/layout/process3"/>
    <dgm:cxn modelId="{23FF6C54-FE1D-4AF8-AFFB-C35CA6FBE449}" srcId="{C88EA087-028D-435C-B756-38410D6B2A32}" destId="{08811684-1D12-4F98-8243-5964C9B8797E}" srcOrd="2" destOrd="0" parTransId="{0622A78E-6691-45F8-AAA1-257C94423DF0}" sibTransId="{7474E899-9634-432B-82DF-0857A4411FD8}"/>
    <dgm:cxn modelId="{E5B53356-998D-4E6F-AFFC-31BA5509B196}" srcId="{FC3353AF-9FFF-454A-9F76-DCACECF0DBD7}" destId="{149BC626-8F7D-46EB-B605-2004C145BECA}" srcOrd="2" destOrd="0" parTransId="{58405389-4AB6-45B8-9BD3-FCFC049AC0F5}" sibTransId="{C9557DDE-080C-41EC-8926-23C2CA7823EA}"/>
    <dgm:cxn modelId="{3E194076-D983-4F75-9370-EF4FDFC5A32C}" type="presOf" srcId="{C044DFE8-E6FC-4BF6-A53D-AAC2B86E4FF4}" destId="{43993DEE-1F86-4E1F-8DDC-7DE81E05C33A}" srcOrd="0" destOrd="4" presId="urn:microsoft.com/office/officeart/2005/8/layout/process3"/>
    <dgm:cxn modelId="{19799D80-182A-4849-8F85-F8D4EC5599E3}" type="presOf" srcId="{174278F4-18C0-4BD2-9D06-E46DDB58C08F}" destId="{27A723E8-8A0F-4C56-BAFA-A6D0F3EF3D47}" srcOrd="0" destOrd="0" presId="urn:microsoft.com/office/officeart/2005/8/layout/process3"/>
    <dgm:cxn modelId="{9765C985-83D5-4A0A-92C2-0AC4410BC0AE}" type="presOf" srcId="{FC3353AF-9FFF-454A-9F76-DCACECF0DBD7}" destId="{CF7DF2CD-6AC5-4BCA-9558-E23B38072949}" srcOrd="0" destOrd="0" presId="urn:microsoft.com/office/officeart/2005/8/layout/process3"/>
    <dgm:cxn modelId="{5DC13B8B-7E6E-4E39-9536-A2BE19B83ECF}" type="presOf" srcId="{35135488-FA6C-454C-8DDC-3D9EB2067350}" destId="{D7E19BCC-DF91-465D-97FD-A10FE274C34A}" srcOrd="0" destOrd="7" presId="urn:microsoft.com/office/officeart/2005/8/layout/process3"/>
    <dgm:cxn modelId="{C22BAD8C-8F50-465B-AF70-E4D8980FEB8B}" srcId="{C88EA087-028D-435C-B756-38410D6B2A32}" destId="{35135488-FA6C-454C-8DDC-3D9EB2067350}" srcOrd="7" destOrd="0" parTransId="{7295DF04-089B-4F25-AC4D-6DF874939CCA}" sibTransId="{F972EE77-B321-4613-A8E4-AB961955F577}"/>
    <dgm:cxn modelId="{5EB6EE90-FC8A-4667-B271-949A205BDAA3}" type="presOf" srcId="{D2B4CAFE-FDDC-4A1A-B1AA-A6E9F78F3CE0}" destId="{6421B3F3-F977-46B3-9E57-6642F213F583}" srcOrd="0" destOrd="2" presId="urn:microsoft.com/office/officeart/2005/8/layout/process3"/>
    <dgm:cxn modelId="{07B27F9F-DF5D-41E5-BA84-8195ABAA28CB}" type="presOf" srcId="{D6679C79-26E3-43EF-ADD2-8F055E4979AB}" destId="{D7E19BCC-DF91-465D-97FD-A10FE274C34A}" srcOrd="0" destOrd="3" presId="urn:microsoft.com/office/officeart/2005/8/layout/process3"/>
    <dgm:cxn modelId="{FB7617A5-6FB4-4CF1-9E6B-575F91FA5868}" type="presOf" srcId="{1A6477B5-260D-4767-9AD1-A9D69B54F308}" destId="{6421B3F3-F977-46B3-9E57-6642F213F583}" srcOrd="0" destOrd="0" presId="urn:microsoft.com/office/officeart/2005/8/layout/process3"/>
    <dgm:cxn modelId="{5CA658AA-0EC1-4295-9128-DE1E4A072A7D}" type="presOf" srcId="{4F2D4AA3-3341-4092-84FD-C5F4C015EC94}" destId="{D7E19BCC-DF91-465D-97FD-A10FE274C34A}" srcOrd="0" destOrd="5" presId="urn:microsoft.com/office/officeart/2005/8/layout/process3"/>
    <dgm:cxn modelId="{5F6FC4AA-A8BA-49B8-B6DC-3430F603F3D6}" srcId="{173FBA89-F913-4E37-AF5F-166CDB97A76E}" destId="{D2B4CAFE-FDDC-4A1A-B1AA-A6E9F78F3CE0}" srcOrd="2" destOrd="0" parTransId="{E268C886-45AA-4A66-9C65-635CF59AB55D}" sibTransId="{B3FC518C-B09A-4F03-B031-4896DF802D96}"/>
    <dgm:cxn modelId="{FDA4D6AE-5EC6-41BD-8CED-D9B531F7C276}" type="presOf" srcId="{C88EA087-028D-435C-B756-38410D6B2A32}" destId="{317004F9-4042-4A45-9328-0F0A18D6E977}" srcOrd="0" destOrd="0" presId="urn:microsoft.com/office/officeart/2005/8/layout/process3"/>
    <dgm:cxn modelId="{D60E80B5-0129-43C0-8311-228FAEADEABD}" type="presOf" srcId="{5379C9BA-EA72-41DB-8FDE-03E3CF13629E}" destId="{D7E19BCC-DF91-465D-97FD-A10FE274C34A}" srcOrd="0" destOrd="0" presId="urn:microsoft.com/office/officeart/2005/8/layout/process3"/>
    <dgm:cxn modelId="{BB6687BB-0DCE-47F7-8F87-0D64C899E1A7}" type="presOf" srcId="{149BC626-8F7D-46EB-B605-2004C145BECA}" destId="{43993DEE-1F86-4E1F-8DDC-7DE81E05C33A}" srcOrd="0" destOrd="2" presId="urn:microsoft.com/office/officeart/2005/8/layout/process3"/>
    <dgm:cxn modelId="{7FCF06C2-55D7-4F85-9D00-405101DBA572}" srcId="{C88EA087-028D-435C-B756-38410D6B2A32}" destId="{5379C9BA-EA72-41DB-8FDE-03E3CF13629E}" srcOrd="0" destOrd="0" parTransId="{82FFA058-E86A-49DB-8E79-B976885A5E35}" sibTransId="{351447CF-BC9D-40C4-8A2A-5D712CD1CAF3}"/>
    <dgm:cxn modelId="{856DF1C3-FFA4-4055-A894-071CAFFE61C6}" srcId="{C88EA087-028D-435C-B756-38410D6B2A32}" destId="{A1734016-0074-4628-82F0-24E0B029E7C4}" srcOrd="1" destOrd="0" parTransId="{9E4EBDDA-2DA5-4FEE-AE29-9BDB8E760538}" sibTransId="{74C0669C-832B-4D48-9A98-238E00685585}"/>
    <dgm:cxn modelId="{0D6557C6-3EAA-42C6-9BA2-073BB53B89F3}" srcId="{FC3353AF-9FFF-454A-9F76-DCACECF0DBD7}" destId="{C044DFE8-E6FC-4BF6-A53D-AAC2B86E4FF4}" srcOrd="4" destOrd="0" parTransId="{B0AF2929-AE2E-43C5-9D72-CACF061AC9A4}" sibTransId="{34A8ADFE-A691-4C5C-9BC0-809291314846}"/>
    <dgm:cxn modelId="{59CBD9D3-46CD-4458-944A-E316B7689188}" srcId="{C21CA89F-4848-4971-979C-0F902687794D}" destId="{173FBA89-F913-4E37-AF5F-166CDB97A76E}" srcOrd="2" destOrd="0" parTransId="{11C991BE-2985-4BE9-B0C1-E81A2527142A}" sibTransId="{4FEF71D3-0B79-498B-A146-FE352205F615}"/>
    <dgm:cxn modelId="{061A7FD4-DB9B-4A5E-9DCB-D291CA1A6283}" type="presOf" srcId="{174278F4-18C0-4BD2-9D06-E46DDB58C08F}" destId="{4E4EE3E3-A5D8-42FF-BDB8-C8563C4631B9}" srcOrd="1" destOrd="0" presId="urn:microsoft.com/office/officeart/2005/8/layout/process3"/>
    <dgm:cxn modelId="{6A60B9D8-1BE6-4F31-BF1E-F1ED818309C9}" type="presOf" srcId="{C88EA087-028D-435C-B756-38410D6B2A32}" destId="{97AE66F4-8DD3-4F02-B1B8-EAE2084CE915}" srcOrd="1" destOrd="0" presId="urn:microsoft.com/office/officeart/2005/8/layout/process3"/>
    <dgm:cxn modelId="{776A37DC-E826-4D2B-8EBA-B6F9EEAC5CDC}" type="presOf" srcId="{10DC139F-EE4E-42E7-A6AC-1C5FB359455F}" destId="{43993DEE-1F86-4E1F-8DDC-7DE81E05C33A}" srcOrd="0" destOrd="1" presId="urn:microsoft.com/office/officeart/2005/8/layout/process3"/>
    <dgm:cxn modelId="{755EFFDD-B711-4CBD-A7CD-00C50926EDF8}" srcId="{C88EA087-028D-435C-B756-38410D6B2A32}" destId="{D6679C79-26E3-43EF-ADD2-8F055E4979AB}" srcOrd="3" destOrd="0" parTransId="{F0112574-9485-4615-B913-76AF84892C16}" sibTransId="{657DF7C2-5631-4A99-A32A-E2762703C139}"/>
    <dgm:cxn modelId="{08F05FE0-CC13-477B-BF53-56E8A4DCCB7B}" srcId="{173FBA89-F913-4E37-AF5F-166CDB97A76E}" destId="{1A6477B5-260D-4767-9AD1-A9D69B54F308}" srcOrd="0" destOrd="0" parTransId="{AB9BD560-C1B1-4EB0-BF2C-AE5FD6D708D9}" sibTransId="{8C3D5C8C-F6F0-4003-B3E2-8116F081BD54}"/>
    <dgm:cxn modelId="{1CE9A1E8-BD97-4A13-AB92-B41CDDED14F2}" type="presOf" srcId="{08811684-1D12-4F98-8243-5964C9B8797E}" destId="{D7E19BCC-DF91-465D-97FD-A10FE274C34A}" srcOrd="0" destOrd="2" presId="urn:microsoft.com/office/officeart/2005/8/layout/process3"/>
    <dgm:cxn modelId="{1B3974EB-EFCB-4037-8130-62698C8E1DED}" srcId="{C88EA087-028D-435C-B756-38410D6B2A32}" destId="{933991D1-E5D9-48E2-9F84-ECC565A37796}" srcOrd="4" destOrd="0" parTransId="{2F0E7861-8BBF-46CB-BA80-02A50B49909A}" sibTransId="{A7887D41-0F1A-4097-88B7-D55693F4048E}"/>
    <dgm:cxn modelId="{BBAD3C6D-FD3E-4518-BA0F-2F1198EF3D7E}" type="presParOf" srcId="{3D74CE87-5E16-4B90-9851-3F14694E7BBA}" destId="{760C8AC7-F88E-411D-9DF9-DF6BE02C99EA}" srcOrd="0" destOrd="0" presId="urn:microsoft.com/office/officeart/2005/8/layout/process3"/>
    <dgm:cxn modelId="{1614C930-C2E3-4C97-91E5-0F2EADFBD730}" type="presParOf" srcId="{760C8AC7-F88E-411D-9DF9-DF6BE02C99EA}" destId="{317004F9-4042-4A45-9328-0F0A18D6E977}" srcOrd="0" destOrd="0" presId="urn:microsoft.com/office/officeart/2005/8/layout/process3"/>
    <dgm:cxn modelId="{BB11EC8B-0151-431F-A0B4-29A74B1D1CED}" type="presParOf" srcId="{760C8AC7-F88E-411D-9DF9-DF6BE02C99EA}" destId="{97AE66F4-8DD3-4F02-B1B8-EAE2084CE915}" srcOrd="1" destOrd="0" presId="urn:microsoft.com/office/officeart/2005/8/layout/process3"/>
    <dgm:cxn modelId="{A9EB2A90-566C-4FBE-93E3-936519A4AC5C}" type="presParOf" srcId="{760C8AC7-F88E-411D-9DF9-DF6BE02C99EA}" destId="{D7E19BCC-DF91-465D-97FD-A10FE274C34A}" srcOrd="2" destOrd="0" presId="urn:microsoft.com/office/officeart/2005/8/layout/process3"/>
    <dgm:cxn modelId="{6473C21A-192A-4018-8A7C-1C6C67E7337B}" type="presParOf" srcId="{3D74CE87-5E16-4B90-9851-3F14694E7BBA}" destId="{42828BB1-2CDD-4B14-A75A-DB0DEE71CC74}" srcOrd="1" destOrd="0" presId="urn:microsoft.com/office/officeart/2005/8/layout/process3"/>
    <dgm:cxn modelId="{852D2F2C-E3E9-4828-B613-4891F64B817C}" type="presParOf" srcId="{42828BB1-2CDD-4B14-A75A-DB0DEE71CC74}" destId="{FF5D2B44-60AE-4CDB-854F-52A15E97A365}" srcOrd="0" destOrd="0" presId="urn:microsoft.com/office/officeart/2005/8/layout/process3"/>
    <dgm:cxn modelId="{8A794BED-2F56-439E-9ABF-4496203CD6C4}" type="presParOf" srcId="{3D74CE87-5E16-4B90-9851-3F14694E7BBA}" destId="{3A21AF6E-7A8B-4A04-8197-F179FA9CC886}" srcOrd="2" destOrd="0" presId="urn:microsoft.com/office/officeart/2005/8/layout/process3"/>
    <dgm:cxn modelId="{9C838818-5617-498D-80A9-A73055E96CC1}" type="presParOf" srcId="{3A21AF6E-7A8B-4A04-8197-F179FA9CC886}" destId="{CF7DF2CD-6AC5-4BCA-9558-E23B38072949}" srcOrd="0" destOrd="0" presId="urn:microsoft.com/office/officeart/2005/8/layout/process3"/>
    <dgm:cxn modelId="{2BE3895D-5FCD-4F4C-92A1-FAD488B0C385}" type="presParOf" srcId="{3A21AF6E-7A8B-4A04-8197-F179FA9CC886}" destId="{98099B1D-1BFC-49DC-A1AC-129B0E9540FB}" srcOrd="1" destOrd="0" presId="urn:microsoft.com/office/officeart/2005/8/layout/process3"/>
    <dgm:cxn modelId="{83EAF477-13A0-4624-8ED6-F5A5FB794A14}" type="presParOf" srcId="{3A21AF6E-7A8B-4A04-8197-F179FA9CC886}" destId="{43993DEE-1F86-4E1F-8DDC-7DE81E05C33A}" srcOrd="2" destOrd="0" presId="urn:microsoft.com/office/officeart/2005/8/layout/process3"/>
    <dgm:cxn modelId="{A02672DF-69B5-43D7-BF56-7CC847755D4C}" type="presParOf" srcId="{3D74CE87-5E16-4B90-9851-3F14694E7BBA}" destId="{27A723E8-8A0F-4C56-BAFA-A6D0F3EF3D47}" srcOrd="3" destOrd="0" presId="urn:microsoft.com/office/officeart/2005/8/layout/process3"/>
    <dgm:cxn modelId="{FAE44407-F190-40AB-8146-548463913CED}" type="presParOf" srcId="{27A723E8-8A0F-4C56-BAFA-A6D0F3EF3D47}" destId="{4E4EE3E3-A5D8-42FF-BDB8-C8563C4631B9}" srcOrd="0" destOrd="0" presId="urn:microsoft.com/office/officeart/2005/8/layout/process3"/>
    <dgm:cxn modelId="{28186039-82C5-44A3-B081-9245F5A3AA16}" type="presParOf" srcId="{3D74CE87-5E16-4B90-9851-3F14694E7BBA}" destId="{CC195107-DD74-4C2C-ACBA-5E9240DCF98F}" srcOrd="4" destOrd="0" presId="urn:microsoft.com/office/officeart/2005/8/layout/process3"/>
    <dgm:cxn modelId="{05173F94-5BEF-4DAC-A9DA-768402940350}" type="presParOf" srcId="{CC195107-DD74-4C2C-ACBA-5E9240DCF98F}" destId="{7B26F8AC-23B6-4D91-8CAE-09C5C1109531}" srcOrd="0" destOrd="0" presId="urn:microsoft.com/office/officeart/2005/8/layout/process3"/>
    <dgm:cxn modelId="{395E01AE-48A1-4D6D-B14D-B4AA04E81707}" type="presParOf" srcId="{CC195107-DD74-4C2C-ACBA-5E9240DCF98F}" destId="{C9531793-C020-4AEA-92ED-4173E6C6DCEA}" srcOrd="1" destOrd="0" presId="urn:microsoft.com/office/officeart/2005/8/layout/process3"/>
    <dgm:cxn modelId="{70B984CB-057E-43E1-B9B4-6F3997F510E5}" type="presParOf" srcId="{CC195107-DD74-4C2C-ACBA-5E9240DCF98F}" destId="{6421B3F3-F977-46B3-9E57-6642F213F583}"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39D4AA-C0D2-4588-93DA-9670BDF56217}" type="doc">
      <dgm:prSet loTypeId="urn:diagrams.loki3.com/VaryingWidthList" loCatId="list" qsTypeId="urn:microsoft.com/office/officeart/2005/8/quickstyle/simple1" qsCatId="simple" csTypeId="urn:microsoft.com/office/officeart/2005/8/colors/accent1_1" csCatId="accent1" phldr="1"/>
      <dgm:spPr/>
      <dgm:t>
        <a:bodyPr/>
        <a:lstStyle/>
        <a:p>
          <a:endParaRPr lang="en-US"/>
        </a:p>
      </dgm:t>
    </dgm:pt>
    <dgm:pt modelId="{89BE4FC1-8F6C-4DD2-BE7C-B8B07CE0D903}">
      <dgm:prSet custT="1"/>
      <dgm:spPr>
        <a:solidFill>
          <a:schemeClr val="tx2"/>
        </a:solidFill>
      </dgm:spPr>
      <dgm:t>
        <a:bodyPr/>
        <a:lstStyle/>
        <a:p>
          <a:r>
            <a:rPr lang="en-GB" sz="2400" b="1" i="0" dirty="0">
              <a:solidFill>
                <a:schemeClr val="bg1"/>
              </a:solidFill>
            </a:rPr>
            <a:t>Average age children first view pornography is 13 </a:t>
          </a:r>
          <a:endParaRPr lang="en-US" sz="2400" b="1" dirty="0">
            <a:solidFill>
              <a:schemeClr val="bg1"/>
            </a:solidFill>
          </a:endParaRPr>
        </a:p>
      </dgm:t>
    </dgm:pt>
    <dgm:pt modelId="{14F37129-FEB6-48C6-BA87-D344B8BA7F59}" type="parTrans" cxnId="{BDC42D05-4719-4668-B520-847988827EC9}">
      <dgm:prSet/>
      <dgm:spPr/>
      <dgm:t>
        <a:bodyPr/>
        <a:lstStyle/>
        <a:p>
          <a:endParaRPr lang="en-US"/>
        </a:p>
      </dgm:t>
    </dgm:pt>
    <dgm:pt modelId="{27E4F588-5106-40C0-8681-FAE310369653}" type="sibTrans" cxnId="{BDC42D05-4719-4668-B520-847988827EC9}">
      <dgm:prSet/>
      <dgm:spPr/>
      <dgm:t>
        <a:bodyPr/>
        <a:lstStyle/>
        <a:p>
          <a:endParaRPr lang="en-US"/>
        </a:p>
      </dgm:t>
    </dgm:pt>
    <dgm:pt modelId="{67DC7942-86A2-42E8-8E46-ED701A38FE8E}">
      <dgm:prSet/>
      <dgm:spPr/>
      <dgm:t>
        <a:bodyPr/>
        <a:lstStyle/>
        <a:p>
          <a:r>
            <a:rPr lang="en-GB" b="0" i="0" dirty="0"/>
            <a:t>Substantial proportions viewed it at a much younger age – </a:t>
          </a:r>
          <a:r>
            <a:rPr lang="en-GB" b="1" i="0" dirty="0">
              <a:solidFill>
                <a:srgbClr val="FF0000"/>
              </a:solidFill>
            </a:rPr>
            <a:t>27% by age 11 and 10% by the age of 9</a:t>
          </a:r>
          <a:endParaRPr lang="en-US" b="1" dirty="0">
            <a:solidFill>
              <a:srgbClr val="FF0000"/>
            </a:solidFill>
          </a:endParaRPr>
        </a:p>
      </dgm:t>
    </dgm:pt>
    <dgm:pt modelId="{F0E383C4-F534-407A-B56D-0EB007E1E1B0}" type="parTrans" cxnId="{199C0951-4BEA-4C7D-AF8D-3B0ABF0A8EA3}">
      <dgm:prSet/>
      <dgm:spPr/>
      <dgm:t>
        <a:bodyPr/>
        <a:lstStyle/>
        <a:p>
          <a:endParaRPr lang="en-US"/>
        </a:p>
      </dgm:t>
    </dgm:pt>
    <dgm:pt modelId="{45E0238B-0608-4E02-8258-CCDFC89A7EB6}" type="sibTrans" cxnId="{199C0951-4BEA-4C7D-AF8D-3B0ABF0A8EA3}">
      <dgm:prSet/>
      <dgm:spPr/>
      <dgm:t>
        <a:bodyPr/>
        <a:lstStyle/>
        <a:p>
          <a:endParaRPr lang="en-US"/>
        </a:p>
      </dgm:t>
    </dgm:pt>
    <dgm:pt modelId="{385A2A9E-2F08-4532-8788-7D4E134D7538}">
      <dgm:prSet/>
      <dgm:spPr/>
      <dgm:t>
        <a:bodyPr/>
        <a:lstStyle/>
        <a:p>
          <a:r>
            <a:rPr lang="en-GB" dirty="0"/>
            <a:t>U</a:t>
          </a:r>
          <a:r>
            <a:rPr lang="en-GB" b="0" i="0" dirty="0"/>
            <a:t>nbearable </a:t>
          </a:r>
          <a:r>
            <a:rPr lang="en-GB" b="1" i="0" dirty="0">
              <a:solidFill>
                <a:srgbClr val="FF0000"/>
              </a:solidFill>
            </a:rPr>
            <a:t>pressure</a:t>
          </a:r>
          <a:r>
            <a:rPr lang="en-GB" b="1" i="0" dirty="0"/>
            <a:t> to view hardcore </a:t>
          </a:r>
          <a:r>
            <a:rPr lang="en-GB" b="0" i="0" dirty="0"/>
            <a:t>pornography even if they do not want to</a:t>
          </a:r>
          <a:endParaRPr lang="en-US" dirty="0"/>
        </a:p>
      </dgm:t>
    </dgm:pt>
    <dgm:pt modelId="{FC1D0451-F676-4347-B4CB-9A4D18867DBE}" type="parTrans" cxnId="{94125CC4-33C1-4391-9BE3-F6F3AB22588A}">
      <dgm:prSet/>
      <dgm:spPr/>
      <dgm:t>
        <a:bodyPr/>
        <a:lstStyle/>
        <a:p>
          <a:endParaRPr lang="en-US"/>
        </a:p>
      </dgm:t>
    </dgm:pt>
    <dgm:pt modelId="{7BB80930-CBEA-4FB8-8D07-AC623BD785A3}" type="sibTrans" cxnId="{94125CC4-33C1-4391-9BE3-F6F3AB22588A}">
      <dgm:prSet/>
      <dgm:spPr/>
      <dgm:t>
        <a:bodyPr/>
        <a:lstStyle/>
        <a:p>
          <a:endParaRPr lang="en-US"/>
        </a:p>
      </dgm:t>
    </dgm:pt>
    <dgm:pt modelId="{2B914705-B340-40C2-BA86-D9D421FA4F52}">
      <dgm:prSet/>
      <dgm:spPr/>
      <dgm:t>
        <a:bodyPr/>
        <a:lstStyle/>
        <a:p>
          <a:r>
            <a:rPr lang="en-GB" b="0" i="0">
              <a:solidFill>
                <a:schemeClr val="tx1"/>
              </a:solidFill>
            </a:rPr>
            <a:t>Degrading</a:t>
          </a:r>
          <a:r>
            <a:rPr lang="en-GB" b="0" i="0"/>
            <a:t> acts and </a:t>
          </a:r>
          <a:r>
            <a:rPr lang="en-GB" b="1" i="0">
              <a:solidFill>
                <a:srgbClr val="FF0000"/>
              </a:solidFill>
            </a:rPr>
            <a:t>violence against women</a:t>
          </a:r>
          <a:endParaRPr lang="en-US" b="1">
            <a:solidFill>
              <a:srgbClr val="FF0000"/>
            </a:solidFill>
          </a:endParaRPr>
        </a:p>
      </dgm:t>
    </dgm:pt>
    <dgm:pt modelId="{278FC0B2-FD17-4F50-9B7F-553F757498FA}" type="parTrans" cxnId="{99E9BCCE-7A89-485A-8567-8865EFEDD1EF}">
      <dgm:prSet/>
      <dgm:spPr/>
      <dgm:t>
        <a:bodyPr/>
        <a:lstStyle/>
        <a:p>
          <a:endParaRPr lang="en-US"/>
        </a:p>
      </dgm:t>
    </dgm:pt>
    <dgm:pt modelId="{35EF9537-1BCF-4605-8C6C-873076943552}" type="sibTrans" cxnId="{99E9BCCE-7A89-485A-8567-8865EFEDD1EF}">
      <dgm:prSet/>
      <dgm:spPr/>
      <dgm:t>
        <a:bodyPr/>
        <a:lstStyle/>
        <a:p>
          <a:endParaRPr lang="en-US"/>
        </a:p>
      </dgm:t>
    </dgm:pt>
    <dgm:pt modelId="{8AA1E2C8-8A11-4D91-B598-8B5B06272C19}">
      <dgm:prSet/>
      <dgm:spPr/>
      <dgm:t>
        <a:bodyPr/>
        <a:lstStyle/>
        <a:p>
          <a:r>
            <a:rPr lang="en-GB"/>
            <a:t>T</a:t>
          </a:r>
          <a:r>
            <a:rPr lang="en-GB" b="0" i="0"/>
            <a:t>hink it is </a:t>
          </a:r>
          <a:r>
            <a:rPr lang="en-GB" b="1" i="0">
              <a:solidFill>
                <a:srgbClr val="FF0000"/>
              </a:solidFill>
            </a:rPr>
            <a:t>reflective</a:t>
          </a:r>
          <a:r>
            <a:rPr lang="en-GB" b="1" i="0"/>
            <a:t> of real life or </a:t>
          </a:r>
          <a:r>
            <a:rPr lang="en-GB" b="1" i="0">
              <a:solidFill>
                <a:srgbClr val="FF0000"/>
              </a:solidFill>
            </a:rPr>
            <a:t>healthy relationships</a:t>
          </a:r>
          <a:endParaRPr lang="en-US" b="1">
            <a:solidFill>
              <a:srgbClr val="FF0000"/>
            </a:solidFill>
          </a:endParaRPr>
        </a:p>
      </dgm:t>
    </dgm:pt>
    <dgm:pt modelId="{566E00EE-E58C-4BB3-8657-3B51DEB0EB73}" type="parTrans" cxnId="{0922E6B1-A4FB-47D3-9B34-1D754A48B6D9}">
      <dgm:prSet/>
      <dgm:spPr/>
      <dgm:t>
        <a:bodyPr/>
        <a:lstStyle/>
        <a:p>
          <a:endParaRPr lang="en-US"/>
        </a:p>
      </dgm:t>
    </dgm:pt>
    <dgm:pt modelId="{C6FA9A93-8683-42D6-B170-78D7DE034FDF}" type="sibTrans" cxnId="{0922E6B1-A4FB-47D3-9B34-1D754A48B6D9}">
      <dgm:prSet/>
      <dgm:spPr/>
      <dgm:t>
        <a:bodyPr/>
        <a:lstStyle/>
        <a:p>
          <a:endParaRPr lang="en-US"/>
        </a:p>
      </dgm:t>
    </dgm:pt>
    <dgm:pt modelId="{A5B15578-1FFE-4905-B9FC-2B3B04BAB030}">
      <dgm:prSet/>
      <dgm:spPr/>
      <dgm:t>
        <a:bodyPr/>
        <a:lstStyle/>
        <a:p>
          <a:r>
            <a:rPr lang="en-GB" b="1"/>
            <a:t>Pornography sites are not the only way</a:t>
          </a:r>
          <a:r>
            <a:rPr lang="en-GB"/>
            <a:t>, or even the most popular way, that young people access online porn </a:t>
          </a:r>
          <a:endParaRPr lang="en-US"/>
        </a:p>
      </dgm:t>
    </dgm:pt>
    <dgm:pt modelId="{CB4A1E67-3E24-4E2D-A550-CA5DE5972E11}" type="parTrans" cxnId="{D6C72AAB-FC29-4ED0-BA41-CE6BE456E8A2}">
      <dgm:prSet/>
      <dgm:spPr/>
      <dgm:t>
        <a:bodyPr/>
        <a:lstStyle/>
        <a:p>
          <a:endParaRPr lang="en-US"/>
        </a:p>
      </dgm:t>
    </dgm:pt>
    <dgm:pt modelId="{C9146C1E-BCE2-4B05-AC56-A9D60BD06C62}" type="sibTrans" cxnId="{D6C72AAB-FC29-4ED0-BA41-CE6BE456E8A2}">
      <dgm:prSet/>
      <dgm:spPr/>
      <dgm:t>
        <a:bodyPr/>
        <a:lstStyle/>
        <a:p>
          <a:endParaRPr lang="en-US"/>
        </a:p>
      </dgm:t>
    </dgm:pt>
    <dgm:pt modelId="{16C50B48-69FE-4A6B-B335-63672D63491D}">
      <dgm:prSet/>
      <dgm:spPr/>
      <dgm:t>
        <a:bodyPr/>
        <a:lstStyle/>
        <a:p>
          <a:r>
            <a:rPr lang="en-GB" dirty="0"/>
            <a:t>Wide </a:t>
          </a:r>
          <a:r>
            <a:rPr lang="en-GB" b="1" dirty="0">
              <a:solidFill>
                <a:srgbClr val="FF0000"/>
              </a:solidFill>
            </a:rPr>
            <a:t>prevalence</a:t>
          </a:r>
          <a:r>
            <a:rPr lang="en-GB" b="1" dirty="0"/>
            <a:t> of on </a:t>
          </a:r>
          <a:r>
            <a:rPr lang="en-GB" b="1" dirty="0">
              <a:solidFill>
                <a:srgbClr val="FF0000"/>
              </a:solidFill>
            </a:rPr>
            <a:t>social media platforms </a:t>
          </a:r>
          <a:r>
            <a:rPr lang="en-GB" b="1" dirty="0"/>
            <a:t>such as Twitter, </a:t>
          </a:r>
          <a:r>
            <a:rPr lang="en-GB" b="1" dirty="0">
              <a:solidFill>
                <a:srgbClr val="FF0000"/>
              </a:solidFill>
            </a:rPr>
            <a:t>Snapchat</a:t>
          </a:r>
          <a:r>
            <a:rPr lang="en-GB" b="1" dirty="0"/>
            <a:t> and </a:t>
          </a:r>
          <a:r>
            <a:rPr lang="en-GB" b="1" dirty="0">
              <a:solidFill>
                <a:srgbClr val="FF0000"/>
              </a:solidFill>
            </a:rPr>
            <a:t>Instagram</a:t>
          </a:r>
          <a:endParaRPr lang="en-US" b="1" dirty="0">
            <a:solidFill>
              <a:srgbClr val="FF0000"/>
            </a:solidFill>
          </a:endParaRPr>
        </a:p>
      </dgm:t>
    </dgm:pt>
    <dgm:pt modelId="{6C0A9E0C-31D7-479A-8D67-47333DBFCA82}" type="parTrans" cxnId="{5742A7D7-6EA3-4644-BD9F-D12BE00FE0CE}">
      <dgm:prSet/>
      <dgm:spPr/>
      <dgm:t>
        <a:bodyPr/>
        <a:lstStyle/>
        <a:p>
          <a:endParaRPr lang="en-US"/>
        </a:p>
      </dgm:t>
    </dgm:pt>
    <dgm:pt modelId="{F786B727-5BEF-4C0B-8F92-203C50293D99}" type="sibTrans" cxnId="{5742A7D7-6EA3-4644-BD9F-D12BE00FE0CE}">
      <dgm:prSet/>
      <dgm:spPr/>
      <dgm:t>
        <a:bodyPr/>
        <a:lstStyle/>
        <a:p>
          <a:endParaRPr lang="en-US"/>
        </a:p>
      </dgm:t>
    </dgm:pt>
    <dgm:pt modelId="{405E3648-98CB-43E0-B5E2-0B1C9B316E68}" type="pres">
      <dgm:prSet presAssocID="{6839D4AA-C0D2-4588-93DA-9670BDF56217}" presName="Name0" presStyleCnt="0">
        <dgm:presLayoutVars>
          <dgm:resizeHandles/>
        </dgm:presLayoutVars>
      </dgm:prSet>
      <dgm:spPr/>
    </dgm:pt>
    <dgm:pt modelId="{DA8AA963-41EC-4350-9ED1-2E82A94C0361}" type="pres">
      <dgm:prSet presAssocID="{89BE4FC1-8F6C-4DD2-BE7C-B8B07CE0D903}" presName="text" presStyleLbl="node1" presStyleIdx="0" presStyleCnt="7" custLinFactY="8762" custLinFactNeighborX="-864" custLinFactNeighborY="100000">
        <dgm:presLayoutVars>
          <dgm:bulletEnabled val="1"/>
        </dgm:presLayoutVars>
      </dgm:prSet>
      <dgm:spPr/>
    </dgm:pt>
    <dgm:pt modelId="{9D0F422F-1F32-4182-8549-BB219FA60744}" type="pres">
      <dgm:prSet presAssocID="{27E4F588-5106-40C0-8681-FAE310369653}" presName="space" presStyleCnt="0"/>
      <dgm:spPr/>
    </dgm:pt>
    <dgm:pt modelId="{F10735BE-7498-4317-9161-98A1322FFAD8}" type="pres">
      <dgm:prSet presAssocID="{67DC7942-86A2-42E8-8E46-ED701A38FE8E}" presName="text" presStyleLbl="node1" presStyleIdx="1" presStyleCnt="7" custScaleX="107057">
        <dgm:presLayoutVars>
          <dgm:bulletEnabled val="1"/>
        </dgm:presLayoutVars>
      </dgm:prSet>
      <dgm:spPr/>
    </dgm:pt>
    <dgm:pt modelId="{DCA1B5EF-2B14-46F6-BAC3-359D9F7A9542}" type="pres">
      <dgm:prSet presAssocID="{45E0238B-0608-4E02-8258-CCDFC89A7EB6}" presName="space" presStyleCnt="0"/>
      <dgm:spPr/>
    </dgm:pt>
    <dgm:pt modelId="{BD9A01BC-F806-474B-9F92-2D0C349152DB}" type="pres">
      <dgm:prSet presAssocID="{385A2A9E-2F08-4532-8788-7D4E134D7538}" presName="text" presStyleLbl="node1" presStyleIdx="2" presStyleCnt="7">
        <dgm:presLayoutVars>
          <dgm:bulletEnabled val="1"/>
        </dgm:presLayoutVars>
      </dgm:prSet>
      <dgm:spPr/>
    </dgm:pt>
    <dgm:pt modelId="{303A2D7B-53DC-49B9-BD14-B5B3A4B34C2A}" type="pres">
      <dgm:prSet presAssocID="{7BB80930-CBEA-4FB8-8D07-AC623BD785A3}" presName="space" presStyleCnt="0"/>
      <dgm:spPr/>
    </dgm:pt>
    <dgm:pt modelId="{00B6042F-A83B-4259-BA5F-51C8A387EEC8}" type="pres">
      <dgm:prSet presAssocID="{2B914705-B340-40C2-BA86-D9D421FA4F52}" presName="text" presStyleLbl="node1" presStyleIdx="3" presStyleCnt="7">
        <dgm:presLayoutVars>
          <dgm:bulletEnabled val="1"/>
        </dgm:presLayoutVars>
      </dgm:prSet>
      <dgm:spPr/>
    </dgm:pt>
    <dgm:pt modelId="{32A86A3D-59D1-40CC-9663-CD594A0E722D}" type="pres">
      <dgm:prSet presAssocID="{35EF9537-1BCF-4605-8C6C-873076943552}" presName="space" presStyleCnt="0"/>
      <dgm:spPr/>
    </dgm:pt>
    <dgm:pt modelId="{0DCBA955-142A-4855-AD0F-7354A1856D3F}" type="pres">
      <dgm:prSet presAssocID="{8AA1E2C8-8A11-4D91-B598-8B5B06272C19}" presName="text" presStyleLbl="node1" presStyleIdx="4" presStyleCnt="7">
        <dgm:presLayoutVars>
          <dgm:bulletEnabled val="1"/>
        </dgm:presLayoutVars>
      </dgm:prSet>
      <dgm:spPr/>
    </dgm:pt>
    <dgm:pt modelId="{D87FBA09-56FF-4E0C-B8DF-EA24FBF3E47F}" type="pres">
      <dgm:prSet presAssocID="{C6FA9A93-8683-42D6-B170-78D7DE034FDF}" presName="space" presStyleCnt="0"/>
      <dgm:spPr/>
    </dgm:pt>
    <dgm:pt modelId="{A83419B9-4ABD-4236-BCD3-0CF0AA1F2C17}" type="pres">
      <dgm:prSet presAssocID="{A5B15578-1FFE-4905-B9FC-2B3B04BAB030}" presName="text" presStyleLbl="node1" presStyleIdx="5" presStyleCnt="7">
        <dgm:presLayoutVars>
          <dgm:bulletEnabled val="1"/>
        </dgm:presLayoutVars>
      </dgm:prSet>
      <dgm:spPr/>
    </dgm:pt>
    <dgm:pt modelId="{C2BD4C99-DD67-4092-9146-D7767EE0F72C}" type="pres">
      <dgm:prSet presAssocID="{C9146C1E-BCE2-4B05-AC56-A9D60BD06C62}" presName="space" presStyleCnt="0"/>
      <dgm:spPr/>
    </dgm:pt>
    <dgm:pt modelId="{5712EEC5-B80B-4195-BD9A-0EFB74E541B8}" type="pres">
      <dgm:prSet presAssocID="{16C50B48-69FE-4A6B-B335-63672D63491D}" presName="text" presStyleLbl="node1" presStyleIdx="6" presStyleCnt="7">
        <dgm:presLayoutVars>
          <dgm:bulletEnabled val="1"/>
        </dgm:presLayoutVars>
      </dgm:prSet>
      <dgm:spPr/>
    </dgm:pt>
  </dgm:ptLst>
  <dgm:cxnLst>
    <dgm:cxn modelId="{BDC42D05-4719-4668-B520-847988827EC9}" srcId="{6839D4AA-C0D2-4588-93DA-9670BDF56217}" destId="{89BE4FC1-8F6C-4DD2-BE7C-B8B07CE0D903}" srcOrd="0" destOrd="0" parTransId="{14F37129-FEB6-48C6-BA87-D344B8BA7F59}" sibTransId="{27E4F588-5106-40C0-8681-FAE310369653}"/>
    <dgm:cxn modelId="{2AAB703E-8A80-4C40-97A5-A83A0E7F95F1}" type="presOf" srcId="{2B914705-B340-40C2-BA86-D9D421FA4F52}" destId="{00B6042F-A83B-4259-BA5F-51C8A387EEC8}" srcOrd="0" destOrd="0" presId="urn:diagrams.loki3.com/VaryingWidthList"/>
    <dgm:cxn modelId="{BE2F8C5E-0A2E-439A-8EFF-1D4C4F478512}" type="presOf" srcId="{6839D4AA-C0D2-4588-93DA-9670BDF56217}" destId="{405E3648-98CB-43E0-B5E2-0B1C9B316E68}" srcOrd="0" destOrd="0" presId="urn:diagrams.loki3.com/VaryingWidthList"/>
    <dgm:cxn modelId="{199C0951-4BEA-4C7D-AF8D-3B0ABF0A8EA3}" srcId="{6839D4AA-C0D2-4588-93DA-9670BDF56217}" destId="{67DC7942-86A2-42E8-8E46-ED701A38FE8E}" srcOrd="1" destOrd="0" parTransId="{F0E383C4-F534-407A-B56D-0EB007E1E1B0}" sibTransId="{45E0238B-0608-4E02-8258-CCDFC89A7EB6}"/>
    <dgm:cxn modelId="{08DB5586-23A6-4B5F-97DA-B8254A4A01F0}" type="presOf" srcId="{8AA1E2C8-8A11-4D91-B598-8B5B06272C19}" destId="{0DCBA955-142A-4855-AD0F-7354A1856D3F}" srcOrd="0" destOrd="0" presId="urn:diagrams.loki3.com/VaryingWidthList"/>
    <dgm:cxn modelId="{EEA6E09D-C7B7-47F1-BE3B-C9C438F243FC}" type="presOf" srcId="{89BE4FC1-8F6C-4DD2-BE7C-B8B07CE0D903}" destId="{DA8AA963-41EC-4350-9ED1-2E82A94C0361}" srcOrd="0" destOrd="0" presId="urn:diagrams.loki3.com/VaryingWidthList"/>
    <dgm:cxn modelId="{0E4FC99F-2960-4360-8273-883F1EC52279}" type="presOf" srcId="{A5B15578-1FFE-4905-B9FC-2B3B04BAB030}" destId="{A83419B9-4ABD-4236-BCD3-0CF0AA1F2C17}" srcOrd="0" destOrd="0" presId="urn:diagrams.loki3.com/VaryingWidthList"/>
    <dgm:cxn modelId="{D6C72AAB-FC29-4ED0-BA41-CE6BE456E8A2}" srcId="{6839D4AA-C0D2-4588-93DA-9670BDF56217}" destId="{A5B15578-1FFE-4905-B9FC-2B3B04BAB030}" srcOrd="5" destOrd="0" parTransId="{CB4A1E67-3E24-4E2D-A550-CA5DE5972E11}" sibTransId="{C9146C1E-BCE2-4B05-AC56-A9D60BD06C62}"/>
    <dgm:cxn modelId="{0922E6B1-A4FB-47D3-9B34-1D754A48B6D9}" srcId="{6839D4AA-C0D2-4588-93DA-9670BDF56217}" destId="{8AA1E2C8-8A11-4D91-B598-8B5B06272C19}" srcOrd="4" destOrd="0" parTransId="{566E00EE-E58C-4BB3-8657-3B51DEB0EB73}" sibTransId="{C6FA9A93-8683-42D6-B170-78D7DE034FDF}"/>
    <dgm:cxn modelId="{8F7EF3BC-F5CA-4650-9C9F-233165711BC9}" type="presOf" srcId="{385A2A9E-2F08-4532-8788-7D4E134D7538}" destId="{BD9A01BC-F806-474B-9F92-2D0C349152DB}" srcOrd="0" destOrd="0" presId="urn:diagrams.loki3.com/VaryingWidthList"/>
    <dgm:cxn modelId="{94125CC4-33C1-4391-9BE3-F6F3AB22588A}" srcId="{6839D4AA-C0D2-4588-93DA-9670BDF56217}" destId="{385A2A9E-2F08-4532-8788-7D4E134D7538}" srcOrd="2" destOrd="0" parTransId="{FC1D0451-F676-4347-B4CB-9A4D18867DBE}" sibTransId="{7BB80930-CBEA-4FB8-8D07-AC623BD785A3}"/>
    <dgm:cxn modelId="{99E9BCCE-7A89-485A-8567-8865EFEDD1EF}" srcId="{6839D4AA-C0D2-4588-93DA-9670BDF56217}" destId="{2B914705-B340-40C2-BA86-D9D421FA4F52}" srcOrd="3" destOrd="0" parTransId="{278FC0B2-FD17-4F50-9B7F-553F757498FA}" sibTransId="{35EF9537-1BCF-4605-8C6C-873076943552}"/>
    <dgm:cxn modelId="{5742A7D7-6EA3-4644-BD9F-D12BE00FE0CE}" srcId="{6839D4AA-C0D2-4588-93DA-9670BDF56217}" destId="{16C50B48-69FE-4A6B-B335-63672D63491D}" srcOrd="6" destOrd="0" parTransId="{6C0A9E0C-31D7-479A-8D67-47333DBFCA82}" sibTransId="{F786B727-5BEF-4C0B-8F92-203C50293D99}"/>
    <dgm:cxn modelId="{6FD035ED-85C4-453B-813F-9D7C6F2FF731}" type="presOf" srcId="{67DC7942-86A2-42E8-8E46-ED701A38FE8E}" destId="{F10735BE-7498-4317-9161-98A1322FFAD8}" srcOrd="0" destOrd="0" presId="urn:diagrams.loki3.com/VaryingWidthList"/>
    <dgm:cxn modelId="{A6635CFE-BA4C-4784-A2F6-673C05D2561C}" type="presOf" srcId="{16C50B48-69FE-4A6B-B335-63672D63491D}" destId="{5712EEC5-B80B-4195-BD9A-0EFB74E541B8}" srcOrd="0" destOrd="0" presId="urn:diagrams.loki3.com/VaryingWidthList"/>
    <dgm:cxn modelId="{E75D91AE-252B-4A8A-8B3B-E1EC821CA5FD}" type="presParOf" srcId="{405E3648-98CB-43E0-B5E2-0B1C9B316E68}" destId="{DA8AA963-41EC-4350-9ED1-2E82A94C0361}" srcOrd="0" destOrd="0" presId="urn:diagrams.loki3.com/VaryingWidthList"/>
    <dgm:cxn modelId="{B49B7C00-D60E-4974-A1FB-71392C9F7E13}" type="presParOf" srcId="{405E3648-98CB-43E0-B5E2-0B1C9B316E68}" destId="{9D0F422F-1F32-4182-8549-BB219FA60744}" srcOrd="1" destOrd="0" presId="urn:diagrams.loki3.com/VaryingWidthList"/>
    <dgm:cxn modelId="{D1B9DA16-23F7-4699-BCB1-C4C80B1A2C0D}" type="presParOf" srcId="{405E3648-98CB-43E0-B5E2-0B1C9B316E68}" destId="{F10735BE-7498-4317-9161-98A1322FFAD8}" srcOrd="2" destOrd="0" presId="urn:diagrams.loki3.com/VaryingWidthList"/>
    <dgm:cxn modelId="{358E1B9B-C940-4B6E-AF2D-2F5C94F6BC9A}" type="presParOf" srcId="{405E3648-98CB-43E0-B5E2-0B1C9B316E68}" destId="{DCA1B5EF-2B14-46F6-BAC3-359D9F7A9542}" srcOrd="3" destOrd="0" presId="urn:diagrams.loki3.com/VaryingWidthList"/>
    <dgm:cxn modelId="{6797D5C6-934B-4EBC-94B2-EDC4E1BC66F3}" type="presParOf" srcId="{405E3648-98CB-43E0-B5E2-0B1C9B316E68}" destId="{BD9A01BC-F806-474B-9F92-2D0C349152DB}" srcOrd="4" destOrd="0" presId="urn:diagrams.loki3.com/VaryingWidthList"/>
    <dgm:cxn modelId="{3E64E08D-9B6B-48C0-B330-9C65BFEAD154}" type="presParOf" srcId="{405E3648-98CB-43E0-B5E2-0B1C9B316E68}" destId="{303A2D7B-53DC-49B9-BD14-B5B3A4B34C2A}" srcOrd="5" destOrd="0" presId="urn:diagrams.loki3.com/VaryingWidthList"/>
    <dgm:cxn modelId="{FD4F2101-D556-4CB0-BB70-FB9D524BCED8}" type="presParOf" srcId="{405E3648-98CB-43E0-B5E2-0B1C9B316E68}" destId="{00B6042F-A83B-4259-BA5F-51C8A387EEC8}" srcOrd="6" destOrd="0" presId="urn:diagrams.loki3.com/VaryingWidthList"/>
    <dgm:cxn modelId="{7C4ED53A-95DE-4D39-BACB-862D4AFDD624}" type="presParOf" srcId="{405E3648-98CB-43E0-B5E2-0B1C9B316E68}" destId="{32A86A3D-59D1-40CC-9663-CD594A0E722D}" srcOrd="7" destOrd="0" presId="urn:diagrams.loki3.com/VaryingWidthList"/>
    <dgm:cxn modelId="{CE05B44A-25A2-4E52-8A63-9E077A0D9056}" type="presParOf" srcId="{405E3648-98CB-43E0-B5E2-0B1C9B316E68}" destId="{0DCBA955-142A-4855-AD0F-7354A1856D3F}" srcOrd="8" destOrd="0" presId="urn:diagrams.loki3.com/VaryingWidthList"/>
    <dgm:cxn modelId="{3310DD57-38FD-452C-8A78-06F530647E65}" type="presParOf" srcId="{405E3648-98CB-43E0-B5E2-0B1C9B316E68}" destId="{D87FBA09-56FF-4E0C-B8DF-EA24FBF3E47F}" srcOrd="9" destOrd="0" presId="urn:diagrams.loki3.com/VaryingWidthList"/>
    <dgm:cxn modelId="{8CC11AA3-7865-4A1A-853B-7E445B5EA628}" type="presParOf" srcId="{405E3648-98CB-43E0-B5E2-0B1C9B316E68}" destId="{A83419B9-4ABD-4236-BCD3-0CF0AA1F2C17}" srcOrd="10" destOrd="0" presId="urn:diagrams.loki3.com/VaryingWidthList"/>
    <dgm:cxn modelId="{C84199B0-6B4A-4A77-865C-072AE8DED243}" type="presParOf" srcId="{405E3648-98CB-43E0-B5E2-0B1C9B316E68}" destId="{C2BD4C99-DD67-4092-9146-D7767EE0F72C}" srcOrd="11" destOrd="0" presId="urn:diagrams.loki3.com/VaryingWidthList"/>
    <dgm:cxn modelId="{FC7A1E76-E6C0-452C-9C44-1070A1023EB2}" type="presParOf" srcId="{405E3648-98CB-43E0-B5E2-0B1C9B316E68}" destId="{5712EEC5-B80B-4195-BD9A-0EFB74E541B8}" srcOrd="12" destOrd="0" presId="urn:diagrams.loki3.com/VaryingWidth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AE66F4-8DD3-4F02-B1B8-EAE2084CE915}">
      <dsp:nvSpPr>
        <dsp:cNvPr id="0" name=""/>
        <dsp:cNvSpPr/>
      </dsp:nvSpPr>
      <dsp:spPr>
        <a:xfrm>
          <a:off x="13761" y="-141573"/>
          <a:ext cx="2587798" cy="1428740"/>
        </a:xfrm>
        <a:prstGeom prst="roundRect">
          <a:avLst>
            <a:gd name="adj" fmla="val 10000"/>
          </a:avLst>
        </a:prstGeom>
        <a:solidFill>
          <a:schemeClr val="dk1"/>
        </a:solidFill>
        <a:ln w="12700" cap="flat" cmpd="sng" algn="ctr">
          <a:solidFill>
            <a:schemeClr val="dk1">
              <a:shade val="15000"/>
            </a:schemeClr>
          </a:solidFill>
          <a:prstDash val="solid"/>
          <a:miter lim="800000"/>
        </a:ln>
        <a:effectLst/>
      </dsp:spPr>
      <dsp:style>
        <a:lnRef idx="2">
          <a:schemeClr val="dk1">
            <a:shade val="15000"/>
          </a:schemeClr>
        </a:lnRef>
        <a:fillRef idx="1">
          <a:schemeClr val="dk1"/>
        </a:fillRef>
        <a:effectRef idx="0">
          <a:schemeClr val="dk1"/>
        </a:effectRef>
        <a:fontRef idx="minor">
          <a:schemeClr val="lt1"/>
        </a:fontRef>
      </dsp:style>
      <dsp:txBody>
        <a:bodyPr spcFirstLastPara="0" vert="horz" wrap="square" lIns="170688" tIns="170688" rIns="170688" bIns="91440" numCol="1" spcCol="1270" anchor="t" anchorCtr="0">
          <a:noAutofit/>
        </a:bodyPr>
        <a:lstStyle/>
        <a:p>
          <a:pPr marL="0" lvl="0" indent="0" algn="l" defTabSz="1066800">
            <a:lnSpc>
              <a:spcPct val="90000"/>
            </a:lnSpc>
            <a:spcBef>
              <a:spcPct val="0"/>
            </a:spcBef>
            <a:spcAft>
              <a:spcPct val="35000"/>
            </a:spcAft>
            <a:buNone/>
          </a:pPr>
          <a:r>
            <a:rPr lang="en-GB" sz="2400" b="1" kern="1200"/>
            <a:t>1. </a:t>
          </a:r>
          <a:r>
            <a:rPr lang="en-GB" sz="2400" b="1" u="sng" kern="1200"/>
            <a:t>CHOOSE</a:t>
          </a:r>
          <a:r>
            <a:rPr lang="en-GB" sz="2400" b="1" kern="1200"/>
            <a:t> TOPIC(S):</a:t>
          </a:r>
        </a:p>
      </dsp:txBody>
      <dsp:txXfrm>
        <a:off x="13761" y="-141573"/>
        <a:ext cx="2587798" cy="952493"/>
      </dsp:txXfrm>
    </dsp:sp>
    <dsp:sp modelId="{D7E19BCC-DF91-465D-97FD-A10FE274C34A}">
      <dsp:nvSpPr>
        <dsp:cNvPr id="0" name=""/>
        <dsp:cNvSpPr/>
      </dsp:nvSpPr>
      <dsp:spPr>
        <a:xfrm>
          <a:off x="182714" y="810920"/>
          <a:ext cx="3308060" cy="3528000"/>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en-GB" sz="1600" b="1" kern="1200" dirty="0"/>
            <a:t>Talking to Your Child </a:t>
          </a:r>
          <a:r>
            <a:rPr lang="en-GB" sz="1500" b="1" kern="1200" dirty="0"/>
            <a:t>(6-12)</a:t>
          </a:r>
          <a:endParaRPr lang="en-GB" sz="1500" kern="1200" dirty="0"/>
        </a:p>
        <a:p>
          <a:pPr marL="171450" lvl="1" indent="-171450" algn="l" defTabSz="711200">
            <a:lnSpc>
              <a:spcPct val="90000"/>
            </a:lnSpc>
            <a:spcBef>
              <a:spcPct val="0"/>
            </a:spcBef>
            <a:spcAft>
              <a:spcPct val="15000"/>
            </a:spcAft>
            <a:buChar char="•"/>
          </a:pPr>
          <a:r>
            <a:rPr lang="en-GB" sz="1600" b="1" kern="1200" dirty="0"/>
            <a:t>Device Use &amp; Ownership </a:t>
          </a:r>
          <a:r>
            <a:rPr lang="en-GB" sz="1500" b="1" kern="1200" dirty="0"/>
            <a:t>(13-18)</a:t>
          </a:r>
          <a:endParaRPr lang="en-GB" sz="1500" kern="1200" dirty="0"/>
        </a:p>
        <a:p>
          <a:pPr marL="171450" lvl="1" indent="-171450" algn="l" defTabSz="711200">
            <a:lnSpc>
              <a:spcPct val="90000"/>
            </a:lnSpc>
            <a:spcBef>
              <a:spcPct val="0"/>
            </a:spcBef>
            <a:spcAft>
              <a:spcPct val="15000"/>
            </a:spcAft>
            <a:buChar char="•"/>
          </a:pPr>
          <a:r>
            <a:rPr lang="en-GB" sz="1600" b="1" kern="1200" dirty="0"/>
            <a:t>Supervision &amp; Parental Controls</a:t>
          </a:r>
          <a:r>
            <a:rPr lang="en-GB" sz="1500" b="1" kern="1200" dirty="0"/>
            <a:t> (19-30)</a:t>
          </a:r>
          <a:endParaRPr lang="en-GB" sz="1500" kern="1200" dirty="0"/>
        </a:p>
        <a:p>
          <a:pPr marL="171450" lvl="1" indent="-171450" algn="l" defTabSz="711200">
            <a:lnSpc>
              <a:spcPct val="90000"/>
            </a:lnSpc>
            <a:spcBef>
              <a:spcPct val="0"/>
            </a:spcBef>
            <a:spcAft>
              <a:spcPct val="15000"/>
            </a:spcAft>
            <a:buChar char="•"/>
          </a:pPr>
          <a:r>
            <a:rPr lang="en-GB" sz="1600" b="1" kern="1200" dirty="0"/>
            <a:t>Screentime </a:t>
          </a:r>
          <a:r>
            <a:rPr lang="en-GB" sz="1500" b="1" kern="1200" dirty="0"/>
            <a:t>(31-35)</a:t>
          </a:r>
          <a:endParaRPr lang="en-GB" sz="1500" kern="1200" dirty="0"/>
        </a:p>
        <a:p>
          <a:pPr marL="171450" lvl="1" indent="-171450" algn="l" defTabSz="711200">
            <a:lnSpc>
              <a:spcPct val="90000"/>
            </a:lnSpc>
            <a:spcBef>
              <a:spcPct val="0"/>
            </a:spcBef>
            <a:spcAft>
              <a:spcPct val="15000"/>
            </a:spcAft>
            <a:buChar char="•"/>
          </a:pPr>
          <a:r>
            <a:rPr lang="en-GB" sz="1600" b="1" kern="1200" dirty="0"/>
            <a:t>Social Media &amp; Gaming </a:t>
          </a:r>
          <a:r>
            <a:rPr lang="en-GB" sz="1500" b="1" kern="1200" dirty="0"/>
            <a:t>(36-50)</a:t>
          </a:r>
          <a:endParaRPr lang="en-GB" sz="1500" kern="1200" dirty="0"/>
        </a:p>
        <a:p>
          <a:pPr marL="171450" lvl="1" indent="-171450" algn="l" defTabSz="711200">
            <a:lnSpc>
              <a:spcPct val="90000"/>
            </a:lnSpc>
            <a:spcBef>
              <a:spcPct val="0"/>
            </a:spcBef>
            <a:spcAft>
              <a:spcPct val="15000"/>
            </a:spcAft>
            <a:buChar char="•"/>
          </a:pPr>
          <a:r>
            <a:rPr lang="en-GB" sz="1600" b="1" kern="1200" dirty="0"/>
            <a:t>Age Requirements </a:t>
          </a:r>
          <a:r>
            <a:rPr lang="en-GB" sz="1500" b="1" kern="1200" dirty="0"/>
            <a:t>(51-57)</a:t>
          </a:r>
          <a:endParaRPr lang="en-GB" sz="1500" kern="1200" dirty="0"/>
        </a:p>
        <a:p>
          <a:pPr marL="171450" lvl="1" indent="-171450" algn="l" defTabSz="711200">
            <a:lnSpc>
              <a:spcPct val="90000"/>
            </a:lnSpc>
            <a:spcBef>
              <a:spcPct val="0"/>
            </a:spcBef>
            <a:spcAft>
              <a:spcPct val="15000"/>
            </a:spcAft>
            <a:buChar char="•"/>
          </a:pPr>
          <a:r>
            <a:rPr lang="en-GB" sz="1600" b="1" kern="1200" dirty="0"/>
            <a:t>Critical Thinking </a:t>
          </a:r>
          <a:r>
            <a:rPr lang="en-GB" sz="1500" b="1" kern="1200" dirty="0"/>
            <a:t>(84-95)</a:t>
          </a:r>
          <a:endParaRPr lang="en-GB" sz="1500" kern="1200" dirty="0"/>
        </a:p>
        <a:p>
          <a:pPr marL="114300" lvl="1" indent="-114300" algn="l" defTabSz="666750">
            <a:lnSpc>
              <a:spcPct val="90000"/>
            </a:lnSpc>
            <a:spcBef>
              <a:spcPct val="0"/>
            </a:spcBef>
            <a:spcAft>
              <a:spcPct val="15000"/>
            </a:spcAft>
            <a:buChar char="•"/>
          </a:pPr>
          <a:endParaRPr lang="en-GB" sz="1500" kern="1200"/>
        </a:p>
      </dsp:txBody>
      <dsp:txXfrm>
        <a:off x="279604" y="907810"/>
        <a:ext cx="3114280" cy="3334220"/>
      </dsp:txXfrm>
    </dsp:sp>
    <dsp:sp modelId="{42828BB1-2CDD-4B14-A75A-DB0DEE71CC74}">
      <dsp:nvSpPr>
        <dsp:cNvPr id="0" name=""/>
        <dsp:cNvSpPr/>
      </dsp:nvSpPr>
      <dsp:spPr>
        <a:xfrm>
          <a:off x="3083402" y="12844"/>
          <a:ext cx="1021507" cy="643657"/>
        </a:xfrm>
        <a:prstGeom prst="rightArrow">
          <a:avLst>
            <a:gd name="adj1" fmla="val 60000"/>
            <a:gd name="adj2" fmla="val 50000"/>
          </a:avLst>
        </a:prstGeom>
        <a:solidFill>
          <a:srgbClr val="7030A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GB" sz="400" kern="1200"/>
        </a:p>
      </dsp:txBody>
      <dsp:txXfrm>
        <a:off x="3083402" y="141575"/>
        <a:ext cx="828410" cy="386195"/>
      </dsp:txXfrm>
    </dsp:sp>
    <dsp:sp modelId="{98099B1D-1BFC-49DC-A1AC-129B0E9540FB}">
      <dsp:nvSpPr>
        <dsp:cNvPr id="0" name=""/>
        <dsp:cNvSpPr/>
      </dsp:nvSpPr>
      <dsp:spPr>
        <a:xfrm>
          <a:off x="4528932" y="-141573"/>
          <a:ext cx="2587798" cy="1428740"/>
        </a:xfrm>
        <a:prstGeom prst="roundRect">
          <a:avLst>
            <a:gd name="adj" fmla="val 1000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91440" numCol="1" spcCol="1270" anchor="t" anchorCtr="0">
          <a:noAutofit/>
        </a:bodyPr>
        <a:lstStyle/>
        <a:p>
          <a:pPr marL="0" lvl="0" indent="0" algn="l" defTabSz="1066800">
            <a:lnSpc>
              <a:spcPct val="90000"/>
            </a:lnSpc>
            <a:spcBef>
              <a:spcPct val="0"/>
            </a:spcBef>
            <a:spcAft>
              <a:spcPct val="35000"/>
            </a:spcAft>
            <a:buNone/>
          </a:pPr>
          <a:r>
            <a:rPr lang="en-GB" sz="2400" b="1" kern="1200"/>
            <a:t>2. </a:t>
          </a:r>
          <a:r>
            <a:rPr lang="en-GB" sz="2400" b="1" u="sng" kern="1200"/>
            <a:t>ADD</a:t>
          </a:r>
          <a:r>
            <a:rPr lang="en-GB" sz="2400" b="1" kern="1200"/>
            <a:t> </a:t>
          </a:r>
          <a:r>
            <a:rPr lang="en-GB" sz="2000" b="1" kern="1200"/>
            <a:t>RELEVANT RISK FACTORS TIPS: </a:t>
          </a:r>
          <a:endParaRPr lang="en-GB" sz="2400" b="1" kern="1200"/>
        </a:p>
      </dsp:txBody>
      <dsp:txXfrm>
        <a:off x="4528932" y="-141573"/>
        <a:ext cx="2587798" cy="952493"/>
      </dsp:txXfrm>
    </dsp:sp>
    <dsp:sp modelId="{43993DEE-1F86-4E1F-8DDC-7DE81E05C33A}">
      <dsp:nvSpPr>
        <dsp:cNvPr id="0" name=""/>
        <dsp:cNvSpPr/>
      </dsp:nvSpPr>
      <dsp:spPr>
        <a:xfrm>
          <a:off x="4833706" y="810920"/>
          <a:ext cx="3036419" cy="3528000"/>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a:lnSpc>
              <a:spcPct val="90000"/>
            </a:lnSpc>
            <a:spcBef>
              <a:spcPct val="0"/>
            </a:spcBef>
            <a:spcAft>
              <a:spcPct val="15000"/>
            </a:spcAft>
            <a:buChar char="•"/>
          </a:pPr>
          <a:r>
            <a:rPr lang="en-GB" sz="1800" b="1" kern="1200" dirty="0">
              <a:solidFill>
                <a:srgbClr val="7030A0"/>
              </a:solidFill>
            </a:rPr>
            <a:t>Risks and Negative Experiences</a:t>
          </a:r>
          <a:r>
            <a:rPr lang="en-GB" sz="1800" b="0" kern="1200" dirty="0">
              <a:solidFill>
                <a:srgbClr val="7030A0"/>
              </a:solidFill>
            </a:rPr>
            <a:t>(58-77)</a:t>
          </a:r>
        </a:p>
        <a:p>
          <a:pPr marL="171450" lvl="1" indent="-171450" algn="l" defTabSz="800100">
            <a:lnSpc>
              <a:spcPct val="90000"/>
            </a:lnSpc>
            <a:spcBef>
              <a:spcPct val="0"/>
            </a:spcBef>
            <a:spcAft>
              <a:spcPct val="15000"/>
            </a:spcAft>
            <a:buChar char="•"/>
          </a:pPr>
          <a:endParaRPr lang="en-GB" sz="1800" b="0" kern="1200">
            <a:solidFill>
              <a:srgbClr val="7030A0"/>
            </a:solidFill>
          </a:endParaRPr>
        </a:p>
        <a:p>
          <a:pPr marL="171450" lvl="1" indent="-171450" algn="l" defTabSz="800100">
            <a:lnSpc>
              <a:spcPct val="90000"/>
            </a:lnSpc>
            <a:spcBef>
              <a:spcPct val="0"/>
            </a:spcBef>
            <a:spcAft>
              <a:spcPct val="15000"/>
            </a:spcAft>
            <a:buChar char="•"/>
          </a:pPr>
          <a:r>
            <a:rPr lang="en-GB" sz="1800" b="1" kern="1200" dirty="0">
              <a:solidFill>
                <a:srgbClr val="7030A0"/>
              </a:solidFill>
            </a:rPr>
            <a:t>Staying Safe Online and Reporting </a:t>
          </a:r>
          <a:r>
            <a:rPr lang="en-GB" sz="1800" b="0" kern="1200" dirty="0">
              <a:solidFill>
                <a:srgbClr val="7030A0"/>
              </a:solidFill>
            </a:rPr>
            <a:t>(78-83</a:t>
          </a:r>
          <a:r>
            <a:rPr lang="en-GB" sz="1800" b="0" kern="1200" dirty="0">
              <a:solidFill>
                <a:schemeClr val="tx1"/>
              </a:solidFill>
            </a:rPr>
            <a:t>)</a:t>
          </a:r>
        </a:p>
        <a:p>
          <a:pPr marL="171450" lvl="1" indent="-171450" algn="l" defTabSz="711200">
            <a:lnSpc>
              <a:spcPct val="90000"/>
            </a:lnSpc>
            <a:spcBef>
              <a:spcPct val="0"/>
            </a:spcBef>
            <a:spcAft>
              <a:spcPct val="15000"/>
            </a:spcAft>
            <a:buChar char="•"/>
          </a:pPr>
          <a:endParaRPr lang="en-GB" sz="1600" kern="1200"/>
        </a:p>
        <a:p>
          <a:pPr marL="171450" lvl="1" indent="-171450" algn="l" defTabSz="711200">
            <a:lnSpc>
              <a:spcPct val="90000"/>
            </a:lnSpc>
            <a:spcBef>
              <a:spcPct val="0"/>
            </a:spcBef>
            <a:spcAft>
              <a:spcPct val="15000"/>
            </a:spcAft>
            <a:buChar char="•"/>
          </a:pPr>
          <a:endParaRPr lang="en-GB" sz="1600" kern="1200"/>
        </a:p>
      </dsp:txBody>
      <dsp:txXfrm>
        <a:off x="4922640" y="899854"/>
        <a:ext cx="2858551" cy="3350132"/>
      </dsp:txXfrm>
    </dsp:sp>
    <dsp:sp modelId="{27A723E8-8A0F-4C56-BAFA-A6D0F3EF3D47}">
      <dsp:nvSpPr>
        <dsp:cNvPr id="0" name=""/>
        <dsp:cNvSpPr/>
      </dsp:nvSpPr>
      <dsp:spPr>
        <a:xfrm rot="111122">
          <a:off x="7564370" y="84517"/>
          <a:ext cx="950018" cy="643657"/>
        </a:xfrm>
        <a:prstGeom prst="rightArrow">
          <a:avLst>
            <a:gd name="adj1" fmla="val 60000"/>
            <a:gd name="adj2" fmla="val 50000"/>
          </a:avLst>
        </a:prstGeom>
        <a:solidFill>
          <a:srgbClr val="00B05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GB" sz="400" kern="1200"/>
        </a:p>
      </dsp:txBody>
      <dsp:txXfrm>
        <a:off x="7564420" y="210128"/>
        <a:ext cx="756921" cy="386195"/>
      </dsp:txXfrm>
    </dsp:sp>
    <dsp:sp modelId="{C9531793-C020-4AEA-92ED-4173E6C6DCEA}">
      <dsp:nvSpPr>
        <dsp:cNvPr id="0" name=""/>
        <dsp:cNvSpPr/>
      </dsp:nvSpPr>
      <dsp:spPr>
        <a:xfrm>
          <a:off x="8908283" y="0"/>
          <a:ext cx="2585700" cy="1428740"/>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91440" numCol="1" spcCol="1270" anchor="t" anchorCtr="0">
          <a:noAutofit/>
        </a:bodyPr>
        <a:lstStyle/>
        <a:p>
          <a:pPr marL="0" lvl="0" indent="0" algn="l" defTabSz="1066800">
            <a:lnSpc>
              <a:spcPct val="90000"/>
            </a:lnSpc>
            <a:spcBef>
              <a:spcPct val="0"/>
            </a:spcBef>
            <a:spcAft>
              <a:spcPct val="35000"/>
            </a:spcAft>
            <a:buNone/>
          </a:pPr>
          <a:r>
            <a:rPr lang="en-GB" sz="2400" b="1" kern="1200"/>
            <a:t>3. </a:t>
          </a:r>
          <a:r>
            <a:rPr lang="en-GB" sz="2400" b="1" u="sng" kern="1200"/>
            <a:t>PICK </a:t>
          </a:r>
          <a:r>
            <a:rPr lang="en-GB" sz="2400" b="1" kern="1200"/>
            <a:t> RESOURCES</a:t>
          </a:r>
        </a:p>
      </dsp:txBody>
      <dsp:txXfrm>
        <a:off x="8908283" y="0"/>
        <a:ext cx="2585700" cy="952493"/>
      </dsp:txXfrm>
    </dsp:sp>
    <dsp:sp modelId="{6421B3F3-F977-46B3-9E57-6642F213F583}">
      <dsp:nvSpPr>
        <dsp:cNvPr id="0" name=""/>
        <dsp:cNvSpPr/>
      </dsp:nvSpPr>
      <dsp:spPr>
        <a:xfrm>
          <a:off x="9275010" y="952493"/>
          <a:ext cx="2585700" cy="3244853"/>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a:lnSpc>
              <a:spcPct val="90000"/>
            </a:lnSpc>
            <a:spcBef>
              <a:spcPct val="0"/>
            </a:spcBef>
            <a:spcAft>
              <a:spcPct val="15000"/>
            </a:spcAft>
            <a:buChar char="•"/>
          </a:pPr>
          <a:r>
            <a:rPr lang="en-GB" sz="1800" b="1" kern="1200" dirty="0">
              <a:solidFill>
                <a:srgbClr val="00B050"/>
              </a:solidFill>
            </a:rPr>
            <a:t>Resources and Support </a:t>
          </a:r>
          <a:r>
            <a:rPr lang="en-GB" sz="1800" b="0" kern="1200" dirty="0">
              <a:solidFill>
                <a:srgbClr val="00B050"/>
              </a:solidFill>
            </a:rPr>
            <a:t>(96-103)</a:t>
          </a:r>
        </a:p>
        <a:p>
          <a:pPr marL="171450" lvl="1" indent="-171450" algn="l" defTabSz="800100">
            <a:lnSpc>
              <a:spcPct val="90000"/>
            </a:lnSpc>
            <a:spcBef>
              <a:spcPct val="0"/>
            </a:spcBef>
            <a:spcAft>
              <a:spcPct val="15000"/>
            </a:spcAft>
            <a:buChar char="•"/>
          </a:pPr>
          <a:endParaRPr lang="en-GB" sz="1800" b="0" kern="1200">
            <a:solidFill>
              <a:srgbClr val="00B050"/>
            </a:solidFill>
          </a:endParaRPr>
        </a:p>
        <a:p>
          <a:pPr marL="171450" lvl="1" indent="-171450" algn="l" defTabSz="711200">
            <a:lnSpc>
              <a:spcPct val="90000"/>
            </a:lnSpc>
            <a:spcBef>
              <a:spcPct val="0"/>
            </a:spcBef>
            <a:spcAft>
              <a:spcPct val="15000"/>
            </a:spcAft>
            <a:buChar char="•"/>
          </a:pPr>
          <a:r>
            <a:rPr lang="en-GB" sz="1600" kern="1200"/>
            <a:t>You may also wish to scroll through </a:t>
          </a:r>
          <a:r>
            <a:rPr lang="en-GB" sz="1600" kern="1200">
              <a:hlinkClick xmlns:r="http://schemas.openxmlformats.org/officeDocument/2006/relationships" r:id="rId1"/>
            </a:rPr>
            <a:t>parentsafe.lgfl.net </a:t>
          </a:r>
          <a:r>
            <a:rPr lang="en-GB" sz="1600" kern="1200"/>
            <a:t>and showcase some of the resources here.</a:t>
          </a:r>
        </a:p>
      </dsp:txBody>
      <dsp:txXfrm>
        <a:off x="9350743" y="1028226"/>
        <a:ext cx="2434234" cy="30933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8AA963-41EC-4350-9ED1-2E82A94C0361}">
      <dsp:nvSpPr>
        <dsp:cNvPr id="0" name=""/>
        <dsp:cNvSpPr/>
      </dsp:nvSpPr>
      <dsp:spPr>
        <a:xfrm>
          <a:off x="1230310" y="94715"/>
          <a:ext cx="6480000" cy="685132"/>
        </a:xfrm>
        <a:prstGeom prst="rect">
          <a:avLst/>
        </a:prstGeom>
        <a:solidFill>
          <a:schemeClr val="tx2"/>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GB" sz="2400" b="1" i="0" kern="1200" dirty="0">
              <a:solidFill>
                <a:schemeClr val="bg1"/>
              </a:solidFill>
            </a:rPr>
            <a:t>Average age children first view pornography is 13 </a:t>
          </a:r>
          <a:endParaRPr lang="en-US" sz="2400" b="1" kern="1200" dirty="0">
            <a:solidFill>
              <a:schemeClr val="bg1"/>
            </a:solidFill>
          </a:endParaRPr>
        </a:p>
      </dsp:txBody>
      <dsp:txXfrm>
        <a:off x="1230310" y="94715"/>
        <a:ext cx="6480000" cy="685132"/>
      </dsp:txXfrm>
    </dsp:sp>
    <dsp:sp modelId="{F10735BE-7498-4317-9161-98A1322FFAD8}">
      <dsp:nvSpPr>
        <dsp:cNvPr id="0" name=""/>
        <dsp:cNvSpPr/>
      </dsp:nvSpPr>
      <dsp:spPr>
        <a:xfrm>
          <a:off x="1587582" y="719816"/>
          <a:ext cx="5877429" cy="685132"/>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GB" sz="2000" b="0" i="0" kern="1200" dirty="0"/>
            <a:t>Substantial proportions viewed it at a much younger age – </a:t>
          </a:r>
          <a:r>
            <a:rPr lang="en-GB" sz="2000" b="1" i="0" kern="1200" dirty="0">
              <a:solidFill>
                <a:srgbClr val="FF0000"/>
              </a:solidFill>
            </a:rPr>
            <a:t>27% by age 11 and 10% by the age of 9</a:t>
          </a:r>
          <a:endParaRPr lang="en-US" sz="2000" b="1" kern="1200" dirty="0">
            <a:solidFill>
              <a:srgbClr val="FF0000"/>
            </a:solidFill>
          </a:endParaRPr>
        </a:p>
      </dsp:txBody>
      <dsp:txXfrm>
        <a:off x="1587582" y="719816"/>
        <a:ext cx="5877429" cy="685132"/>
      </dsp:txXfrm>
    </dsp:sp>
    <dsp:sp modelId="{BD9A01BC-F806-474B-9F92-2D0C349152DB}">
      <dsp:nvSpPr>
        <dsp:cNvPr id="0" name=""/>
        <dsp:cNvSpPr/>
      </dsp:nvSpPr>
      <dsp:spPr>
        <a:xfrm>
          <a:off x="2366297" y="1439205"/>
          <a:ext cx="4320000" cy="685132"/>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GB" sz="2000" kern="1200" dirty="0"/>
            <a:t>U</a:t>
          </a:r>
          <a:r>
            <a:rPr lang="en-GB" sz="2000" b="0" i="0" kern="1200" dirty="0"/>
            <a:t>nbearable </a:t>
          </a:r>
          <a:r>
            <a:rPr lang="en-GB" sz="2000" b="1" i="0" kern="1200" dirty="0">
              <a:solidFill>
                <a:srgbClr val="FF0000"/>
              </a:solidFill>
            </a:rPr>
            <a:t>pressure</a:t>
          </a:r>
          <a:r>
            <a:rPr lang="en-GB" sz="2000" b="1" i="0" kern="1200" dirty="0"/>
            <a:t> to view hardcore </a:t>
          </a:r>
          <a:r>
            <a:rPr lang="en-GB" sz="2000" b="0" i="0" kern="1200" dirty="0"/>
            <a:t>pornography even if they do not want to</a:t>
          </a:r>
          <a:endParaRPr lang="en-US" sz="2000" kern="1200" dirty="0"/>
        </a:p>
      </dsp:txBody>
      <dsp:txXfrm>
        <a:off x="2366297" y="1439205"/>
        <a:ext cx="4320000" cy="685132"/>
      </dsp:txXfrm>
    </dsp:sp>
    <dsp:sp modelId="{00B6042F-A83B-4259-BA5F-51C8A387EEC8}">
      <dsp:nvSpPr>
        <dsp:cNvPr id="0" name=""/>
        <dsp:cNvSpPr/>
      </dsp:nvSpPr>
      <dsp:spPr>
        <a:xfrm>
          <a:off x="3198797" y="2158594"/>
          <a:ext cx="2655000" cy="685132"/>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GB" sz="2000" b="0" i="0" kern="1200">
              <a:solidFill>
                <a:schemeClr val="tx1"/>
              </a:solidFill>
            </a:rPr>
            <a:t>Degrading</a:t>
          </a:r>
          <a:r>
            <a:rPr lang="en-GB" sz="2000" b="0" i="0" kern="1200"/>
            <a:t> acts and </a:t>
          </a:r>
          <a:r>
            <a:rPr lang="en-GB" sz="2000" b="1" i="0" kern="1200">
              <a:solidFill>
                <a:srgbClr val="FF0000"/>
              </a:solidFill>
            </a:rPr>
            <a:t>violence against women</a:t>
          </a:r>
          <a:endParaRPr lang="en-US" sz="2000" b="1" kern="1200">
            <a:solidFill>
              <a:srgbClr val="FF0000"/>
            </a:solidFill>
          </a:endParaRPr>
        </a:p>
      </dsp:txBody>
      <dsp:txXfrm>
        <a:off x="3198797" y="2158594"/>
        <a:ext cx="2655000" cy="685132"/>
      </dsp:txXfrm>
    </dsp:sp>
    <dsp:sp modelId="{0DCBA955-142A-4855-AD0F-7354A1856D3F}">
      <dsp:nvSpPr>
        <dsp:cNvPr id="0" name=""/>
        <dsp:cNvSpPr/>
      </dsp:nvSpPr>
      <dsp:spPr>
        <a:xfrm>
          <a:off x="2996297" y="2877983"/>
          <a:ext cx="3060000" cy="685132"/>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GB" sz="2000" kern="1200"/>
            <a:t>T</a:t>
          </a:r>
          <a:r>
            <a:rPr lang="en-GB" sz="2000" b="0" i="0" kern="1200"/>
            <a:t>hink it is </a:t>
          </a:r>
          <a:r>
            <a:rPr lang="en-GB" sz="2000" b="1" i="0" kern="1200">
              <a:solidFill>
                <a:srgbClr val="FF0000"/>
              </a:solidFill>
            </a:rPr>
            <a:t>reflective</a:t>
          </a:r>
          <a:r>
            <a:rPr lang="en-GB" sz="2000" b="1" i="0" kern="1200"/>
            <a:t> of real life or </a:t>
          </a:r>
          <a:r>
            <a:rPr lang="en-GB" sz="2000" b="1" i="0" kern="1200">
              <a:solidFill>
                <a:srgbClr val="FF0000"/>
              </a:solidFill>
            </a:rPr>
            <a:t>healthy relationships</a:t>
          </a:r>
          <a:endParaRPr lang="en-US" sz="2000" b="1" kern="1200">
            <a:solidFill>
              <a:srgbClr val="FF0000"/>
            </a:solidFill>
          </a:endParaRPr>
        </a:p>
      </dsp:txBody>
      <dsp:txXfrm>
        <a:off x="2996297" y="2877983"/>
        <a:ext cx="3060000" cy="685132"/>
      </dsp:txXfrm>
    </dsp:sp>
    <dsp:sp modelId="{A83419B9-4ABD-4236-BCD3-0CF0AA1F2C17}">
      <dsp:nvSpPr>
        <dsp:cNvPr id="0" name=""/>
        <dsp:cNvSpPr/>
      </dsp:nvSpPr>
      <dsp:spPr>
        <a:xfrm>
          <a:off x="1556297" y="3597372"/>
          <a:ext cx="5940000" cy="685132"/>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GB" sz="2000" b="1" kern="1200"/>
            <a:t>Pornography sites are not the only way</a:t>
          </a:r>
          <a:r>
            <a:rPr lang="en-GB" sz="2000" kern="1200"/>
            <a:t>, or even the most popular way, that young people access online porn </a:t>
          </a:r>
          <a:endParaRPr lang="en-US" sz="2000" kern="1200"/>
        </a:p>
      </dsp:txBody>
      <dsp:txXfrm>
        <a:off x="1556297" y="3597372"/>
        <a:ext cx="5940000" cy="685132"/>
      </dsp:txXfrm>
    </dsp:sp>
    <dsp:sp modelId="{5712EEC5-B80B-4195-BD9A-0EFB74E541B8}">
      <dsp:nvSpPr>
        <dsp:cNvPr id="0" name=""/>
        <dsp:cNvSpPr/>
      </dsp:nvSpPr>
      <dsp:spPr>
        <a:xfrm>
          <a:off x="2051297" y="4316761"/>
          <a:ext cx="4950000" cy="685132"/>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GB" sz="2000" kern="1200" dirty="0"/>
            <a:t>Wide </a:t>
          </a:r>
          <a:r>
            <a:rPr lang="en-GB" sz="2000" b="1" kern="1200" dirty="0">
              <a:solidFill>
                <a:srgbClr val="FF0000"/>
              </a:solidFill>
            </a:rPr>
            <a:t>prevalence</a:t>
          </a:r>
          <a:r>
            <a:rPr lang="en-GB" sz="2000" b="1" kern="1200" dirty="0"/>
            <a:t> of on </a:t>
          </a:r>
          <a:r>
            <a:rPr lang="en-GB" sz="2000" b="1" kern="1200" dirty="0">
              <a:solidFill>
                <a:srgbClr val="FF0000"/>
              </a:solidFill>
            </a:rPr>
            <a:t>social media platforms </a:t>
          </a:r>
          <a:r>
            <a:rPr lang="en-GB" sz="2000" b="1" kern="1200" dirty="0"/>
            <a:t>such as Twitter, </a:t>
          </a:r>
          <a:r>
            <a:rPr lang="en-GB" sz="2000" b="1" kern="1200" dirty="0">
              <a:solidFill>
                <a:srgbClr val="FF0000"/>
              </a:solidFill>
            </a:rPr>
            <a:t>Snapchat</a:t>
          </a:r>
          <a:r>
            <a:rPr lang="en-GB" sz="2000" b="1" kern="1200" dirty="0"/>
            <a:t> and </a:t>
          </a:r>
          <a:r>
            <a:rPr lang="en-GB" sz="2000" b="1" kern="1200" dirty="0">
              <a:solidFill>
                <a:srgbClr val="FF0000"/>
              </a:solidFill>
            </a:rPr>
            <a:t>Instagram</a:t>
          </a:r>
          <a:endParaRPr lang="en-US" sz="2000" b="1" kern="1200" dirty="0">
            <a:solidFill>
              <a:srgbClr val="FF0000"/>
            </a:solidFill>
          </a:endParaRPr>
        </a:p>
      </dsp:txBody>
      <dsp:txXfrm>
        <a:off x="2051297" y="4316761"/>
        <a:ext cx="4950000" cy="685132"/>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33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3300"/>
            </a:lvl1pPr>
          </a:lstStyle>
          <a:p>
            <a:fld id="{4840487F-0CE3-453C-9223-EB4F050EE395}" type="datetimeFigureOut">
              <a:rPr lang="en-GB" smtClean="0"/>
              <a:pPr/>
              <a:t>15/07/2025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33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3300"/>
            </a:lvl1pPr>
          </a:lstStyle>
          <a:p>
            <a:fld id="{EF89B59B-2120-461D-8222-CE3302E55416}" type="slidenum">
              <a:rPr lang="en-GB" smtClean="0"/>
              <a:pPr/>
              <a:t>‹#›</a:t>
            </a:fld>
            <a:endParaRPr lang="en-GB"/>
          </a:p>
        </p:txBody>
      </p:sp>
    </p:spTree>
    <p:extLst>
      <p:ext uri="{BB962C8B-B14F-4D97-AF65-F5344CB8AC3E}">
        <p14:creationId xmlns:p14="http://schemas.microsoft.com/office/powerpoint/2010/main" val="2826096622"/>
      </p:ext>
    </p:extLst>
  </p:cSld>
  <p:clrMap bg1="lt1" tx1="dk1" bg2="lt2" tx2="dk2" accent1="accent1" accent2="accent2" accent3="accent3" accent4="accent4" accent5="accent5" accent6="accent6" hlink="hlink" folHlink="folHlink"/>
  <p:notesStyle>
    <a:lvl1pPr marL="0" algn="l" defTabSz="914400" rtl="0" eaLnBrk="1" latinLnBrk="0" hangingPunct="1">
      <a:defRPr sz="3300" kern="1200">
        <a:solidFill>
          <a:schemeClr val="tx1"/>
        </a:solidFill>
        <a:latin typeface="+mn-lt"/>
        <a:ea typeface="+mn-ea"/>
        <a:cs typeface="+mn-cs"/>
      </a:defRPr>
    </a:lvl1pPr>
    <a:lvl2pPr marL="457200" algn="l" defTabSz="914400" rtl="0" eaLnBrk="1" latinLnBrk="0" hangingPunct="1">
      <a:defRPr sz="3300" kern="1200">
        <a:solidFill>
          <a:schemeClr val="tx1"/>
        </a:solidFill>
        <a:latin typeface="+mn-lt"/>
        <a:ea typeface="+mn-ea"/>
        <a:cs typeface="+mn-cs"/>
      </a:defRPr>
    </a:lvl2pPr>
    <a:lvl3pPr marL="914400" algn="l" defTabSz="914400" rtl="0" eaLnBrk="1" latinLnBrk="0" hangingPunct="1">
      <a:defRPr sz="3300" kern="1200">
        <a:solidFill>
          <a:schemeClr val="tx1"/>
        </a:solidFill>
        <a:latin typeface="+mn-lt"/>
        <a:ea typeface="+mn-ea"/>
        <a:cs typeface="+mn-cs"/>
      </a:defRPr>
    </a:lvl3pPr>
    <a:lvl4pPr marL="1371600" algn="l" defTabSz="914400" rtl="0" eaLnBrk="1" latinLnBrk="0" hangingPunct="1">
      <a:defRPr sz="3300" kern="1200">
        <a:solidFill>
          <a:schemeClr val="tx1"/>
        </a:solidFill>
        <a:latin typeface="+mn-lt"/>
        <a:ea typeface="+mn-ea"/>
        <a:cs typeface="+mn-cs"/>
      </a:defRPr>
    </a:lvl4pPr>
    <a:lvl5pPr marL="1828800" algn="l" defTabSz="914400" rtl="0" eaLnBrk="1" latinLnBrk="0" hangingPunct="1">
      <a:defRPr sz="33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parents.thorn.org/discussion-guide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drive.google.com/uc?export=download&amp;id=1-E_5IiDOfw3EQBPQgbGe9f2Qy3T7o_ny&#8230;"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security.org/digital-safety/parenting-social-media-report/"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internetmatters.org/parental-controls/smartphones-and-other-devices/google-family-link/" TargetMode="External"/><Relationship Id="rId2" Type="http://schemas.openxmlformats.org/officeDocument/2006/relationships/slide" Target="../slides/slide29.xml"/><Relationship Id="rId1" Type="http://schemas.openxmlformats.org/officeDocument/2006/relationships/notesMaster" Target="../notesMasters/notesMaster1.xml"/><Relationship Id="rId5" Type="http://schemas.openxmlformats.org/officeDocument/2006/relationships/hyperlink" Target="https://www.internetmatters.org/parental-controls/smartphones-and-other-devices/windows-11-parental-controls/" TargetMode="External"/><Relationship Id="rId4" Type="http://schemas.openxmlformats.org/officeDocument/2006/relationships/hyperlink" Target="https://www.internetmatters.org/parental-controls/smartphones-and-other-devices/apple-iphone-and-ipad-parental-control-guide/"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parentsafe.lgfl.net/"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www.childnet.com/wp-content/uploads/2025/03/Childnet-Cheat-Sheet-GenAI.pdf"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www.youtube.com/watch?v=XEsHwss2x8E&amp;list=PLaIzX4UgxCRl8e_36R79fqLp_qt1imm4D&amp;index=3&amp;t=203s"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www.youtube.com/watch?v=OuH-D-au1Ho"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www.ceopeducation.co.uk/globalassets/professional/nca-fmse-social-campaign-guidance-doc---english.pdf" TargetMode="External"/><Relationship Id="rId2" Type="http://schemas.openxmlformats.org/officeDocument/2006/relationships/slide" Target="../slides/slide67.xml"/><Relationship Id="rId1" Type="http://schemas.openxmlformats.org/officeDocument/2006/relationships/notesMaster" Target="../notesMasters/notesMaster1.xml"/><Relationship Id="rId4" Type="http://schemas.openxmlformats.org/officeDocument/2006/relationships/hyperlink" Target="https://www.ceopeducation.co.uk/globalassets/professional/guidance/nca_financially_motivated_sexual_extortion_alert_education_eng.pdf" TargetMode="Externa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www.keepitrealonline.govt.nz/parents/pornography" TargetMode="External"/><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3" Type="http://schemas.openxmlformats.org/officeDocument/2006/relationships/hyperlink" Target="https://goingtoofar.lgfl.org.uk/takingastand.html" TargetMode="External"/><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3" Type="http://schemas.openxmlformats.org/officeDocument/2006/relationships/hyperlink" Target="https://parentsafe.lgfl.net/" TargetMode="External"/><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400" b="0" i="0" baseline="0" dirty="0">
                <a:solidFill>
                  <a:srgbClr val="333333"/>
                </a:solidFill>
                <a:effectLst/>
                <a:latin typeface="Aptos" panose="020B0004020202020204" pitchFamily="34" charset="0"/>
                <a:ea typeface="ADLaM Display" panose="02010000000000000000" pitchFamily="2" charset="0"/>
                <a:cs typeface="ADLaM Display" panose="02010000000000000000" pitchFamily="2" charset="0"/>
              </a:rPr>
              <a:t>This presentation brings together:</a:t>
            </a:r>
          </a:p>
          <a:p>
            <a:pPr algn="l"/>
            <a:r>
              <a:rPr lang="en-GB" sz="1400" b="0" i="0" baseline="0" dirty="0">
                <a:solidFill>
                  <a:srgbClr val="333333"/>
                </a:solidFill>
                <a:effectLst/>
                <a:latin typeface="Aptos" panose="020B0004020202020204" pitchFamily="34" charset="0"/>
                <a:ea typeface="ADLaM Display" panose="02010000000000000000" pitchFamily="2" charset="0"/>
                <a:cs typeface="ADLaM Display" panose="02010000000000000000" pitchFamily="2" charset="0"/>
              </a:rPr>
              <a:t>- the latest research and key findings on children’s and young people’s online use and risk  </a:t>
            </a:r>
          </a:p>
          <a:p>
            <a:pPr algn="l"/>
            <a:r>
              <a:rPr lang="en-GB" sz="1400" b="0" i="0" baseline="0" dirty="0">
                <a:solidFill>
                  <a:srgbClr val="333333"/>
                </a:solidFill>
                <a:effectLst/>
                <a:latin typeface="Aptos" panose="020B0004020202020204" pitchFamily="34" charset="0"/>
                <a:ea typeface="ADLaM Display" panose="02010000000000000000" pitchFamily="2" charset="0"/>
                <a:cs typeface="ADLaM Display" panose="02010000000000000000" pitchFamily="2" charset="0"/>
              </a:rPr>
              <a:t>- parents’ views about their children’s media use, devices and supervision to monitor or limit use</a:t>
            </a:r>
          </a:p>
          <a:p>
            <a:pPr algn="l"/>
            <a:r>
              <a:rPr lang="en-GB" sz="1400" b="0" i="0" baseline="0" dirty="0">
                <a:solidFill>
                  <a:srgbClr val="333333"/>
                </a:solidFill>
                <a:effectLst/>
                <a:latin typeface="Aptos" panose="020B0004020202020204" pitchFamily="34" charset="0"/>
                <a:ea typeface="ADLaM Display" panose="02010000000000000000" pitchFamily="2" charset="0"/>
                <a:cs typeface="ADLaM Display" panose="02010000000000000000" pitchFamily="2" charset="0"/>
              </a:rPr>
              <a:t>- suggested resources and tips to empower parents to keep up with the latest trends/apps and games, manage controls and settings, and talk to children about risk - from bullying and sharing content, to extremism and gangs</a:t>
            </a:r>
          </a:p>
          <a:p>
            <a:pPr algn="l"/>
            <a:endParaRPr lang="en-GB" sz="2800" b="0" i="0" baseline="0" dirty="0">
              <a:solidFill>
                <a:srgbClr val="333333"/>
              </a:solidFill>
              <a:effectLst/>
              <a:latin typeface="Aptos" panose="020B0004020202020204" pitchFamily="34" charset="0"/>
              <a:ea typeface="ADLaM Display" panose="02010000000000000000" pitchFamily="2" charset="0"/>
              <a:cs typeface="ADLaM Display" panose="02010000000000000000" pitchFamily="2" charset="0"/>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1</a:t>
            </a:fld>
            <a:endParaRPr lang="en-GB"/>
          </a:p>
        </p:txBody>
      </p:sp>
    </p:spTree>
    <p:extLst>
      <p:ext uri="{BB962C8B-B14F-4D97-AF65-F5344CB8AC3E}">
        <p14:creationId xmlns:p14="http://schemas.microsoft.com/office/powerpoint/2010/main" val="22038426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t>ASK</a:t>
            </a:r>
            <a:r>
              <a:rPr lang="en-GB" sz="1400" dirty="0"/>
              <a:t> – What do you do that works well? Share good practice</a:t>
            </a:r>
          </a:p>
          <a:p>
            <a:endParaRPr lang="en-GB"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t>REMIND</a:t>
            </a:r>
            <a:r>
              <a:rPr lang="en-GB" sz="1400" dirty="0"/>
              <a:t> -  You do not need to be a tech expert to help your child with staying safe online. It’s ultimately about communication and being proactive.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p>
          <a:p>
            <a:endParaRPr lang="en-GB" sz="1400" dirty="0"/>
          </a:p>
        </p:txBody>
      </p:sp>
      <p:sp>
        <p:nvSpPr>
          <p:cNvPr id="4" name="Slide Number Placeholder 3"/>
          <p:cNvSpPr>
            <a:spLocks noGrp="1"/>
          </p:cNvSpPr>
          <p:nvPr>
            <p:ph type="sldNum" sz="quarter" idx="5"/>
          </p:nvPr>
        </p:nvSpPr>
        <p:spPr/>
        <p:txBody>
          <a:bodyPr/>
          <a:lstStyle/>
          <a:p>
            <a:fld id="{EF89B59B-2120-461D-8222-CE3302E55416}" type="slidenum">
              <a:rPr lang="en-GB" smtClean="0"/>
              <a:t>10</a:t>
            </a:fld>
            <a:endParaRPr lang="en-GB"/>
          </a:p>
        </p:txBody>
      </p:sp>
    </p:spTree>
    <p:extLst>
      <p:ext uri="{BB962C8B-B14F-4D97-AF65-F5344CB8AC3E}">
        <p14:creationId xmlns:p14="http://schemas.microsoft.com/office/powerpoint/2010/main" val="320846505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latin typeface="+mn-lt"/>
              </a:rPr>
              <a:t>TELL</a:t>
            </a:r>
            <a:r>
              <a:rPr lang="en-GB" sz="1400" dirty="0">
                <a:latin typeface="+mn-lt"/>
              </a:rPr>
              <a:t> - If you have an online tutor for your child, we have some useful tips and areas for consideration in this poster.</a:t>
            </a:r>
          </a:p>
        </p:txBody>
      </p:sp>
      <p:sp>
        <p:nvSpPr>
          <p:cNvPr id="4" name="Slide Number Placeholder 3"/>
          <p:cNvSpPr>
            <a:spLocks noGrp="1"/>
          </p:cNvSpPr>
          <p:nvPr>
            <p:ph type="sldNum" sz="quarter" idx="5"/>
          </p:nvPr>
        </p:nvSpPr>
        <p:spPr/>
        <p:txBody>
          <a:bodyPr/>
          <a:lstStyle/>
          <a:p>
            <a:fld id="{EF89B59B-2120-461D-8222-CE3302E55416}" type="slidenum">
              <a:rPr lang="en-GB" smtClean="0"/>
              <a:t>100</a:t>
            </a:fld>
            <a:endParaRPr lang="en-GB"/>
          </a:p>
        </p:txBody>
      </p:sp>
    </p:spTree>
    <p:extLst>
      <p:ext uri="{BB962C8B-B14F-4D97-AF65-F5344CB8AC3E}">
        <p14:creationId xmlns:p14="http://schemas.microsoft.com/office/powerpoint/2010/main" val="110574800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latin typeface="+mn-lt"/>
              </a:rPr>
              <a:t>TELL</a:t>
            </a:r>
            <a:r>
              <a:rPr lang="en-GB" sz="1400" dirty="0">
                <a:latin typeface="+mn-lt"/>
              </a:rPr>
              <a:t> - LGfL have a free template of a digital family agreement that parents could sit down and populate with all family members to agree what is and is not allowed within their family around tech use. </a:t>
            </a:r>
            <a:r>
              <a:rPr lang="en-GB" sz="1400" b="1" dirty="0">
                <a:latin typeface="+mn-lt"/>
              </a:rPr>
              <a:t>This includes parents! We need to role model good behaviour.</a:t>
            </a:r>
          </a:p>
          <a:p>
            <a:endParaRPr lang="en-GB" sz="1400" b="1" dirty="0">
              <a:latin typeface="+mn-lt"/>
            </a:endParaRPr>
          </a:p>
          <a:p>
            <a:r>
              <a:rPr lang="en-GB" sz="1400" b="1" dirty="0">
                <a:latin typeface="+mn-lt"/>
              </a:rPr>
              <a:t>ASK – </a:t>
            </a:r>
            <a:r>
              <a:rPr lang="en-GB" sz="1400" b="0" dirty="0">
                <a:latin typeface="+mn-lt"/>
              </a:rPr>
              <a:t>Can you think of any examples of how we as parents can model good behaviour?</a:t>
            </a:r>
          </a:p>
        </p:txBody>
      </p:sp>
      <p:sp>
        <p:nvSpPr>
          <p:cNvPr id="4" name="Slide Number Placeholder 3"/>
          <p:cNvSpPr>
            <a:spLocks noGrp="1"/>
          </p:cNvSpPr>
          <p:nvPr>
            <p:ph type="sldNum" sz="quarter" idx="5"/>
          </p:nvPr>
        </p:nvSpPr>
        <p:spPr/>
        <p:txBody>
          <a:bodyPr/>
          <a:lstStyle/>
          <a:p>
            <a:fld id="{EF89B59B-2120-461D-8222-CE3302E55416}" type="slidenum">
              <a:rPr lang="en-GB" smtClean="0"/>
              <a:t>101</a:t>
            </a:fld>
            <a:endParaRPr lang="en-GB"/>
          </a:p>
        </p:txBody>
      </p:sp>
    </p:spTree>
    <p:extLst>
      <p:ext uri="{BB962C8B-B14F-4D97-AF65-F5344CB8AC3E}">
        <p14:creationId xmlns:p14="http://schemas.microsoft.com/office/powerpoint/2010/main" val="370101004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latin typeface="+mn-lt"/>
              </a:rPr>
              <a:t>TELL</a:t>
            </a:r>
            <a:r>
              <a:rPr lang="en-GB" sz="1400" dirty="0">
                <a:latin typeface="+mn-lt"/>
              </a:rPr>
              <a:t> - This is an example of a completed agreement to help you get started</a:t>
            </a:r>
          </a:p>
          <a:p>
            <a:endParaRPr lang="en-GB" sz="1400" dirty="0">
              <a:latin typeface="+mn-lt"/>
            </a:endParaRPr>
          </a:p>
          <a:p>
            <a:r>
              <a:rPr lang="en-GB" sz="1400" dirty="0">
                <a:latin typeface="+mn-lt"/>
              </a:rPr>
              <a:t>Go through some of the example statements and discuss ideas for parents to be good role models, e.g. no devices at the dinner table, asking permission before sharing their child’s images (</a:t>
            </a:r>
            <a:r>
              <a:rPr lang="en-GB" sz="1400" b="1" dirty="0">
                <a:latin typeface="+mn-lt"/>
              </a:rPr>
              <a:t>this is SHARENTING </a:t>
            </a:r>
            <a:r>
              <a:rPr lang="en-GB" sz="1400" dirty="0">
                <a:latin typeface="+mn-lt"/>
              </a:rPr>
              <a:t>-  </a:t>
            </a:r>
            <a:r>
              <a:rPr lang="en-GB" sz="1400" b="1" dirty="0">
                <a:latin typeface="+mn-lt"/>
              </a:rPr>
              <a:t>see slide 23 for more information about sharenting</a:t>
            </a:r>
            <a:r>
              <a:rPr lang="en-GB" sz="1400" dirty="0">
                <a:latin typeface="+mn-lt"/>
              </a:rPr>
              <a:t>)</a:t>
            </a:r>
          </a:p>
          <a:p>
            <a:endParaRPr lang="en-GB" sz="1400" dirty="0">
              <a:latin typeface="+mn-lt"/>
            </a:endParaRPr>
          </a:p>
        </p:txBody>
      </p:sp>
      <p:sp>
        <p:nvSpPr>
          <p:cNvPr id="4" name="Slide Number Placeholder 3"/>
          <p:cNvSpPr>
            <a:spLocks noGrp="1"/>
          </p:cNvSpPr>
          <p:nvPr>
            <p:ph type="sldNum" sz="quarter" idx="5"/>
          </p:nvPr>
        </p:nvSpPr>
        <p:spPr/>
        <p:txBody>
          <a:bodyPr/>
          <a:lstStyle/>
          <a:p>
            <a:fld id="{EF89B59B-2120-461D-8222-CE3302E55416}" type="slidenum">
              <a:rPr lang="en-GB" smtClean="0"/>
              <a:t>102</a:t>
            </a:fld>
            <a:endParaRPr lang="en-GB"/>
          </a:p>
        </p:txBody>
      </p:sp>
    </p:spTree>
    <p:extLst>
      <p:ext uri="{BB962C8B-B14F-4D97-AF65-F5344CB8AC3E}">
        <p14:creationId xmlns:p14="http://schemas.microsoft.com/office/powerpoint/2010/main" val="75800320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latin typeface="+mn-lt"/>
              </a:rPr>
              <a:t>Please amend this slide with anything further you want to tell parents about reporting concerns to the school and seeking help</a:t>
            </a:r>
          </a:p>
        </p:txBody>
      </p:sp>
      <p:sp>
        <p:nvSpPr>
          <p:cNvPr id="4" name="Slide Number Placeholder 3"/>
          <p:cNvSpPr>
            <a:spLocks noGrp="1"/>
          </p:cNvSpPr>
          <p:nvPr>
            <p:ph type="sldNum" sz="quarter" idx="5"/>
          </p:nvPr>
        </p:nvSpPr>
        <p:spPr/>
        <p:txBody>
          <a:bodyPr/>
          <a:lstStyle/>
          <a:p>
            <a:fld id="{EF89B59B-2120-461D-8222-CE3302E55416}" type="slidenum">
              <a:rPr lang="en-GB" smtClean="0"/>
              <a:t>103</a:t>
            </a:fld>
            <a:endParaRPr lang="en-GB"/>
          </a:p>
        </p:txBody>
      </p:sp>
    </p:spTree>
    <p:extLst>
      <p:ext uri="{BB962C8B-B14F-4D97-AF65-F5344CB8AC3E}">
        <p14:creationId xmlns:p14="http://schemas.microsoft.com/office/powerpoint/2010/main" val="1030509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i="0" dirty="0">
                <a:solidFill>
                  <a:srgbClr val="212121"/>
                </a:solidFill>
                <a:effectLst/>
                <a:latin typeface="Droid Sans"/>
              </a:rPr>
              <a:t>TELL</a:t>
            </a:r>
            <a:r>
              <a:rPr lang="en-GB" sz="1400" b="0" i="0" dirty="0">
                <a:solidFill>
                  <a:srgbClr val="212121"/>
                </a:solidFill>
                <a:effectLst/>
                <a:latin typeface="Droid Sans"/>
              </a:rPr>
              <a:t> - It's never easy to know how to keep our children safe, especially if we don't know what's happening in their lives or on their devices! Who are they talking to, what are they doing, are they okay? Don't despair though... We’ve created a dedicated website for parents and carers - simply scroll through ParentSafe for help or click a button to go straight to a particular topics. We will look at some of these resources and tips shortly</a:t>
            </a:r>
            <a:endParaRPr lang="en-GB" sz="1400" dirty="0"/>
          </a:p>
          <a:p>
            <a:pPr marL="0" indent="0">
              <a:buNone/>
            </a:pPr>
            <a:endParaRPr lang="en-GB" sz="1400" dirty="0"/>
          </a:p>
        </p:txBody>
      </p:sp>
      <p:sp>
        <p:nvSpPr>
          <p:cNvPr id="4" name="Slide Number Placeholder 3"/>
          <p:cNvSpPr>
            <a:spLocks noGrp="1"/>
          </p:cNvSpPr>
          <p:nvPr>
            <p:ph type="sldNum" sz="quarter" idx="5"/>
          </p:nvPr>
        </p:nvSpPr>
        <p:spPr/>
        <p:txBody>
          <a:bodyPr/>
          <a:lstStyle/>
          <a:p>
            <a:fld id="{5985D112-682F-4487-9187-E5AF34266267}" type="slidenum">
              <a:rPr lang="en-GB" smtClean="0"/>
              <a:t>11</a:t>
            </a:fld>
            <a:endParaRPr lang="en-GB"/>
          </a:p>
        </p:txBody>
      </p:sp>
    </p:spTree>
    <p:extLst>
      <p:ext uri="{BB962C8B-B14F-4D97-AF65-F5344CB8AC3E}">
        <p14:creationId xmlns:p14="http://schemas.microsoft.com/office/powerpoint/2010/main" val="25717488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400" dirty="0"/>
              <a:t>Feel free to point out some of these free resources for parents to reinforce safety messages and start those key online safety conversations:</a:t>
            </a:r>
          </a:p>
          <a:p>
            <a:pPr marL="0" indent="0">
              <a:buFont typeface="Arial" panose="020B0604020202020204" pitchFamily="34" charset="0"/>
              <a:buNone/>
            </a:pPr>
            <a:r>
              <a:rPr lang="en-GB" sz="1400" b="1" dirty="0"/>
              <a:t>TELL:</a:t>
            </a:r>
          </a:p>
          <a:p>
            <a:pPr marL="171450" indent="-171450">
              <a:buFont typeface="Arial" panose="020B0604020202020204" pitchFamily="34" charset="0"/>
              <a:buChar char="•"/>
            </a:pPr>
            <a:r>
              <a:rPr lang="en-GB" sz="1400" dirty="0"/>
              <a:t>For younger children, it’s important to talk about boundaries, being kind to others and what they can do if they see or experience anything that worries or upsets them. Story time books e.g. </a:t>
            </a:r>
            <a:r>
              <a:rPr lang="en-GB" sz="1400" b="1" dirty="0"/>
              <a:t>‘The Online Zoo’ and </a:t>
            </a:r>
            <a:r>
              <a:rPr lang="en-GB" sz="1400" b="1" dirty="0">
                <a:solidFill>
                  <a:srgbClr val="0070C0"/>
                </a:solidFill>
              </a:rPr>
              <a:t>‘#Goldilocks – a Fairytale for the Digital Age</a:t>
            </a:r>
            <a:r>
              <a:rPr lang="en-GB" sz="1400" b="1" dirty="0"/>
              <a:t>’ </a:t>
            </a:r>
            <a:r>
              <a:rPr lang="en-GB" sz="1400" dirty="0"/>
              <a:t>are great ways to discuss risk, consequences and positive strategies in a non-judgemental, age-appropriate way.</a:t>
            </a:r>
          </a:p>
          <a:p>
            <a:pPr marL="171450" indent="-171450">
              <a:buFont typeface="Arial" panose="020B0604020202020204" pitchFamily="34" charset="0"/>
              <a:buChar char="•"/>
            </a:pPr>
            <a:r>
              <a:rPr lang="en-GB" sz="1400" dirty="0"/>
              <a:t>For older children, </a:t>
            </a:r>
            <a:r>
              <a:rPr lang="en-GB" sz="1400" b="1" dirty="0"/>
              <a:t>T</a:t>
            </a:r>
            <a:r>
              <a:rPr lang="en-GB" sz="1400" b="1" i="0" dirty="0">
                <a:solidFill>
                  <a:srgbClr val="212121"/>
                </a:solidFill>
                <a:effectLst/>
                <a:latin typeface="Droid Sans"/>
              </a:rPr>
              <a:t>horn have 18 </a:t>
            </a:r>
            <a:r>
              <a:rPr lang="en-GB" sz="1400" b="1" i="0" u="sng" strike="noStrike" dirty="0">
                <a:effectLst/>
                <a:latin typeface="Droid Sans"/>
                <a:hlinkClick r:id="rId3"/>
              </a:rPr>
              <a:t>topic-based discussion guides</a:t>
            </a:r>
            <a:r>
              <a:rPr lang="en-GB" sz="1400" b="1" i="0" dirty="0">
                <a:solidFill>
                  <a:srgbClr val="212121"/>
                </a:solidFill>
                <a:effectLst/>
                <a:latin typeface="Droid Sans"/>
              </a:rPr>
              <a:t> </a:t>
            </a:r>
            <a:r>
              <a:rPr lang="en-GB" sz="1400" b="0" i="0" dirty="0">
                <a:solidFill>
                  <a:srgbClr val="212121"/>
                </a:solidFill>
                <a:effectLst/>
                <a:latin typeface="Droid Sans"/>
              </a:rPr>
              <a:t>with questions to help start conversations!</a:t>
            </a:r>
            <a:endParaRPr lang="en-GB" sz="1400" dirty="0"/>
          </a:p>
        </p:txBody>
      </p:sp>
      <p:sp>
        <p:nvSpPr>
          <p:cNvPr id="4" name="Slide Number Placeholder 3"/>
          <p:cNvSpPr>
            <a:spLocks noGrp="1"/>
          </p:cNvSpPr>
          <p:nvPr>
            <p:ph type="sldNum" sz="quarter" idx="5"/>
          </p:nvPr>
        </p:nvSpPr>
        <p:spPr/>
        <p:txBody>
          <a:bodyPr/>
          <a:lstStyle/>
          <a:p>
            <a:fld id="{5985D112-682F-4487-9187-E5AF34266267}" type="slidenum">
              <a:rPr lang="en-GB" smtClean="0"/>
              <a:t>12</a:t>
            </a:fld>
            <a:endParaRPr lang="en-GB"/>
          </a:p>
        </p:txBody>
      </p:sp>
    </p:spTree>
    <p:extLst>
      <p:ext uri="{BB962C8B-B14F-4D97-AF65-F5344CB8AC3E}">
        <p14:creationId xmlns:p14="http://schemas.microsoft.com/office/powerpoint/2010/main" val="2615184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a:p>
        </p:txBody>
      </p:sp>
      <p:sp>
        <p:nvSpPr>
          <p:cNvPr id="4" name="Slide Number Placeholder 3"/>
          <p:cNvSpPr>
            <a:spLocks noGrp="1"/>
          </p:cNvSpPr>
          <p:nvPr>
            <p:ph type="sldNum" sz="quarter" idx="5"/>
          </p:nvPr>
        </p:nvSpPr>
        <p:spPr/>
        <p:txBody>
          <a:bodyPr/>
          <a:lstStyle/>
          <a:p>
            <a:fld id="{5985D112-682F-4487-9187-E5AF34266267}" type="slidenum">
              <a:rPr lang="en-GB" smtClean="0"/>
              <a:t>13</a:t>
            </a:fld>
            <a:endParaRPr lang="en-GB"/>
          </a:p>
        </p:txBody>
      </p:sp>
    </p:spTree>
    <p:extLst>
      <p:ext uri="{BB962C8B-B14F-4D97-AF65-F5344CB8AC3E}">
        <p14:creationId xmlns:p14="http://schemas.microsoft.com/office/powerpoint/2010/main" val="33208521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TELL: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0" dirty="0"/>
              <a:t>We will be looking at 3–17-year-olds patterns of media use, how they access different sources of media online, and the types of online activities they are participating in. This includes their behaviours and habits in terms of viewing, playing, learning, and interacting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t>Almost all children from aged 5yrs (96%) went online in 2023, highlighting the centrality of the internet in children’s lives.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t>And we mustn’t forget that being online does create a lot of opportunity and joy for most of us. So, let’s think about how we can minimise risk and reduce their exposure to harm.</a:t>
            </a:r>
          </a:p>
        </p:txBody>
      </p:sp>
      <p:sp>
        <p:nvSpPr>
          <p:cNvPr id="4" name="Slide Number Placeholder 3"/>
          <p:cNvSpPr>
            <a:spLocks noGrp="1"/>
          </p:cNvSpPr>
          <p:nvPr>
            <p:ph type="sldNum" sz="quarter" idx="5"/>
          </p:nvPr>
        </p:nvSpPr>
        <p:spPr/>
        <p:txBody>
          <a:bodyPr/>
          <a:lstStyle/>
          <a:p>
            <a:fld id="{5985D112-682F-4487-9187-E5AF34266267}" type="slidenum">
              <a:rPr lang="en-GB" smtClean="0"/>
              <a:t>14</a:t>
            </a:fld>
            <a:endParaRPr lang="en-GB"/>
          </a:p>
        </p:txBody>
      </p:sp>
    </p:spTree>
    <p:extLst>
      <p:ext uri="{BB962C8B-B14F-4D97-AF65-F5344CB8AC3E}">
        <p14:creationId xmlns:p14="http://schemas.microsoft.com/office/powerpoint/2010/main" val="5417047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GB" sz="1400" dirty="0"/>
              <a:t>By the age of 11 nine in ten (91%) children aged 3-17 own their own mobile phone. in the period before they progress to secondary school, children become more likely to use a mobile phone to go online, while younger children (those aged 10 and under) are more likely to use a tablet.</a:t>
            </a:r>
            <a:endParaRPr lang="en-GB" sz="1400" b="1" dirty="0"/>
          </a:p>
          <a:p>
            <a:pPr marL="0" marR="0">
              <a:spcBef>
                <a:spcPts val="0"/>
              </a:spcBef>
              <a:spcAft>
                <a:spcPts val="0"/>
              </a:spcAft>
            </a:pPr>
            <a:endParaRPr lang="en-GB" sz="1400" b="1" dirty="0"/>
          </a:p>
          <a:p>
            <a:pPr marL="0" marR="0">
              <a:spcBef>
                <a:spcPts val="0"/>
              </a:spcBef>
              <a:spcAft>
                <a:spcPts val="0"/>
              </a:spcAft>
            </a:pPr>
            <a:r>
              <a:rPr lang="en-GB" sz="1400" b="1" dirty="0"/>
              <a:t>TELL</a:t>
            </a:r>
            <a:r>
              <a:rPr lang="en-GB" sz="1400" dirty="0"/>
              <a:t> - </a:t>
            </a:r>
            <a:r>
              <a:rPr lang="en-US" sz="1400" dirty="0">
                <a:solidFill>
                  <a:srgbClr val="000000"/>
                </a:solidFill>
                <a:effectLst/>
                <a:latin typeface="Arial" panose="020B0604020202020204" pitchFamily="34" charset="0"/>
                <a:ea typeface="Arial" panose="020B0604020202020204" pitchFamily="34" charset="0"/>
              </a:rPr>
              <a:t>A common debate is about the age at which children should be able to use smartphones. These are mobile phones that can access the internet and have apps installed on them. Some parents have opted for non-smart’ phones, which are mobiles that usually only have text and call capabilities.</a:t>
            </a:r>
            <a:endParaRPr lang="en-GB" sz="1400" dirty="0">
              <a:solidFill>
                <a:srgbClr val="000000"/>
              </a:solidFill>
              <a:effectLst/>
              <a:latin typeface="Arial" panose="020B0604020202020204" pitchFamily="34" charset="0"/>
              <a:ea typeface="Arial" panose="020B0604020202020204" pitchFamily="34" charset="0"/>
            </a:endParaRPr>
          </a:p>
          <a:p>
            <a:pPr marL="0" marR="0">
              <a:spcBef>
                <a:spcPts val="0"/>
              </a:spcBef>
              <a:spcAft>
                <a:spcPts val="0"/>
              </a:spcAft>
            </a:pPr>
            <a:r>
              <a:rPr lang="en-US" sz="1400" dirty="0">
                <a:solidFill>
                  <a:srgbClr val="000000"/>
                </a:solidFill>
                <a:effectLst/>
                <a:latin typeface="Arial" panose="020B0604020202020204" pitchFamily="34" charset="0"/>
                <a:ea typeface="Arial" panose="020B0604020202020204" pitchFamily="34" charset="0"/>
              </a:rPr>
              <a:t> </a:t>
            </a:r>
            <a:endParaRPr lang="en-GB" sz="1400" dirty="0">
              <a:solidFill>
                <a:srgbClr val="000000"/>
              </a:solidFill>
              <a:effectLst/>
              <a:latin typeface="Arial" panose="020B0604020202020204" pitchFamily="34" charset="0"/>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dirty="0"/>
          </a:p>
        </p:txBody>
      </p:sp>
      <p:sp>
        <p:nvSpPr>
          <p:cNvPr id="4" name="Slide Number Placeholder 3"/>
          <p:cNvSpPr>
            <a:spLocks noGrp="1"/>
          </p:cNvSpPr>
          <p:nvPr>
            <p:ph type="sldNum" sz="quarter" idx="5"/>
          </p:nvPr>
        </p:nvSpPr>
        <p:spPr/>
        <p:txBody>
          <a:bodyPr/>
          <a:lstStyle/>
          <a:p>
            <a:fld id="{5985D112-682F-4487-9187-E5AF34266267}" type="slidenum">
              <a:rPr lang="en-GB" smtClean="0"/>
              <a:t>15</a:t>
            </a:fld>
            <a:endParaRPr lang="en-GB"/>
          </a:p>
        </p:txBody>
      </p:sp>
    </p:spTree>
    <p:extLst>
      <p:ext uri="{BB962C8B-B14F-4D97-AF65-F5344CB8AC3E}">
        <p14:creationId xmlns:p14="http://schemas.microsoft.com/office/powerpoint/2010/main" val="4885743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400" b="1" dirty="0">
                <a:solidFill>
                  <a:srgbClr val="000000"/>
                </a:solidFill>
                <a:effectLst/>
                <a:latin typeface="Arial" panose="020B0604020202020204" pitchFamily="34" charset="0"/>
                <a:ea typeface="Arial" panose="020B0604020202020204" pitchFamily="34" charset="0"/>
              </a:rPr>
              <a:t>ASK THEM TO CONSIDER:</a:t>
            </a:r>
            <a:endParaRPr lang="en-US" sz="1400" dirty="0">
              <a:solidFill>
                <a:srgbClr val="000000"/>
              </a:solidFill>
              <a:effectLst/>
              <a:latin typeface="Arial" panose="020B0604020202020204" pitchFamily="34" charset="0"/>
              <a:ea typeface="Arial" panose="020B0604020202020204" pitchFamily="34" charset="0"/>
            </a:endParaRPr>
          </a:p>
          <a:p>
            <a:pPr marL="171450" marR="0" indent="-171450">
              <a:spcBef>
                <a:spcPts val="0"/>
              </a:spcBef>
              <a:spcAft>
                <a:spcPts val="0"/>
              </a:spcAft>
              <a:buFont typeface="Arial" panose="020B0604020202020204" pitchFamily="34" charset="0"/>
              <a:buChar char="•"/>
            </a:pPr>
            <a:r>
              <a:rPr lang="en-US" sz="1400" dirty="0">
                <a:solidFill>
                  <a:srgbClr val="000000"/>
                </a:solidFill>
                <a:effectLst/>
                <a:latin typeface="Arial" panose="020B0604020202020204" pitchFamily="34" charset="0"/>
                <a:ea typeface="Arial" panose="020B0604020202020204" pitchFamily="34" charset="0"/>
              </a:rPr>
              <a:t>How will they reduce any risks?</a:t>
            </a:r>
          </a:p>
          <a:p>
            <a:pPr marL="171450" marR="0" indent="-171450">
              <a:spcBef>
                <a:spcPts val="0"/>
              </a:spcBef>
              <a:spcAft>
                <a:spcPts val="0"/>
              </a:spcAft>
              <a:buFont typeface="Arial" panose="020B0604020202020204" pitchFamily="34" charset="0"/>
              <a:buChar char="•"/>
            </a:pPr>
            <a:r>
              <a:rPr lang="en-US" sz="1400" dirty="0">
                <a:solidFill>
                  <a:srgbClr val="000000"/>
                </a:solidFill>
                <a:effectLst/>
                <a:latin typeface="Arial" panose="020B0604020202020204" pitchFamily="34" charset="0"/>
                <a:ea typeface="Arial" panose="020B0604020202020204" pitchFamily="34" charset="0"/>
              </a:rPr>
              <a:t>What does their child need the mobile for? Is it simply to stay in touch with you - then a ‘non-smart’ phone might be enough. But if you want them to access homework or learning on their mobile, then a smartphone might be better.</a:t>
            </a:r>
          </a:p>
          <a:p>
            <a:pPr marL="171450" marR="0" indent="-171450">
              <a:spcBef>
                <a:spcPts val="0"/>
              </a:spcBef>
              <a:spcAft>
                <a:spcPts val="0"/>
              </a:spcAft>
              <a:buFont typeface="Arial" panose="020B0604020202020204" pitchFamily="34" charset="0"/>
              <a:buChar char="•"/>
            </a:pPr>
            <a:r>
              <a:rPr lang="en-US" sz="1400" dirty="0">
                <a:solidFill>
                  <a:srgbClr val="000000"/>
                </a:solidFill>
                <a:effectLst/>
                <a:latin typeface="Arial" panose="020B0604020202020204" pitchFamily="34" charset="0"/>
                <a:ea typeface="Arial" panose="020B0604020202020204" pitchFamily="34" charset="0"/>
              </a:rPr>
              <a:t>How you can help them child learn the basic skills to use it safely e.g. to send a message, take part in a group chat, manage their timings etc. Children need our support with developing these skills. You wouldn’t give your child a knife without guidance and support, similarly a phone can cause harm and so need to think about this.</a:t>
            </a:r>
            <a:endParaRPr lang="en-GB" sz="1400" dirty="0">
              <a:solidFill>
                <a:srgbClr val="000000"/>
              </a:solidFill>
              <a:effectLst/>
              <a:latin typeface="Arial" panose="020B0604020202020204" pitchFamily="34" charset="0"/>
              <a:ea typeface="Arial" panose="020B0604020202020204" pitchFamily="34" charset="0"/>
            </a:endParaRPr>
          </a:p>
          <a:p>
            <a:pPr marL="171450" marR="0" indent="-171450">
              <a:spcBef>
                <a:spcPts val="0"/>
              </a:spcBef>
              <a:spcAft>
                <a:spcPts val="0"/>
              </a:spcAft>
              <a:buFont typeface="Arial" panose="020B0604020202020204" pitchFamily="34" charset="0"/>
              <a:buChar char="•"/>
            </a:pPr>
            <a:r>
              <a:rPr lang="en-GB" sz="1400" dirty="0">
                <a:solidFill>
                  <a:srgbClr val="000000"/>
                </a:solidFill>
                <a:effectLst/>
                <a:latin typeface="Arial" panose="020B0604020202020204" pitchFamily="34" charset="0"/>
                <a:ea typeface="Arial" panose="020B0604020202020204" pitchFamily="34" charset="0"/>
              </a:rPr>
              <a:t>Whatever they decide, communication is key - </a:t>
            </a:r>
            <a:r>
              <a:rPr lang="en-US" sz="1400" dirty="0">
                <a:solidFill>
                  <a:srgbClr val="000000"/>
                </a:solidFill>
                <a:effectLst/>
                <a:latin typeface="Arial" panose="020B0604020202020204" pitchFamily="34" charset="0"/>
                <a:ea typeface="Arial" panose="020B0604020202020204" pitchFamily="34" charset="0"/>
              </a:rPr>
              <a:t>involve the child in the process to establish shared expectations.</a:t>
            </a:r>
          </a:p>
          <a:p>
            <a:pPr marL="171450" marR="0" indent="-171450">
              <a:spcBef>
                <a:spcPts val="0"/>
              </a:spcBef>
              <a:spcAft>
                <a:spcPts val="0"/>
              </a:spcAft>
              <a:buFont typeface="Arial" panose="020B0604020202020204" pitchFamily="34" charset="0"/>
              <a:buChar char="•"/>
            </a:pPr>
            <a:r>
              <a:rPr lang="en-US" sz="1400" dirty="0">
                <a:solidFill>
                  <a:srgbClr val="000000"/>
                </a:solidFill>
                <a:effectLst/>
                <a:latin typeface="Arial" panose="020B0604020202020204" pitchFamily="34" charset="0"/>
                <a:ea typeface="Arial" panose="020B0604020202020204" pitchFamily="34" charset="0"/>
              </a:rPr>
              <a:t>Remember to set up parental control settings or use a parental controls app to help them stay safe.</a:t>
            </a:r>
            <a:endParaRPr lang="en-GB" sz="1400" dirty="0">
              <a:solidFill>
                <a:srgbClr val="000000"/>
              </a:solidFill>
              <a:effectLst/>
              <a:latin typeface="Arial" panose="020B0604020202020204" pitchFamily="34" charset="0"/>
              <a:ea typeface="Arial" panose="020B0604020202020204" pitchFamily="34" charset="0"/>
            </a:endParaRPr>
          </a:p>
          <a:p>
            <a:pPr marL="0" marR="0">
              <a:spcBef>
                <a:spcPts val="0"/>
              </a:spcBef>
              <a:spcAft>
                <a:spcPts val="0"/>
              </a:spcAft>
            </a:pPr>
            <a:endParaRPr lang="en-GB" sz="1400" dirty="0">
              <a:solidFill>
                <a:srgbClr val="000000"/>
              </a:solidFill>
              <a:effectLst/>
              <a:latin typeface="Arial" panose="020B0604020202020204" pitchFamily="34" charset="0"/>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dirty="0"/>
          </a:p>
        </p:txBody>
      </p:sp>
      <p:sp>
        <p:nvSpPr>
          <p:cNvPr id="4" name="Slide Number Placeholder 3"/>
          <p:cNvSpPr>
            <a:spLocks noGrp="1"/>
          </p:cNvSpPr>
          <p:nvPr>
            <p:ph type="sldNum" sz="quarter" idx="5"/>
          </p:nvPr>
        </p:nvSpPr>
        <p:spPr/>
        <p:txBody>
          <a:bodyPr/>
          <a:lstStyle/>
          <a:p>
            <a:fld id="{5985D112-682F-4487-9187-E5AF34266267}" type="slidenum">
              <a:rPr lang="en-GB" smtClean="0"/>
              <a:t>16</a:t>
            </a:fld>
            <a:endParaRPr lang="en-GB"/>
          </a:p>
        </p:txBody>
      </p:sp>
    </p:spTree>
    <p:extLst>
      <p:ext uri="{BB962C8B-B14F-4D97-AF65-F5344CB8AC3E}">
        <p14:creationId xmlns:p14="http://schemas.microsoft.com/office/powerpoint/2010/main" val="40296693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dirty="0"/>
              <a:t>As in previous years, the point at which it becomes more likely that a child will go online using a mobile rather than a tablet closely correlates with the age at which mobile phone ownership among children becomes almost universal. </a:t>
            </a:r>
          </a:p>
        </p:txBody>
      </p:sp>
      <p:sp>
        <p:nvSpPr>
          <p:cNvPr id="4" name="Slide Number Placeholder 3"/>
          <p:cNvSpPr>
            <a:spLocks noGrp="1"/>
          </p:cNvSpPr>
          <p:nvPr>
            <p:ph type="sldNum" sz="quarter" idx="5"/>
          </p:nvPr>
        </p:nvSpPr>
        <p:spPr/>
        <p:txBody>
          <a:bodyPr/>
          <a:lstStyle/>
          <a:p>
            <a:fld id="{5985D112-682F-4487-9187-E5AF34266267}" type="slidenum">
              <a:rPr lang="en-GB" smtClean="0"/>
              <a:t>17</a:t>
            </a:fld>
            <a:endParaRPr lang="en-GB"/>
          </a:p>
        </p:txBody>
      </p:sp>
    </p:spTree>
    <p:extLst>
      <p:ext uri="{BB962C8B-B14F-4D97-AF65-F5344CB8AC3E}">
        <p14:creationId xmlns:p14="http://schemas.microsoft.com/office/powerpoint/2010/main" val="5000025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0" i="0" u="none" strike="noStrike" dirty="0">
                <a:solidFill>
                  <a:srgbClr val="1D9BF0"/>
                </a:solidFill>
                <a:effectLst/>
                <a:latin typeface="inherit"/>
                <a:hlinkClick r:id="rId3"/>
              </a:rPr>
              <a:t>https://</a:t>
            </a:r>
            <a:r>
              <a:rPr lang="en-GB" sz="1400" b="0" i="0" u="none" strike="noStrike" dirty="0">
                <a:solidFill>
                  <a:srgbClr val="1D9BF0"/>
                </a:solidFill>
                <a:effectLst/>
                <a:latin typeface="TwitterChirp"/>
                <a:hlinkClick r:id="rId3"/>
              </a:rPr>
              <a:t>drive.google.com/</a:t>
            </a:r>
            <a:r>
              <a:rPr lang="en-GB" sz="1400" b="0" i="0" u="none" strike="noStrike" dirty="0" err="1">
                <a:solidFill>
                  <a:srgbClr val="1D9BF0"/>
                </a:solidFill>
                <a:effectLst/>
                <a:latin typeface="TwitterChirp"/>
                <a:hlinkClick r:id="rId3"/>
              </a:rPr>
              <a:t>uc?export</a:t>
            </a:r>
            <a:r>
              <a:rPr lang="en-GB" sz="1400" b="0" i="0" u="none" strike="noStrike" dirty="0">
                <a:solidFill>
                  <a:srgbClr val="1D9BF0"/>
                </a:solidFill>
                <a:effectLst/>
                <a:latin typeface="TwitterChirp"/>
                <a:hlinkClick r:id="rId3"/>
              </a:rPr>
              <a:t>=</a:t>
            </a:r>
            <a:r>
              <a:rPr lang="en-GB" sz="1400" b="0" i="0" u="none" strike="noStrike" dirty="0" err="1">
                <a:solidFill>
                  <a:srgbClr val="1D9BF0"/>
                </a:solidFill>
                <a:effectLst/>
                <a:latin typeface="TwitterChirp"/>
                <a:hlinkClick r:id="rId3"/>
              </a:rPr>
              <a:t>down</a:t>
            </a:r>
            <a:r>
              <a:rPr lang="en-GB" sz="1400" b="0" i="0" u="none" strike="noStrike" dirty="0" err="1">
                <a:solidFill>
                  <a:srgbClr val="1D9BF0"/>
                </a:solidFill>
                <a:effectLst/>
                <a:latin typeface="inherit"/>
                <a:hlinkClick r:id="rId3"/>
              </a:rPr>
              <a:t>load&amp;id</a:t>
            </a:r>
            <a:r>
              <a:rPr lang="en-GB" sz="1400" b="0" i="0" u="none" strike="noStrike" dirty="0">
                <a:solidFill>
                  <a:srgbClr val="1D9BF0"/>
                </a:solidFill>
                <a:effectLst/>
                <a:latin typeface="inherit"/>
                <a:hlinkClick r:id="rId3"/>
              </a:rPr>
              <a:t>=1-E_5IiDOfw3EQBPQgbGe9f2Qy3T7o_ny</a:t>
            </a:r>
            <a:r>
              <a:rPr lang="en-GB" sz="1400" b="0" i="0" u="none" strike="noStrike" dirty="0">
                <a:solidFill>
                  <a:srgbClr val="1D9BF0"/>
                </a:solidFill>
                <a:effectLst/>
                <a:latin typeface="TwitterChirp"/>
                <a:hlinkClick r:id="rId3"/>
              </a:rPr>
              <a:t>…</a:t>
            </a:r>
            <a:endParaRPr lang="en-GB" sz="1400" b="0" i="0" u="none" strike="noStrike" dirty="0">
              <a:solidFill>
                <a:srgbClr val="1D9BF0"/>
              </a:solidFill>
              <a:effectLst/>
              <a:latin typeface="TwitterChirp"/>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b="0" i="0" u="none" strike="noStrike" dirty="0">
              <a:solidFill>
                <a:srgbClr val="1D9BF0"/>
              </a:solidFill>
              <a:effectLst/>
              <a:latin typeface="TwitterChirp"/>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0" i="0" u="none" strike="noStrike" dirty="0">
                <a:solidFill>
                  <a:srgbClr val="1D9BF0"/>
                </a:solidFill>
                <a:effectLst/>
                <a:latin typeface="TwitterChirp"/>
              </a:rPr>
              <a:t>Take them through some of the key points from this leaflet on healthy habits and using tech for good</a:t>
            </a:r>
            <a:endParaRPr lang="en-GB" sz="14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dirty="0"/>
          </a:p>
        </p:txBody>
      </p:sp>
      <p:sp>
        <p:nvSpPr>
          <p:cNvPr id="4" name="Slide Number Placeholder 3"/>
          <p:cNvSpPr>
            <a:spLocks noGrp="1"/>
          </p:cNvSpPr>
          <p:nvPr>
            <p:ph type="sldNum" sz="quarter" idx="5"/>
          </p:nvPr>
        </p:nvSpPr>
        <p:spPr/>
        <p:txBody>
          <a:bodyPr/>
          <a:lstStyle/>
          <a:p>
            <a:fld id="{5985D112-682F-4487-9187-E5AF34266267}" type="slidenum">
              <a:rPr lang="en-GB" smtClean="0"/>
              <a:t>18</a:t>
            </a:fld>
            <a:endParaRPr lang="en-GB"/>
          </a:p>
        </p:txBody>
      </p:sp>
    </p:spTree>
    <p:extLst>
      <p:ext uri="{BB962C8B-B14F-4D97-AF65-F5344CB8AC3E}">
        <p14:creationId xmlns:p14="http://schemas.microsoft.com/office/powerpoint/2010/main" val="3948968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a:p>
        </p:txBody>
      </p:sp>
      <p:sp>
        <p:nvSpPr>
          <p:cNvPr id="4" name="Slide Number Placeholder 3"/>
          <p:cNvSpPr>
            <a:spLocks noGrp="1"/>
          </p:cNvSpPr>
          <p:nvPr>
            <p:ph type="sldNum" sz="quarter" idx="5"/>
          </p:nvPr>
        </p:nvSpPr>
        <p:spPr/>
        <p:txBody>
          <a:bodyPr/>
          <a:lstStyle/>
          <a:p>
            <a:fld id="{5985D112-682F-4487-9187-E5AF34266267}" type="slidenum">
              <a:rPr lang="en-GB" smtClean="0"/>
              <a:t>19</a:t>
            </a:fld>
            <a:endParaRPr lang="en-GB"/>
          </a:p>
        </p:txBody>
      </p:sp>
    </p:spTree>
    <p:extLst>
      <p:ext uri="{BB962C8B-B14F-4D97-AF65-F5344CB8AC3E}">
        <p14:creationId xmlns:p14="http://schemas.microsoft.com/office/powerpoint/2010/main" val="361955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F89B59B-2120-461D-8222-CE3302E55416}" type="slidenum">
              <a:rPr lang="en-GB" smtClean="0"/>
              <a:t>2</a:t>
            </a:fld>
            <a:endParaRPr lang="en-GB"/>
          </a:p>
        </p:txBody>
      </p:sp>
    </p:spTree>
    <p:extLst>
      <p:ext uri="{BB962C8B-B14F-4D97-AF65-F5344CB8AC3E}">
        <p14:creationId xmlns:p14="http://schemas.microsoft.com/office/powerpoint/2010/main" val="26777861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ASK: </a:t>
            </a:r>
            <a:r>
              <a:rPr lang="en-GB" sz="1400" dirty="0"/>
              <a:t>What rules do you set for your children? How confident are you in implementing them?</a:t>
            </a:r>
          </a:p>
          <a:p>
            <a:pPr marL="0" indent="0">
              <a:buFont typeface="Arial" panose="020B0604020202020204" pitchFamily="34" charset="0"/>
              <a:buNone/>
            </a:pPr>
            <a:endParaRPr lang="en-GB" sz="1400" dirty="0"/>
          </a:p>
          <a:p>
            <a:pPr marL="0" indent="0">
              <a:buNone/>
            </a:pPr>
            <a:endParaRPr lang="en-GB" sz="1400" dirty="0"/>
          </a:p>
          <a:p>
            <a:pPr marL="0" indent="0">
              <a:buNone/>
            </a:pPr>
            <a:endParaRPr lang="en-GB" sz="1400" dirty="0"/>
          </a:p>
        </p:txBody>
      </p:sp>
      <p:sp>
        <p:nvSpPr>
          <p:cNvPr id="4" name="Slide Number Placeholder 3"/>
          <p:cNvSpPr>
            <a:spLocks noGrp="1"/>
          </p:cNvSpPr>
          <p:nvPr>
            <p:ph type="sldNum" sz="quarter" idx="5"/>
          </p:nvPr>
        </p:nvSpPr>
        <p:spPr/>
        <p:txBody>
          <a:bodyPr/>
          <a:lstStyle/>
          <a:p>
            <a:fld id="{5985D112-682F-4487-9187-E5AF34266267}" type="slidenum">
              <a:rPr lang="en-GB" smtClean="0"/>
              <a:t>20</a:t>
            </a:fld>
            <a:endParaRPr lang="en-GB"/>
          </a:p>
        </p:txBody>
      </p:sp>
    </p:spTree>
    <p:extLst>
      <p:ext uri="{BB962C8B-B14F-4D97-AF65-F5344CB8AC3E}">
        <p14:creationId xmlns:p14="http://schemas.microsoft.com/office/powerpoint/2010/main" val="8475076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F68D95-FDC6-8A75-68FD-586DAF5912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45BAA4-8651-BEF9-DF65-C945E8D163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5A3710-99DD-CA21-AC82-6539CBE82F9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ASK: </a:t>
            </a:r>
            <a:r>
              <a:rPr lang="en-GB" sz="1400" dirty="0"/>
              <a:t>What restrictions do you set for your children? How confident are you in implementing them?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dirty="0"/>
              <a:t>More than eight in ten (83%) 8-17s in this group say there is at least one time when they cannot use their phones at home.  Looking at specific restrictions when a child in this group is at home, nearly six in ten (58%) of 8-17s who go online via their phone say they are not allowed to use their phones when they are in bed at night, with a similar proportion (57%) reporting that they are not allowed to do so while having meals. Younger children in this group are more likely than older ones to report having each of these restrictions in place</a:t>
            </a:r>
          </a:p>
          <a:p>
            <a:pPr marL="0" indent="0">
              <a:buFont typeface="Arial" panose="020B0604020202020204" pitchFamily="34" charset="0"/>
              <a:buNone/>
            </a:pPr>
            <a:endParaRPr lang="en-GB" sz="1400" dirty="0"/>
          </a:p>
          <a:p>
            <a:pPr marL="0" indent="0">
              <a:buNone/>
            </a:pPr>
            <a:endParaRPr lang="en-GB" sz="1400" dirty="0"/>
          </a:p>
          <a:p>
            <a:pPr marL="0" indent="0">
              <a:buNone/>
            </a:pPr>
            <a:endParaRPr lang="en-GB" sz="1400" dirty="0"/>
          </a:p>
        </p:txBody>
      </p:sp>
      <p:sp>
        <p:nvSpPr>
          <p:cNvPr id="4" name="Slide Number Placeholder 3">
            <a:extLst>
              <a:ext uri="{FF2B5EF4-FFF2-40B4-BE49-F238E27FC236}">
                <a16:creationId xmlns:a16="http://schemas.microsoft.com/office/drawing/2014/main" id="{59E30651-4AA7-58BD-641F-896FDCE8F641}"/>
              </a:ext>
            </a:extLst>
          </p:cNvPr>
          <p:cNvSpPr>
            <a:spLocks noGrp="1"/>
          </p:cNvSpPr>
          <p:nvPr>
            <p:ph type="sldNum" sz="quarter" idx="5"/>
          </p:nvPr>
        </p:nvSpPr>
        <p:spPr/>
        <p:txBody>
          <a:bodyPr/>
          <a:lstStyle/>
          <a:p>
            <a:fld id="{5985D112-682F-4487-9187-E5AF34266267}" type="slidenum">
              <a:rPr lang="en-GB" smtClean="0"/>
              <a:t>21</a:t>
            </a:fld>
            <a:endParaRPr lang="en-GB"/>
          </a:p>
        </p:txBody>
      </p:sp>
    </p:spTree>
    <p:extLst>
      <p:ext uri="{BB962C8B-B14F-4D97-AF65-F5344CB8AC3E}">
        <p14:creationId xmlns:p14="http://schemas.microsoft.com/office/powerpoint/2010/main" val="39630235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t>TELL</a:t>
            </a:r>
            <a:r>
              <a:rPr lang="en-GB" sz="1400" dirty="0"/>
              <a:t>:</a:t>
            </a:r>
          </a:p>
          <a:p>
            <a:r>
              <a:rPr lang="en-GB" sz="1400" dirty="0"/>
              <a:t>To help facilitate this, LGfL have  created a free digital family agreement that parents could sit down and populate with all family members to agree what is and is not allowed within their family around tech use. This includes parents! </a:t>
            </a:r>
            <a:r>
              <a:rPr lang="en-GB" sz="1400" b="1" dirty="0"/>
              <a:t>WE as parents also need to role model good behaviour.</a:t>
            </a:r>
          </a:p>
        </p:txBody>
      </p:sp>
      <p:sp>
        <p:nvSpPr>
          <p:cNvPr id="4" name="Slide Number Placeholder 3"/>
          <p:cNvSpPr>
            <a:spLocks noGrp="1"/>
          </p:cNvSpPr>
          <p:nvPr>
            <p:ph type="sldNum" sz="quarter" idx="5"/>
          </p:nvPr>
        </p:nvSpPr>
        <p:spPr/>
        <p:txBody>
          <a:bodyPr/>
          <a:lstStyle/>
          <a:p>
            <a:fld id="{EF89B59B-2120-461D-8222-CE3302E55416}" type="slidenum">
              <a:rPr lang="en-GB" smtClean="0"/>
              <a:t>22</a:t>
            </a:fld>
            <a:endParaRPr lang="en-GB"/>
          </a:p>
        </p:txBody>
      </p:sp>
    </p:spTree>
    <p:extLst>
      <p:ext uri="{BB962C8B-B14F-4D97-AF65-F5344CB8AC3E}">
        <p14:creationId xmlns:p14="http://schemas.microsoft.com/office/powerpoint/2010/main" val="6819200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t>TELL - </a:t>
            </a:r>
            <a:r>
              <a:rPr lang="en-GB" sz="1400" dirty="0"/>
              <a:t>This is an example of a completed agreement – you may wish to take them through the sample statements to help them get started.</a:t>
            </a:r>
          </a:p>
          <a:p>
            <a:endParaRPr lang="en-GB" sz="1400" dirty="0"/>
          </a:p>
          <a:p>
            <a:r>
              <a:rPr lang="en-GB" sz="1400" b="1" dirty="0"/>
              <a:t>ASK</a:t>
            </a:r>
            <a:r>
              <a:rPr lang="en-GB" sz="1400" dirty="0"/>
              <a:t> – Have they heard of the term ‘</a:t>
            </a:r>
            <a:r>
              <a:rPr lang="en-GB" sz="1400" b="1" dirty="0"/>
              <a:t>Sharenting</a:t>
            </a:r>
            <a:r>
              <a:rPr lang="en-GB" sz="1400" dirty="0"/>
              <a:t>’?</a:t>
            </a:r>
          </a:p>
          <a:p>
            <a:endParaRPr lang="en-GB" sz="1400" dirty="0"/>
          </a:p>
          <a:p>
            <a:endParaRPr lang="en-GB" sz="1400" dirty="0"/>
          </a:p>
        </p:txBody>
      </p:sp>
      <p:sp>
        <p:nvSpPr>
          <p:cNvPr id="4" name="Slide Number Placeholder 3"/>
          <p:cNvSpPr>
            <a:spLocks noGrp="1"/>
          </p:cNvSpPr>
          <p:nvPr>
            <p:ph type="sldNum" sz="quarter" idx="5"/>
          </p:nvPr>
        </p:nvSpPr>
        <p:spPr/>
        <p:txBody>
          <a:bodyPr/>
          <a:lstStyle/>
          <a:p>
            <a:fld id="{EF89B59B-2120-461D-8222-CE3302E55416}" type="slidenum">
              <a:rPr lang="en-GB" smtClean="0"/>
              <a:t>23</a:t>
            </a:fld>
            <a:endParaRPr lang="en-GB"/>
          </a:p>
        </p:txBody>
      </p:sp>
    </p:spTree>
    <p:extLst>
      <p:ext uri="{BB962C8B-B14F-4D97-AF65-F5344CB8AC3E}">
        <p14:creationId xmlns:p14="http://schemas.microsoft.com/office/powerpoint/2010/main" val="37879795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t>TELL:</a:t>
            </a:r>
            <a:r>
              <a:rPr lang="en-GB" sz="1400" dirty="0"/>
              <a:t> </a:t>
            </a:r>
          </a:p>
          <a:p>
            <a:pPr marL="171450" indent="-171450">
              <a:buFont typeface="Arial" panose="020B0604020202020204" pitchFamily="34" charset="0"/>
              <a:buChar char="•"/>
            </a:pPr>
            <a:r>
              <a:rPr lang="en-GB" sz="1400" dirty="0"/>
              <a:t>Sharenting is when parents share photos of their children online. Usually, images are shared on social media platforms to capture memorable moments in children’s lives, such as first steps, trips to the zoo, school performances, and holidays.</a:t>
            </a:r>
          </a:p>
          <a:p>
            <a:pPr marL="171450" indent="-171450">
              <a:buFont typeface="Arial" panose="020B0604020202020204" pitchFamily="34" charset="0"/>
              <a:buChar char="•"/>
            </a:pPr>
            <a:r>
              <a:rPr lang="en-GB" sz="1400" b="0" i="0" dirty="0">
                <a:solidFill>
                  <a:srgbClr val="8F8F8F"/>
                </a:solidFill>
                <a:effectLst/>
                <a:latin typeface="MuseoSans"/>
              </a:rPr>
              <a:t>more than </a:t>
            </a:r>
            <a:r>
              <a:rPr lang="en-GB" sz="1400" b="0" i="0" u="none" strike="noStrike" dirty="0">
                <a:solidFill>
                  <a:srgbClr val="006D5C"/>
                </a:solidFill>
                <a:effectLst/>
                <a:latin typeface="MuseoSans"/>
                <a:hlinkClick r:id="rId3"/>
              </a:rPr>
              <a:t>75% of parents</a:t>
            </a:r>
            <a:r>
              <a:rPr lang="en-GB" sz="1400" b="0" i="0" dirty="0">
                <a:solidFill>
                  <a:srgbClr val="8F8F8F"/>
                </a:solidFill>
                <a:effectLst/>
                <a:latin typeface="MuseoSans"/>
              </a:rPr>
              <a:t> have shared their children’s images on social media, and 33% have never asked their children for permission before sharing photos online.</a:t>
            </a:r>
          </a:p>
          <a:p>
            <a:pPr marL="171450" indent="-171450">
              <a:buFont typeface="Arial" panose="020B0604020202020204" pitchFamily="34" charset="0"/>
              <a:buChar char="•"/>
            </a:pPr>
            <a:endParaRPr lang="en-GB" sz="1400" b="0" i="0" dirty="0">
              <a:solidFill>
                <a:srgbClr val="8F8F8F"/>
              </a:solidFill>
              <a:effectLst/>
              <a:latin typeface="MuseoSans"/>
            </a:endParaRPr>
          </a:p>
          <a:p>
            <a:pPr marL="0" indent="0">
              <a:buFont typeface="Arial" panose="020B0604020202020204" pitchFamily="34" charset="0"/>
              <a:buNone/>
            </a:pPr>
            <a:r>
              <a:rPr lang="en-GB" sz="1400" b="1" i="0" dirty="0">
                <a:solidFill>
                  <a:srgbClr val="8F8F8F"/>
                </a:solidFill>
                <a:effectLst/>
                <a:latin typeface="MuseoSans"/>
              </a:rPr>
              <a:t>EXPLAIN THE RISKS:</a:t>
            </a:r>
          </a:p>
          <a:p>
            <a:pPr marL="171450" indent="-171450">
              <a:buFont typeface="Arial" panose="020B0604020202020204" pitchFamily="34" charset="0"/>
              <a:buChar char="•"/>
            </a:pPr>
            <a:r>
              <a:rPr lang="en-GB" sz="1400" b="1" i="0" dirty="0">
                <a:solidFill>
                  <a:srgbClr val="8F8F8F"/>
                </a:solidFill>
                <a:effectLst/>
                <a:latin typeface="MuseoSans"/>
              </a:rPr>
              <a:t>Identity theft </a:t>
            </a:r>
            <a:r>
              <a:rPr lang="en-GB" sz="1400" b="0" i="0" dirty="0">
                <a:solidFill>
                  <a:srgbClr val="8F8F8F"/>
                </a:solidFill>
                <a:effectLst/>
                <a:latin typeface="MuseoSans"/>
              </a:rPr>
              <a:t>-  sharenting habits expose incredible amounts of personal information about their children. More than 80% of parents use their kids’ real names on social media posts. </a:t>
            </a:r>
          </a:p>
          <a:p>
            <a:pPr marL="171450" indent="-171450">
              <a:buFont typeface="Arial" panose="020B0604020202020204" pitchFamily="34" charset="0"/>
              <a:buChar char="•"/>
            </a:pPr>
            <a:r>
              <a:rPr lang="en-GB" sz="1400" b="1" i="0" dirty="0">
                <a:solidFill>
                  <a:srgbClr val="8F8F8F"/>
                </a:solidFill>
                <a:effectLst/>
                <a:latin typeface="MuseoSans"/>
              </a:rPr>
              <a:t>Permanence</a:t>
            </a:r>
            <a:r>
              <a:rPr lang="en-GB" sz="1400" b="0" i="0" dirty="0">
                <a:solidFill>
                  <a:srgbClr val="8F8F8F"/>
                </a:solidFill>
                <a:effectLst/>
                <a:latin typeface="MuseoSans"/>
              </a:rPr>
              <a:t> of digital content – even if a post is deleted, someone could have taken a copy, which could put the child at risk or lead to bullying or teasing in the future</a:t>
            </a:r>
          </a:p>
          <a:p>
            <a:pPr marL="171450" indent="-171450">
              <a:buFont typeface="Arial" panose="020B0604020202020204" pitchFamily="34" charset="0"/>
              <a:buChar char="•"/>
            </a:pPr>
            <a:r>
              <a:rPr lang="en-GB" sz="1400" b="1" i="0" dirty="0">
                <a:solidFill>
                  <a:srgbClr val="8F8F8F"/>
                </a:solidFill>
                <a:effectLst/>
                <a:latin typeface="MuseoSans"/>
              </a:rPr>
              <a:t>Losing control of images </a:t>
            </a:r>
            <a:r>
              <a:rPr lang="en-GB" sz="1400" b="0" i="0" dirty="0">
                <a:solidFill>
                  <a:srgbClr val="8F8F8F"/>
                </a:solidFill>
                <a:effectLst/>
                <a:latin typeface="MuseoSans"/>
              </a:rPr>
              <a:t>- most social media sites own any content posted to their platforms. This clause is usually hidden in the terms and conditions that most users scroll through without reading. This means the platform on which it is shared has ownership of the image.</a:t>
            </a:r>
          </a:p>
          <a:p>
            <a:pPr marL="171450" indent="-171450">
              <a:buFont typeface="Arial" panose="020B0604020202020204" pitchFamily="34" charset="0"/>
              <a:buChar char="•"/>
            </a:pPr>
            <a:r>
              <a:rPr lang="en-GB" sz="1400" b="1" i="0" dirty="0">
                <a:solidFill>
                  <a:srgbClr val="8F8F8F"/>
                </a:solidFill>
                <a:effectLst/>
                <a:latin typeface="MuseoSans"/>
              </a:rPr>
              <a:t>Exposure to child predators </a:t>
            </a:r>
            <a:r>
              <a:rPr lang="en-GB" sz="1400" b="0" i="0" dirty="0">
                <a:solidFill>
                  <a:srgbClr val="8F8F8F"/>
                </a:solidFill>
                <a:effectLst/>
                <a:latin typeface="MuseoSans"/>
              </a:rPr>
              <a:t>- images parents share can contain information that allows predators to track children. E.g. school or uniform, street name of the family home, while geotags can allow people with nefarious intent to track the child’s real-time location. In addition, because parents cannot control how far these photos spread, it is impossible to know where they end up, even with privacy controls in place.</a:t>
            </a:r>
          </a:p>
          <a:p>
            <a:pPr marL="171450" indent="-171450">
              <a:buFont typeface="Arial" panose="020B0604020202020204" pitchFamily="34" charset="0"/>
              <a:buChar char="•"/>
            </a:pPr>
            <a:r>
              <a:rPr lang="en-GB" sz="1400" b="0" i="0" dirty="0">
                <a:solidFill>
                  <a:srgbClr val="8F8F8F"/>
                </a:solidFill>
                <a:effectLst/>
                <a:latin typeface="MuseoSans"/>
              </a:rPr>
              <a:t>Since sharenting essentially </a:t>
            </a:r>
            <a:r>
              <a:rPr lang="en-GB" sz="1400" b="1" i="0" dirty="0">
                <a:solidFill>
                  <a:srgbClr val="8F8F8F"/>
                </a:solidFill>
                <a:effectLst/>
                <a:latin typeface="MuseoSans"/>
              </a:rPr>
              <a:t>creates their children’s digital footprints before they are old enough to consent to it, the practice can also create privacy issues b</a:t>
            </a:r>
            <a:r>
              <a:rPr lang="en-GB" sz="1400" b="0" i="0" dirty="0">
                <a:solidFill>
                  <a:srgbClr val="8F8F8F"/>
                </a:solidFill>
                <a:effectLst/>
                <a:latin typeface="MuseoSans"/>
              </a:rPr>
              <a:t>etween children and parents that can erode trust in that relationship. For all these reasons, it is important for parents to think twice before posting about their kids. </a:t>
            </a:r>
            <a:endParaRPr lang="en-GB" sz="1400" b="0" dirty="0"/>
          </a:p>
          <a:p>
            <a:pPr marL="628650" lvl="1" indent="-171450">
              <a:buFont typeface="Arial" panose="020B0604020202020204" pitchFamily="34" charset="0"/>
              <a:buChar char="•"/>
            </a:pPr>
            <a:endParaRPr lang="en-GB" sz="14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24</a:t>
            </a:fld>
            <a:endParaRPr lang="en-GB"/>
          </a:p>
        </p:txBody>
      </p:sp>
    </p:spTree>
    <p:extLst>
      <p:ext uri="{BB962C8B-B14F-4D97-AF65-F5344CB8AC3E}">
        <p14:creationId xmlns:p14="http://schemas.microsoft.com/office/powerpoint/2010/main" val="33812835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400" b="1" dirty="0"/>
              <a:t>TELL</a:t>
            </a:r>
            <a:r>
              <a:rPr lang="en-GB" sz="1400" dirty="0"/>
              <a:t> - The two most commonly-employed types of parental supervision among parents of 3-17s are to:</a:t>
            </a:r>
          </a:p>
          <a:p>
            <a:pPr marL="171450" indent="-171450">
              <a:buFont typeface="Arial" panose="020B0604020202020204" pitchFamily="34" charset="0"/>
              <a:buChar char="•"/>
            </a:pPr>
            <a:r>
              <a:rPr lang="en-GB" sz="1400" dirty="0"/>
              <a:t>ask their child about what they are or have been doing online (59%), and </a:t>
            </a:r>
          </a:p>
          <a:p>
            <a:pPr marL="171450" indent="-171450">
              <a:buFont typeface="Arial" panose="020B0604020202020204" pitchFamily="34" charset="0"/>
              <a:buChar char="•"/>
            </a:pPr>
            <a:r>
              <a:rPr lang="en-GB" sz="1400" dirty="0"/>
              <a:t>be nearby and regularly checking what their child does (55%). </a:t>
            </a:r>
          </a:p>
          <a:p>
            <a:pPr marL="0" indent="0">
              <a:buFont typeface="Arial" panose="020B0604020202020204" pitchFamily="34" charset="0"/>
              <a:buNone/>
            </a:pPr>
            <a:r>
              <a:rPr lang="en-GB" sz="1400" dirty="0"/>
              <a:t>Of course, this varies as the child gets older and more independent, as  parents decreasingly monitor their child’s online life</a:t>
            </a:r>
          </a:p>
          <a:p>
            <a:pPr marL="0" indent="0">
              <a:buNone/>
            </a:pPr>
            <a:endParaRPr lang="en-GB" sz="1400" dirty="0"/>
          </a:p>
        </p:txBody>
      </p:sp>
      <p:sp>
        <p:nvSpPr>
          <p:cNvPr id="4" name="Slide Number Placeholder 3"/>
          <p:cNvSpPr>
            <a:spLocks noGrp="1"/>
          </p:cNvSpPr>
          <p:nvPr>
            <p:ph type="sldNum" sz="quarter" idx="5"/>
          </p:nvPr>
        </p:nvSpPr>
        <p:spPr/>
        <p:txBody>
          <a:bodyPr/>
          <a:lstStyle/>
          <a:p>
            <a:fld id="{5985D112-682F-4487-9187-E5AF34266267}" type="slidenum">
              <a:rPr lang="en-GB" smtClean="0"/>
              <a:t>25</a:t>
            </a:fld>
            <a:endParaRPr lang="en-GB"/>
          </a:p>
        </p:txBody>
      </p:sp>
    </p:spTree>
    <p:extLst>
      <p:ext uri="{BB962C8B-B14F-4D97-AF65-F5344CB8AC3E}">
        <p14:creationId xmlns:p14="http://schemas.microsoft.com/office/powerpoint/2010/main" val="305156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t>TELL</a:t>
            </a:r>
            <a:r>
              <a:rPr lang="en-GB" sz="1400" dirty="0"/>
              <a:t> – it is important that these controls are set up on </a:t>
            </a:r>
            <a:r>
              <a:rPr lang="en-GB" sz="1400" u="sng" dirty="0"/>
              <a:t>BOTH</a:t>
            </a:r>
            <a:r>
              <a:rPr lang="en-GB" sz="1400" dirty="0"/>
              <a:t> the </a:t>
            </a:r>
            <a:r>
              <a:rPr lang="en-GB" sz="1400" b="1" dirty="0"/>
              <a:t>broadband connection </a:t>
            </a:r>
            <a:r>
              <a:rPr lang="en-GB" sz="1400" u="sng" dirty="0">
                <a:solidFill>
                  <a:srgbClr val="FF0000"/>
                </a:solidFill>
              </a:rPr>
              <a:t>AND</a:t>
            </a:r>
            <a:r>
              <a:rPr lang="en-GB" sz="1400" dirty="0"/>
              <a:t> </a:t>
            </a:r>
            <a:r>
              <a:rPr lang="en-GB" sz="1400" b="1" dirty="0"/>
              <a:t>each individual device</a:t>
            </a:r>
          </a:p>
          <a:p>
            <a:endParaRPr lang="en-GB" sz="1400" dirty="0"/>
          </a:p>
          <a:p>
            <a:r>
              <a:rPr lang="en-GB" sz="1400" dirty="0"/>
              <a:t>About seven in ten (73%) parents of all 3-17-year-olds use at least one type of technical tool or control to manage their child’s access to online content; parents of 8-11-year-olds are more likely than those of older children to use at least one of these tools (84% vs 70% of parents of 12-15s and 54% of parents of 16-17s respectively). The most commonly-used technical tool used, across all parents of 3-17s, were parental controls built into the device by the manufacturer, e.g. Windows, Apple, Xbox, PlayStation etc. (32%). (Ofcom 2024)</a:t>
            </a:r>
            <a:endParaRPr lang="en-GB" sz="14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26</a:t>
            </a:fld>
            <a:endParaRPr lang="en-GB"/>
          </a:p>
        </p:txBody>
      </p:sp>
    </p:spTree>
    <p:extLst>
      <p:ext uri="{BB962C8B-B14F-4D97-AF65-F5344CB8AC3E}">
        <p14:creationId xmlns:p14="http://schemas.microsoft.com/office/powerpoint/2010/main" val="20253632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t>There is a high awareness </a:t>
            </a:r>
            <a:r>
              <a:rPr lang="en-GB" sz="1400" dirty="0"/>
              <a:t>of technical control tools among parents, </a:t>
            </a:r>
            <a:r>
              <a:rPr lang="en-GB" sz="1400" u="sng" dirty="0"/>
              <a:t>BUT</a:t>
            </a:r>
            <a:r>
              <a:rPr lang="en-GB" sz="1400" dirty="0"/>
              <a:t>  </a:t>
            </a:r>
            <a:r>
              <a:rPr lang="en-GB" sz="1400" b="1" dirty="0"/>
              <a:t>many are choosing not to use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t>ASK – </a:t>
            </a:r>
            <a:r>
              <a:rPr lang="en-GB" sz="1400" b="0" dirty="0"/>
              <a:t>Why do you think this is the case?</a:t>
            </a:r>
          </a:p>
          <a:p>
            <a:endParaRPr lang="en-GB" sz="1400" b="1" i="0" kern="1200" dirty="0">
              <a:solidFill>
                <a:schemeClr val="tx1"/>
              </a:solidFill>
              <a:effectLst/>
              <a:latin typeface="+mn-lt"/>
              <a:ea typeface="+mn-ea"/>
              <a:cs typeface="+mn-cs"/>
            </a:endParaRPr>
          </a:p>
          <a:p>
            <a:endParaRPr lang="en-GB" sz="1400" b="1" i="0" kern="1200" dirty="0">
              <a:solidFill>
                <a:schemeClr val="tx1"/>
              </a:solidFill>
              <a:effectLst/>
              <a:latin typeface="+mn-lt"/>
              <a:ea typeface="+mn-ea"/>
              <a:cs typeface="+mn-cs"/>
            </a:endParaRPr>
          </a:p>
          <a:p>
            <a:r>
              <a:rPr lang="en-GB" sz="1400" b="1" i="0" kern="1200" dirty="0">
                <a:solidFill>
                  <a:schemeClr val="tx1"/>
                </a:solidFill>
                <a:effectLst/>
                <a:latin typeface="+mn-lt"/>
                <a:ea typeface="+mn-ea"/>
                <a:cs typeface="+mn-cs"/>
              </a:rPr>
              <a:t>TELL</a:t>
            </a:r>
            <a:r>
              <a:rPr lang="en-GB" sz="1400" b="0" i="0" kern="1200" dirty="0">
                <a:solidFill>
                  <a:schemeClr val="tx1"/>
                </a:solidFill>
                <a:effectLst/>
                <a:latin typeface="+mn-lt"/>
                <a:ea typeface="+mn-ea"/>
                <a:cs typeface="+mn-cs"/>
              </a:rPr>
              <a:t> – it’s not as complicated or scary as you think. Let’s look at some top tips and resources to support you.</a:t>
            </a:r>
          </a:p>
          <a:p>
            <a:endParaRPr lang="en-GB" sz="1400" b="0" i="0" kern="1200" dirty="0">
              <a:solidFill>
                <a:schemeClr val="tx1"/>
              </a:solidFill>
              <a:effectLst/>
              <a:latin typeface="+mn-lt"/>
              <a:ea typeface="+mn-ea"/>
              <a:cs typeface="+mn-cs"/>
            </a:endParaRPr>
          </a:p>
          <a:p>
            <a:pPr marL="457200" indent="-457200">
              <a:buFont typeface="Arial" panose="020B0604020202020204" pitchFamily="34" charset="0"/>
              <a:buChar char="•"/>
            </a:pPr>
            <a:r>
              <a:rPr lang="en-GB" sz="1400" dirty="0"/>
              <a:t>Parents of younger children are more likely than those with older children to use at least one type of technical tool or control to manage their child’s access to online content, with 83% of parents of 3-12s using at least one of these tools compared to 62% of parents of 13-17s. </a:t>
            </a:r>
          </a:p>
          <a:p>
            <a:pPr marL="457200" indent="-457200">
              <a:buFont typeface="Arial" panose="020B0604020202020204" pitchFamily="34" charset="0"/>
              <a:buChar char="•"/>
            </a:pPr>
            <a:r>
              <a:rPr lang="en-GB" sz="1400" dirty="0"/>
              <a:t>Among all parents, the most frequently-used technical tool or control, out of the options presented to them, continues to be parental controls built into the device by manufacturers (such as Windows, Apple, Xbox, PlayStation etc.). </a:t>
            </a:r>
          </a:p>
          <a:p>
            <a:pPr marL="457200" indent="-457200">
              <a:buFont typeface="Arial" panose="020B0604020202020204" pitchFamily="34" charset="0"/>
              <a:buChar char="•"/>
            </a:pPr>
            <a:r>
              <a:rPr lang="en-GB" sz="1400" dirty="0"/>
              <a:t>Parents of 6-7s in particular are more likely to use this type of control, with 50% of these parents saying they use these in 2024, compared to 36% in 2023.</a:t>
            </a:r>
          </a:p>
          <a:p>
            <a:pPr marL="457200" indent="-457200">
              <a:buFont typeface="Arial" panose="020B0604020202020204" pitchFamily="34" charset="0"/>
              <a:buChar char="•"/>
            </a:pPr>
            <a:r>
              <a:rPr lang="en-GB" sz="1400" dirty="0"/>
              <a:t>Parents of 8-9- year-olds are more likely than last year to use apps installed on their child’s phone to monitor app usage. This year, 22% of these parents used such apps, up from 10% in 2023.</a:t>
            </a:r>
            <a:endParaRPr lang="en-GB" sz="14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27</a:t>
            </a:fld>
            <a:endParaRPr lang="en-GB"/>
          </a:p>
        </p:txBody>
      </p:sp>
    </p:spTree>
    <p:extLst>
      <p:ext uri="{BB962C8B-B14F-4D97-AF65-F5344CB8AC3E}">
        <p14:creationId xmlns:p14="http://schemas.microsoft.com/office/powerpoint/2010/main" val="15155938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i="0" kern="1200" dirty="0">
                <a:solidFill>
                  <a:schemeClr val="tx1"/>
                </a:solidFill>
                <a:effectLst/>
                <a:latin typeface="+mn-lt"/>
                <a:ea typeface="+mn-ea"/>
                <a:cs typeface="+mn-cs"/>
              </a:rPr>
              <a:t>TELL</a:t>
            </a:r>
            <a:r>
              <a:rPr lang="en-GB" sz="1400" b="0" i="0" kern="1200" dirty="0">
                <a:solidFill>
                  <a:schemeClr val="tx1"/>
                </a:solidFill>
                <a:effectLst/>
                <a:latin typeface="+mn-lt"/>
                <a:ea typeface="+mn-ea"/>
                <a:cs typeface="+mn-cs"/>
              </a:rPr>
              <a:t> – They can use this great page to find out how to set up controls on any smartphone, broadband, social media site/app and games console</a:t>
            </a:r>
          </a:p>
          <a:p>
            <a:endParaRPr lang="en-GB" sz="1400" b="0" i="0" kern="1200" dirty="0">
              <a:solidFill>
                <a:schemeClr val="tx1"/>
              </a:solidFill>
              <a:effectLst/>
              <a:latin typeface="+mn-lt"/>
              <a:ea typeface="+mn-ea"/>
              <a:cs typeface="+mn-cs"/>
            </a:endParaRPr>
          </a:p>
          <a:p>
            <a:r>
              <a:rPr lang="en-GB" sz="1400" b="1" i="0" kern="1200" dirty="0">
                <a:solidFill>
                  <a:schemeClr val="tx1"/>
                </a:solidFill>
                <a:effectLst/>
                <a:latin typeface="+mn-lt"/>
                <a:ea typeface="+mn-ea"/>
                <a:cs typeface="+mn-cs"/>
              </a:rPr>
              <a:t>REMIND</a:t>
            </a:r>
            <a:r>
              <a:rPr lang="en-GB" sz="1400" b="0" i="0" kern="1200" dirty="0">
                <a:solidFill>
                  <a:schemeClr val="tx1"/>
                </a:solidFill>
                <a:effectLst/>
                <a:latin typeface="+mn-lt"/>
                <a:ea typeface="+mn-ea"/>
                <a:cs typeface="+mn-cs"/>
              </a:rPr>
              <a:t> - They need to set up parental controls on each of these individually</a:t>
            </a:r>
          </a:p>
        </p:txBody>
      </p:sp>
      <p:sp>
        <p:nvSpPr>
          <p:cNvPr id="4" name="Slide Number Placeholder 3"/>
          <p:cNvSpPr>
            <a:spLocks noGrp="1"/>
          </p:cNvSpPr>
          <p:nvPr>
            <p:ph type="sldNum" sz="quarter" idx="5"/>
          </p:nvPr>
        </p:nvSpPr>
        <p:spPr/>
        <p:txBody>
          <a:bodyPr/>
          <a:lstStyle/>
          <a:p>
            <a:fld id="{5985D112-682F-4487-9187-E5AF34266267}" type="slidenum">
              <a:rPr lang="en-GB" smtClean="0"/>
              <a:t>28</a:t>
            </a:fld>
            <a:endParaRPr lang="en-GB"/>
          </a:p>
        </p:txBody>
      </p:sp>
    </p:spTree>
    <p:extLst>
      <p:ext uri="{BB962C8B-B14F-4D97-AF65-F5344CB8AC3E}">
        <p14:creationId xmlns:p14="http://schemas.microsoft.com/office/powerpoint/2010/main" val="933775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400" b="1" i="0" dirty="0">
                <a:solidFill>
                  <a:srgbClr val="3B3A39"/>
                </a:solidFill>
                <a:effectLst/>
                <a:latin typeface="Montserrat" panose="00000500000000000000" pitchFamily="2" charset="0"/>
              </a:rPr>
              <a:t>EXPLAIN</a:t>
            </a:r>
            <a:r>
              <a:rPr lang="en-GB" sz="1400" b="0" i="0" dirty="0">
                <a:solidFill>
                  <a:srgbClr val="3B3A39"/>
                </a:solidFill>
                <a:effectLst/>
                <a:latin typeface="Montserrat" panose="00000500000000000000" pitchFamily="2" charset="0"/>
              </a:rPr>
              <a:t> - As well as setting controls on your broadband, device, apps, games etc, </a:t>
            </a:r>
            <a:r>
              <a:rPr lang="en-GB" sz="1400" b="1" i="0" dirty="0">
                <a:solidFill>
                  <a:srgbClr val="3B3A39"/>
                </a:solidFill>
                <a:effectLst/>
                <a:latin typeface="Montserrat" panose="00000500000000000000" pitchFamily="2" charset="0"/>
              </a:rPr>
              <a:t>Parental Control Apps </a:t>
            </a:r>
            <a:r>
              <a:rPr lang="en-GB" sz="1400" b="0" i="0" dirty="0">
                <a:solidFill>
                  <a:srgbClr val="3B3A39"/>
                </a:solidFill>
                <a:effectLst/>
                <a:latin typeface="Montserrat" panose="00000500000000000000" pitchFamily="2" charset="0"/>
              </a:rPr>
              <a:t>like </a:t>
            </a:r>
            <a:r>
              <a:rPr lang="en-GB" sz="1400" b="0" i="0" u="none" strike="noStrike" dirty="0">
                <a:solidFill>
                  <a:srgbClr val="FF3365"/>
                </a:solidFill>
                <a:effectLst/>
                <a:latin typeface="Montserrat" panose="00000500000000000000" pitchFamily="2" charset="0"/>
                <a:hlinkClick r:id="rId3"/>
              </a:rPr>
              <a:t>Google Family Link</a:t>
            </a:r>
            <a:r>
              <a:rPr lang="en-GB" sz="1400" b="0" i="0" dirty="0">
                <a:solidFill>
                  <a:srgbClr val="3B3A39"/>
                </a:solidFill>
                <a:effectLst/>
                <a:latin typeface="Montserrat" panose="00000500000000000000" pitchFamily="2" charset="0"/>
              </a:rPr>
              <a:t>, </a:t>
            </a:r>
            <a:r>
              <a:rPr lang="en-GB" sz="1400" b="0" i="0" u="none" strike="noStrike" dirty="0">
                <a:solidFill>
                  <a:srgbClr val="FF3365"/>
                </a:solidFill>
                <a:effectLst/>
                <a:latin typeface="Montserrat" panose="00000500000000000000" pitchFamily="2" charset="0"/>
                <a:hlinkClick r:id="rId4"/>
              </a:rPr>
              <a:t>Screen Time</a:t>
            </a:r>
            <a:r>
              <a:rPr lang="en-GB" sz="1400" b="0" i="0" dirty="0">
                <a:solidFill>
                  <a:srgbClr val="3B3A39"/>
                </a:solidFill>
                <a:effectLst/>
                <a:latin typeface="Montserrat" panose="00000500000000000000" pitchFamily="2" charset="0"/>
              </a:rPr>
              <a:t> and </a:t>
            </a:r>
            <a:r>
              <a:rPr lang="en-GB" sz="1400" b="0" i="0" u="none" strike="noStrike" dirty="0">
                <a:solidFill>
                  <a:srgbClr val="FF3365"/>
                </a:solidFill>
                <a:effectLst/>
                <a:latin typeface="Montserrat" panose="00000500000000000000" pitchFamily="2" charset="0"/>
                <a:hlinkClick r:id="rId5"/>
              </a:rPr>
              <a:t>Microsoft Family</a:t>
            </a:r>
            <a:r>
              <a:rPr lang="en-GB" sz="1400" b="0" i="0" dirty="0">
                <a:solidFill>
                  <a:srgbClr val="3B3A39"/>
                </a:solidFill>
                <a:effectLst/>
                <a:latin typeface="Montserrat" panose="00000500000000000000" pitchFamily="2" charset="0"/>
              </a:rPr>
              <a:t> can further enhance safety by letting you set limits across devices, apps and platforms without needing to access these spaces separately. You can manage screen time, app access, inappropriate content restrictions and more.</a:t>
            </a:r>
            <a:endParaRPr lang="en-GB" sz="1400" b="0" i="0" dirty="0">
              <a:solidFill>
                <a:srgbClr val="1D1D1F"/>
              </a:solidFill>
              <a:effectLst/>
              <a:latin typeface="SF Pro Display"/>
            </a:endParaRPr>
          </a:p>
          <a:p>
            <a:pPr marL="171450" indent="-171450">
              <a:buFont typeface="Arial" panose="020B0604020202020204" pitchFamily="34" charset="0"/>
              <a:buChar char="•"/>
            </a:pPr>
            <a:r>
              <a:rPr lang="en-GB" sz="1400" b="0" i="0" dirty="0">
                <a:solidFill>
                  <a:srgbClr val="1D1D1F"/>
                </a:solidFill>
                <a:effectLst/>
                <a:latin typeface="SF Pro Display"/>
              </a:rPr>
              <a:t>Screen Time shows you how much time you spend on apps, websites and more. You can also set limits and restrictions for what you want to manage – on your own device or a child's device.</a:t>
            </a:r>
            <a:endParaRPr lang="en-GB" sz="14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400" b="0" i="0" kern="1200" dirty="0">
                <a:solidFill>
                  <a:schemeClr val="tx1"/>
                </a:solidFill>
                <a:effectLst/>
                <a:latin typeface="+mn-lt"/>
                <a:ea typeface="+mn-ea"/>
                <a:cs typeface="+mn-cs"/>
              </a:rPr>
              <a:t>Family link can run on Android devices, e.g. Samsung… Parents can access and manage their child’s account and settings, and delete it if necessary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b="0" i="0" dirty="0">
              <a:solidFill>
                <a:srgbClr val="3B3A39"/>
              </a:solidFill>
              <a:effectLst/>
              <a:latin typeface="Montserrat" panose="00000500000000000000" pitchFamily="2" charset="0"/>
            </a:endParaRPr>
          </a:p>
          <a:p>
            <a:pPr marL="0" indent="0">
              <a:buFont typeface="Arial" panose="020B0604020202020204" pitchFamily="34" charset="0"/>
              <a:buNone/>
            </a:pPr>
            <a:r>
              <a:rPr lang="en-GB" sz="1400" b="1" i="0" kern="1200" dirty="0">
                <a:solidFill>
                  <a:schemeClr val="tx1"/>
                </a:solidFill>
                <a:effectLst/>
                <a:latin typeface="+mn-lt"/>
                <a:ea typeface="+mn-ea"/>
                <a:cs typeface="+mn-cs"/>
              </a:rPr>
              <a:t>TIP </a:t>
            </a:r>
            <a:r>
              <a:rPr lang="en-GB" sz="1400" b="0" i="0" kern="1200" dirty="0">
                <a:solidFill>
                  <a:schemeClr val="tx1"/>
                </a:solidFill>
                <a:effectLst/>
                <a:latin typeface="+mn-lt"/>
                <a:ea typeface="+mn-ea"/>
                <a:cs typeface="+mn-cs"/>
              </a:rPr>
              <a:t>– Why not run a </a:t>
            </a:r>
            <a:r>
              <a:rPr lang="en-GB" sz="1400" b="0" i="0" dirty="0">
                <a:solidFill>
                  <a:srgbClr val="3B3A39"/>
                </a:solidFill>
                <a:effectLst/>
                <a:latin typeface="Montserrat" panose="00000500000000000000" pitchFamily="2" charset="0"/>
              </a:rPr>
              <a:t>‘Bring your device and we’ll show you….’ pupil-led workshop to help parents with this at school?</a:t>
            </a:r>
            <a:endParaRPr lang="en-GB" sz="1400" b="0" i="0" kern="1200" dirty="0">
              <a:solidFill>
                <a:schemeClr val="tx1"/>
              </a:solidFill>
              <a:effectLst/>
              <a:latin typeface="+mn-lt"/>
              <a:ea typeface="+mn-ea"/>
              <a:cs typeface="+mn-cs"/>
            </a:endParaRPr>
          </a:p>
          <a:p>
            <a:pPr marL="171450" indent="-171450">
              <a:buFont typeface="Arial" panose="020B0604020202020204" pitchFamily="34" charset="0"/>
              <a:buChar char="•"/>
            </a:pPr>
            <a:endParaRPr lang="en-GB" sz="14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29</a:t>
            </a:fld>
            <a:endParaRPr lang="en-GB"/>
          </a:p>
        </p:txBody>
      </p:sp>
    </p:spTree>
    <p:extLst>
      <p:ext uri="{BB962C8B-B14F-4D97-AF65-F5344CB8AC3E}">
        <p14:creationId xmlns:p14="http://schemas.microsoft.com/office/powerpoint/2010/main" val="3327650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F89B59B-2120-461D-8222-CE3302E55416}" type="slidenum">
              <a:rPr lang="en-GB" smtClean="0"/>
              <a:t>3</a:t>
            </a:fld>
            <a:endParaRPr lang="en-GB"/>
          </a:p>
        </p:txBody>
      </p:sp>
    </p:spTree>
    <p:extLst>
      <p:ext uri="{BB962C8B-B14F-4D97-AF65-F5344CB8AC3E}">
        <p14:creationId xmlns:p14="http://schemas.microsoft.com/office/powerpoint/2010/main" val="8677436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F89B59B-2120-461D-8222-CE3302E55416}" type="slidenum">
              <a:rPr lang="en-GB" smtClean="0"/>
              <a:t>30</a:t>
            </a:fld>
            <a:endParaRPr lang="en-GB"/>
          </a:p>
        </p:txBody>
      </p:sp>
    </p:spTree>
    <p:extLst>
      <p:ext uri="{BB962C8B-B14F-4D97-AF65-F5344CB8AC3E}">
        <p14:creationId xmlns:p14="http://schemas.microsoft.com/office/powerpoint/2010/main" val="14864900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a:p>
        </p:txBody>
      </p:sp>
      <p:sp>
        <p:nvSpPr>
          <p:cNvPr id="4" name="Slide Number Placeholder 3"/>
          <p:cNvSpPr>
            <a:spLocks noGrp="1"/>
          </p:cNvSpPr>
          <p:nvPr>
            <p:ph type="sldNum" sz="quarter" idx="5"/>
          </p:nvPr>
        </p:nvSpPr>
        <p:spPr/>
        <p:txBody>
          <a:bodyPr/>
          <a:lstStyle/>
          <a:p>
            <a:fld id="{5985D112-682F-4487-9187-E5AF34266267}" type="slidenum">
              <a:rPr lang="en-GB" smtClean="0"/>
              <a:t>31</a:t>
            </a:fld>
            <a:endParaRPr lang="en-GB"/>
          </a:p>
        </p:txBody>
      </p:sp>
    </p:spTree>
    <p:extLst>
      <p:ext uri="{BB962C8B-B14F-4D97-AF65-F5344CB8AC3E}">
        <p14:creationId xmlns:p14="http://schemas.microsoft.com/office/powerpoint/2010/main" val="9998939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dirty="0"/>
              <a:t>Four in ten (39%) agreeing that they find it hard to control their child’s screentime, increasing as the child gets to teenage years, with 33% of parents of 3-12s compared to half (50%) of parents of 13-17s agreeing with this statement. A similar sentiment is seen when we ask parents whether they think their child has a good balance between screentime and doing other things. Overall, just under two-thirds (64%) of all parents agree that they do, but the proportion is lower among parents of teenagers; 56% of parents of 13-17s agree that their child has a good balance, compared to 68% of parents of 3-12s. </a:t>
            </a:r>
          </a:p>
        </p:txBody>
      </p:sp>
      <p:sp>
        <p:nvSpPr>
          <p:cNvPr id="4" name="Slide Number Placeholder 3"/>
          <p:cNvSpPr>
            <a:spLocks noGrp="1"/>
          </p:cNvSpPr>
          <p:nvPr>
            <p:ph type="sldNum" sz="quarter" idx="5"/>
          </p:nvPr>
        </p:nvSpPr>
        <p:spPr/>
        <p:txBody>
          <a:bodyPr/>
          <a:lstStyle/>
          <a:p>
            <a:fld id="{5985D112-682F-4487-9187-E5AF34266267}" type="slidenum">
              <a:rPr lang="en-GB" smtClean="0"/>
              <a:t>32</a:t>
            </a:fld>
            <a:endParaRPr lang="en-GB"/>
          </a:p>
        </p:txBody>
      </p:sp>
    </p:spTree>
    <p:extLst>
      <p:ext uri="{BB962C8B-B14F-4D97-AF65-F5344CB8AC3E}">
        <p14:creationId xmlns:p14="http://schemas.microsoft.com/office/powerpoint/2010/main" val="32367821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ASK</a:t>
            </a:r>
            <a:r>
              <a:rPr lang="en-GB" sz="1400" dirty="0"/>
              <a:t> – Do you think lots of screentime is a bad thing generally? Why? How long is OK?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SHARE </a:t>
            </a:r>
            <a:r>
              <a:rPr lang="en-GB" sz="1400" dirty="0"/>
              <a:t>- </a:t>
            </a:r>
            <a:r>
              <a:rPr lang="en-GB" sz="1400" b="1" i="0" dirty="0">
                <a:solidFill>
                  <a:srgbClr val="3C4245"/>
                </a:solidFill>
                <a:effectLst/>
                <a:latin typeface="Noto Sans" panose="020B0502040204020203" pitchFamily="34" charset="0"/>
              </a:rPr>
              <a:t>World Health Organization (WHO) recommendations </a:t>
            </a:r>
            <a:r>
              <a:rPr lang="en-GB" sz="1400" b="0" i="0" dirty="0">
                <a:solidFill>
                  <a:srgbClr val="3C4245"/>
                </a:solidFill>
                <a:effectLst/>
                <a:latin typeface="Noto Sans" panose="020B0502040204020203" pitchFamily="34" charset="0"/>
              </a:rPr>
              <a:t>and research: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0" i="0" dirty="0">
                <a:solidFill>
                  <a:srgbClr val="3C4245"/>
                </a:solidFill>
                <a:effectLst/>
                <a:latin typeface="Noto Sans" panose="020B0502040504020204" pitchFamily="34" charset="0"/>
              </a:rPr>
              <a:t>Infants (1 – 2 years) are recommended no screentime, whilst for 2 – 4-year-olds sedentary screen time should be no more than 1 hour; less is better.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0" i="0" dirty="0">
                <a:solidFill>
                  <a:srgbClr val="3C4245"/>
                </a:solidFill>
                <a:effectLst/>
                <a:latin typeface="Noto Sans" panose="020B0502040504020204" pitchFamily="34" charset="0"/>
              </a:rPr>
              <a:t>When sedentary, engaging in reading and storytelling with a caregiver is encouraged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0" i="0" dirty="0">
                <a:solidFill>
                  <a:srgbClr val="3C4245"/>
                </a:solidFill>
                <a:effectLst/>
                <a:latin typeface="Noto Sans" panose="020B0502040504020204" pitchFamily="34" charset="0"/>
              </a:rPr>
              <a:t>Improving physical activity, reducing sedentary screen time and ensuring quality sleep in young children will improve their physical, mental health and wellbeing, and help prevent childhood obesity and associated diseases later in life.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TELL </a:t>
            </a:r>
            <a:r>
              <a:rPr lang="en-GB" sz="1400" dirty="0"/>
              <a:t>– It’s not necessarily how long they are online but what and when they are doing that counts - take them through the </a:t>
            </a:r>
            <a:r>
              <a:rPr lang="en-GB" sz="1400" b="1" dirty="0"/>
              <a:t>UK Chief Medical Officer’s advice poster above for examples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EXPLAIN</a:t>
            </a:r>
            <a:r>
              <a:rPr lang="en-GB" sz="1400" dirty="0"/>
              <a:t> – the </a:t>
            </a:r>
            <a:r>
              <a:rPr lang="en-GB" sz="1400" b="1" dirty="0"/>
              <a:t>Digital 5 A day </a:t>
            </a:r>
            <a:r>
              <a:rPr lang="en-GB" sz="1400" dirty="0"/>
              <a:t>gives children and parents easy to follow practical steps to achieve a healthy well balanced digital diet, by encouraging them to reach of the targets in the pie chart – share some examples with them https://www.childrenscommissioner.gov.uk/digital/5-a-day/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dirty="0"/>
          </a:p>
        </p:txBody>
      </p:sp>
      <p:sp>
        <p:nvSpPr>
          <p:cNvPr id="4" name="Slide Number Placeholder 3"/>
          <p:cNvSpPr>
            <a:spLocks noGrp="1"/>
          </p:cNvSpPr>
          <p:nvPr>
            <p:ph type="sldNum" sz="quarter" idx="5"/>
          </p:nvPr>
        </p:nvSpPr>
        <p:spPr/>
        <p:txBody>
          <a:bodyPr/>
          <a:lstStyle/>
          <a:p>
            <a:fld id="{5985D112-682F-4487-9187-E5AF34266267}" type="slidenum">
              <a:rPr lang="en-GB" smtClean="0"/>
              <a:t>33</a:t>
            </a:fld>
            <a:endParaRPr lang="en-GB"/>
          </a:p>
        </p:txBody>
      </p:sp>
    </p:spTree>
    <p:extLst>
      <p:ext uri="{BB962C8B-B14F-4D97-AF65-F5344CB8AC3E}">
        <p14:creationId xmlns:p14="http://schemas.microsoft.com/office/powerpoint/2010/main" val="40746088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dirty="0"/>
              <a:t>Of the third of online 8-17s who think their screentime is too high, just over half (52%) also think their parents’ screentime is too high, compared with the 15% who do not think their parents screentime is too high, and a quarter (26%) who are not sure.</a:t>
            </a:r>
            <a:endParaRPr lang="en-GB" sz="1400"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REMIND</a:t>
            </a:r>
            <a:r>
              <a:rPr lang="en-GB" sz="1400" dirty="0"/>
              <a:t> – it’s important to model good behaviour when it comes to device use, as children will follow our example. The same goes for ‘sharenting’ (see slide 22)</a:t>
            </a:r>
          </a:p>
        </p:txBody>
      </p:sp>
      <p:sp>
        <p:nvSpPr>
          <p:cNvPr id="4" name="Slide Number Placeholder 3"/>
          <p:cNvSpPr>
            <a:spLocks noGrp="1"/>
          </p:cNvSpPr>
          <p:nvPr>
            <p:ph type="sldNum" sz="quarter" idx="5"/>
          </p:nvPr>
        </p:nvSpPr>
        <p:spPr/>
        <p:txBody>
          <a:bodyPr/>
          <a:lstStyle/>
          <a:p>
            <a:fld id="{5985D112-682F-4487-9187-E5AF34266267}" type="slidenum">
              <a:rPr lang="en-GB" smtClean="0"/>
              <a:t>34</a:t>
            </a:fld>
            <a:endParaRPr lang="en-GB"/>
          </a:p>
        </p:txBody>
      </p:sp>
    </p:spTree>
    <p:extLst>
      <p:ext uri="{BB962C8B-B14F-4D97-AF65-F5344CB8AC3E}">
        <p14:creationId xmlns:p14="http://schemas.microsoft.com/office/powerpoint/2010/main" val="41415560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400" b="1" dirty="0"/>
              <a:t>PLAY VIDEO </a:t>
            </a:r>
            <a:r>
              <a:rPr lang="en-GB" sz="1400" dirty="0"/>
              <a:t>– ‘</a:t>
            </a:r>
            <a:r>
              <a:rPr lang="en-GB" sz="1400" b="1" i="0" dirty="0">
                <a:solidFill>
                  <a:srgbClr val="0F0F0F"/>
                </a:solidFill>
                <a:effectLst/>
                <a:highlight>
                  <a:srgbClr val="FFFFFF"/>
                </a:highlight>
                <a:latin typeface="Roboto" panose="02000000000000000000" pitchFamily="2" charset="0"/>
              </a:rPr>
              <a:t>Life Online - What Grownups Just Don't Get!’</a:t>
            </a:r>
          </a:p>
          <a:p>
            <a:pPr algn="l"/>
            <a:r>
              <a:rPr lang="en-GB" sz="1400" b="0" i="0" dirty="0">
                <a:solidFill>
                  <a:srgbClr val="131313"/>
                </a:solidFill>
                <a:effectLst/>
                <a:latin typeface="Roboto" panose="02000000000000000000" pitchFamily="2" charset="0"/>
              </a:rPr>
              <a:t>This video is part of our playlist on what children and young people actually think about some of the top topics and hot potatoes of the day in 2024. You can discuss key points from this to facilitate conversations to break down barriers to keeping children safe online.</a:t>
            </a:r>
            <a:endParaRPr lang="en-GB" sz="1400" b="1" i="0" dirty="0">
              <a:solidFill>
                <a:srgbClr val="0F0F0F"/>
              </a:solidFill>
              <a:effectLst/>
              <a:highlight>
                <a:srgbClr val="FFFFFF"/>
              </a:highligh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dirty="0"/>
              <a:t>https://youtu.be/Lde52EtjljQ?si=QZSHL0Gn31LRCO1T </a:t>
            </a:r>
          </a:p>
        </p:txBody>
      </p:sp>
      <p:sp>
        <p:nvSpPr>
          <p:cNvPr id="4" name="Slide Number Placeholder 3"/>
          <p:cNvSpPr>
            <a:spLocks noGrp="1"/>
          </p:cNvSpPr>
          <p:nvPr>
            <p:ph type="sldNum" sz="quarter" idx="5"/>
          </p:nvPr>
        </p:nvSpPr>
        <p:spPr/>
        <p:txBody>
          <a:bodyPr/>
          <a:lstStyle/>
          <a:p>
            <a:fld id="{5985D112-682F-4487-9187-E5AF34266267}" type="slidenum">
              <a:rPr lang="en-GB" smtClean="0"/>
              <a:t>35</a:t>
            </a:fld>
            <a:endParaRPr lang="en-GB"/>
          </a:p>
        </p:txBody>
      </p:sp>
    </p:spTree>
    <p:extLst>
      <p:ext uri="{BB962C8B-B14F-4D97-AF65-F5344CB8AC3E}">
        <p14:creationId xmlns:p14="http://schemas.microsoft.com/office/powerpoint/2010/main" val="41796947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a:p>
        </p:txBody>
      </p:sp>
      <p:sp>
        <p:nvSpPr>
          <p:cNvPr id="4" name="Slide Number Placeholder 3"/>
          <p:cNvSpPr>
            <a:spLocks noGrp="1"/>
          </p:cNvSpPr>
          <p:nvPr>
            <p:ph type="sldNum" sz="quarter" idx="5"/>
          </p:nvPr>
        </p:nvSpPr>
        <p:spPr/>
        <p:txBody>
          <a:bodyPr/>
          <a:lstStyle/>
          <a:p>
            <a:fld id="{5985D112-682F-4487-9187-E5AF34266267}" type="slidenum">
              <a:rPr lang="en-GB" smtClean="0"/>
              <a:t>36</a:t>
            </a:fld>
            <a:endParaRPr lang="en-GB"/>
          </a:p>
        </p:txBody>
      </p:sp>
    </p:spTree>
    <p:extLst>
      <p:ext uri="{BB962C8B-B14F-4D97-AF65-F5344CB8AC3E}">
        <p14:creationId xmlns:p14="http://schemas.microsoft.com/office/powerpoint/2010/main" val="23051451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dirty="0"/>
              <a:t>YouTube continues to be universally popular, and the appeal of other social media platforms increases with age . nearly half (48%) of 16-17s use all of the top five apps/ sites that we asked about (YouTube, WhatsApp, TikTok, Snapchat and Instagram).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REMIND</a:t>
            </a:r>
            <a:r>
              <a:rPr lang="en-GB" sz="1400" dirty="0"/>
              <a:t> – </a:t>
            </a:r>
            <a:r>
              <a:rPr lang="en-GB" sz="1400" b="1" dirty="0"/>
              <a:t>your children need to be 13+ to use these platforms </a:t>
            </a:r>
            <a:r>
              <a:rPr lang="en-GB" sz="1400" b="0" dirty="0"/>
              <a:t>(See slide 39) </a:t>
            </a:r>
          </a:p>
        </p:txBody>
      </p:sp>
      <p:sp>
        <p:nvSpPr>
          <p:cNvPr id="4" name="Slide Number Placeholder 3"/>
          <p:cNvSpPr>
            <a:spLocks noGrp="1"/>
          </p:cNvSpPr>
          <p:nvPr>
            <p:ph type="sldNum" sz="quarter" idx="5"/>
          </p:nvPr>
        </p:nvSpPr>
        <p:spPr/>
        <p:txBody>
          <a:bodyPr/>
          <a:lstStyle/>
          <a:p>
            <a:fld id="{5985D112-682F-4487-9187-E5AF34266267}" type="slidenum">
              <a:rPr lang="en-GB" smtClean="0"/>
              <a:t>37</a:t>
            </a:fld>
            <a:endParaRPr lang="en-GB"/>
          </a:p>
        </p:txBody>
      </p:sp>
    </p:spTree>
    <p:extLst>
      <p:ext uri="{BB962C8B-B14F-4D97-AF65-F5344CB8AC3E}">
        <p14:creationId xmlns:p14="http://schemas.microsoft.com/office/powerpoint/2010/main" val="10412063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TELL</a:t>
            </a:r>
            <a:r>
              <a:rPr lang="en-GB" sz="1400" dirty="0"/>
              <a:t> - Motivations for using these types of app vary, but a key reason is the desire to connect with peers. Seven in ten (68%) 8-17-year-olds who use social media and/ or messaging sites or apps told us that using these types of sites or apps helped them feel closer to their friends, either all or most of the time. </a:t>
            </a:r>
          </a:p>
        </p:txBody>
      </p:sp>
      <p:sp>
        <p:nvSpPr>
          <p:cNvPr id="4" name="Slide Number Placeholder 3"/>
          <p:cNvSpPr>
            <a:spLocks noGrp="1"/>
          </p:cNvSpPr>
          <p:nvPr>
            <p:ph type="sldNum" sz="quarter" idx="5"/>
          </p:nvPr>
        </p:nvSpPr>
        <p:spPr/>
        <p:txBody>
          <a:bodyPr/>
          <a:lstStyle/>
          <a:p>
            <a:fld id="{5985D112-682F-4487-9187-E5AF34266267}" type="slidenum">
              <a:rPr lang="en-GB" smtClean="0"/>
              <a:t>38</a:t>
            </a:fld>
            <a:endParaRPr lang="en-GB"/>
          </a:p>
        </p:txBody>
      </p:sp>
    </p:spTree>
    <p:extLst>
      <p:ext uri="{BB962C8B-B14F-4D97-AF65-F5344CB8AC3E}">
        <p14:creationId xmlns:p14="http://schemas.microsoft.com/office/powerpoint/2010/main" val="40364422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207BA-6C4C-16ED-72AF-4CE8D4ED87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0B6DE8-2F49-6299-05A4-F980F0BA68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F50E3D-CA25-4642-806D-48E1D7AEC18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ASK </a:t>
            </a:r>
            <a:r>
              <a:rPr lang="en-GB" sz="1400" dirty="0"/>
              <a:t>– What kinds of risks do you think children could be exposed to? Can you give examples? (See slide 48 for a summary of related risks)</a:t>
            </a:r>
          </a:p>
        </p:txBody>
      </p:sp>
      <p:sp>
        <p:nvSpPr>
          <p:cNvPr id="4" name="Slide Number Placeholder 3">
            <a:extLst>
              <a:ext uri="{FF2B5EF4-FFF2-40B4-BE49-F238E27FC236}">
                <a16:creationId xmlns:a16="http://schemas.microsoft.com/office/drawing/2014/main" id="{6093DEC2-47A0-2DF8-5225-E785AFC7244E}"/>
              </a:ext>
            </a:extLst>
          </p:cNvPr>
          <p:cNvSpPr>
            <a:spLocks noGrp="1"/>
          </p:cNvSpPr>
          <p:nvPr>
            <p:ph type="sldNum" sz="quarter" idx="5"/>
          </p:nvPr>
        </p:nvSpPr>
        <p:spPr/>
        <p:txBody>
          <a:bodyPr/>
          <a:lstStyle/>
          <a:p>
            <a:fld id="{5985D112-682F-4487-9187-E5AF34266267}" type="slidenum">
              <a:rPr lang="en-GB" smtClean="0"/>
              <a:t>39</a:t>
            </a:fld>
            <a:endParaRPr lang="en-GB"/>
          </a:p>
        </p:txBody>
      </p:sp>
    </p:spTree>
    <p:extLst>
      <p:ext uri="{BB962C8B-B14F-4D97-AF65-F5344CB8AC3E}">
        <p14:creationId xmlns:p14="http://schemas.microsoft.com/office/powerpoint/2010/main" val="1909067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0338" y="509588"/>
            <a:ext cx="4532312" cy="25495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Some of the content from this presentation may be sensitive or upsetting for parents/carers. You may wish to use/adapt this slide as a trigger warning, depending on the topic(s) you cover, e.g. online sexual abuse.</a:t>
            </a:r>
          </a:p>
          <a:p>
            <a:endParaRPr lang="en-GB" sz="3600" dirty="0"/>
          </a:p>
        </p:txBody>
      </p:sp>
      <p:sp>
        <p:nvSpPr>
          <p:cNvPr id="4" name="Slide Number Placeholder 3"/>
          <p:cNvSpPr>
            <a:spLocks noGrp="1"/>
          </p:cNvSpPr>
          <p:nvPr>
            <p:ph type="sldNum" sz="quarter" idx="5"/>
          </p:nvPr>
        </p:nvSpPr>
        <p:spPr/>
        <p:txBody>
          <a:bodyPr/>
          <a:lstStyle/>
          <a:p>
            <a:fld id="{5F5937C2-EBAE-4832-84D4-6C83AEAE832E}" type="slidenum">
              <a:rPr lang="en-GB" smtClean="0"/>
              <a:pPr/>
              <a:t>4</a:t>
            </a:fld>
            <a:endParaRPr lang="en-GB"/>
          </a:p>
        </p:txBody>
      </p:sp>
    </p:spTree>
    <p:extLst>
      <p:ext uri="{BB962C8B-B14F-4D97-AF65-F5344CB8AC3E}">
        <p14:creationId xmlns:p14="http://schemas.microsoft.com/office/powerpoint/2010/main" val="6800780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TELL</a:t>
            </a:r>
            <a:r>
              <a:rPr lang="en-GB" sz="1400" dirty="0"/>
              <a:t> - This demonstrates that at least some children feel the need to present distinct aspects of themselves on social media, depending on the audience.</a:t>
            </a:r>
          </a:p>
        </p:txBody>
      </p:sp>
      <p:sp>
        <p:nvSpPr>
          <p:cNvPr id="4" name="Slide Number Placeholder 3"/>
          <p:cNvSpPr>
            <a:spLocks noGrp="1"/>
          </p:cNvSpPr>
          <p:nvPr>
            <p:ph type="sldNum" sz="quarter" idx="5"/>
          </p:nvPr>
        </p:nvSpPr>
        <p:spPr/>
        <p:txBody>
          <a:bodyPr/>
          <a:lstStyle/>
          <a:p>
            <a:fld id="{5985D112-682F-4487-9187-E5AF34266267}" type="slidenum">
              <a:rPr lang="en-GB" smtClean="0"/>
              <a:t>40</a:t>
            </a:fld>
            <a:endParaRPr lang="en-GB"/>
          </a:p>
        </p:txBody>
      </p:sp>
    </p:spTree>
    <p:extLst>
      <p:ext uri="{BB962C8B-B14F-4D97-AF65-F5344CB8AC3E}">
        <p14:creationId xmlns:p14="http://schemas.microsoft.com/office/powerpoint/2010/main" val="33652590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B85D7-FA42-3FDE-C57E-9F40E6947B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B138FD-C516-1D75-DD9D-CA1931A59B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B447CD-4341-3ED3-6757-672DA535C79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TELL</a:t>
            </a:r>
            <a:r>
              <a:rPr lang="en-GB" sz="1400" dirty="0"/>
              <a:t> - This behaviour is considered ‘risky’ because they enable the child to conceal their online activity, preventing a parent or appropriate adult to ensure they are keeping safe online.</a:t>
            </a:r>
          </a:p>
        </p:txBody>
      </p:sp>
      <p:sp>
        <p:nvSpPr>
          <p:cNvPr id="4" name="Slide Number Placeholder 3">
            <a:extLst>
              <a:ext uri="{FF2B5EF4-FFF2-40B4-BE49-F238E27FC236}">
                <a16:creationId xmlns:a16="http://schemas.microsoft.com/office/drawing/2014/main" id="{F5695DBF-B24E-56D2-D46D-B447CEE641BF}"/>
              </a:ext>
            </a:extLst>
          </p:cNvPr>
          <p:cNvSpPr>
            <a:spLocks noGrp="1"/>
          </p:cNvSpPr>
          <p:nvPr>
            <p:ph type="sldNum" sz="quarter" idx="5"/>
          </p:nvPr>
        </p:nvSpPr>
        <p:spPr/>
        <p:txBody>
          <a:bodyPr/>
          <a:lstStyle/>
          <a:p>
            <a:fld id="{5985D112-682F-4487-9187-E5AF34266267}" type="slidenum">
              <a:rPr lang="en-GB" smtClean="0"/>
              <a:t>41</a:t>
            </a:fld>
            <a:endParaRPr lang="en-GB"/>
          </a:p>
        </p:txBody>
      </p:sp>
    </p:spTree>
    <p:extLst>
      <p:ext uri="{BB962C8B-B14F-4D97-AF65-F5344CB8AC3E}">
        <p14:creationId xmlns:p14="http://schemas.microsoft.com/office/powerpoint/2010/main" val="8496160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kern="1200" dirty="0">
                <a:latin typeface="+mn-lt"/>
                <a:ea typeface="+mj-ea"/>
                <a:cs typeface="+mj-cs"/>
              </a:rPr>
              <a:t>TELL - </a:t>
            </a:r>
            <a:r>
              <a:rPr lang="en-GB" sz="1400" b="0" i="0" dirty="0">
                <a:solidFill>
                  <a:srgbClr val="3B3A39"/>
                </a:solidFill>
                <a:effectLst/>
                <a:latin typeface="+mn-lt"/>
              </a:rPr>
              <a:t>WhatsApp let users send messages and content to contacts added to their account. To use the service in the UK, users must be 13-years-old or older (as of April 2024. The minimum age for WhatsApp used to be 16)</a:t>
            </a:r>
            <a:endParaRPr lang="en-GB" sz="1400" dirty="0">
              <a:latin typeface="+mn-lt"/>
            </a:endParaRPr>
          </a:p>
        </p:txBody>
      </p:sp>
      <p:sp>
        <p:nvSpPr>
          <p:cNvPr id="4" name="Slide Number Placeholder 3"/>
          <p:cNvSpPr>
            <a:spLocks noGrp="1"/>
          </p:cNvSpPr>
          <p:nvPr>
            <p:ph type="sldNum" sz="quarter" idx="5"/>
          </p:nvPr>
        </p:nvSpPr>
        <p:spPr/>
        <p:txBody>
          <a:bodyPr/>
          <a:lstStyle/>
          <a:p>
            <a:fld id="{EF89B59B-2120-461D-8222-CE3302E55416}" type="slidenum">
              <a:rPr lang="en-GB" smtClean="0"/>
              <a:t>42</a:t>
            </a:fld>
            <a:endParaRPr lang="en-GB"/>
          </a:p>
        </p:txBody>
      </p:sp>
    </p:spTree>
    <p:extLst>
      <p:ext uri="{BB962C8B-B14F-4D97-AF65-F5344CB8AC3E}">
        <p14:creationId xmlns:p14="http://schemas.microsoft.com/office/powerpoint/2010/main" val="21549363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kern="1200" dirty="0">
                <a:latin typeface="+mj-lt"/>
                <a:ea typeface="+mj-ea"/>
                <a:cs typeface="+mj-cs"/>
              </a:rPr>
              <a:t>PLAY – ‘</a:t>
            </a:r>
            <a:r>
              <a:rPr lang="en-GB" sz="2000" b="1" i="0" dirty="0">
                <a:solidFill>
                  <a:srgbClr val="18232F"/>
                </a:solidFill>
                <a:effectLst/>
                <a:latin typeface="karla" pitchFamily="2" charset="0"/>
              </a:rPr>
              <a:t>What's Up on WhatsApp? Group Chats and Kicking’ video showing primary pupils </a:t>
            </a:r>
            <a:r>
              <a:rPr lang="en-GB" sz="2000" b="0" i="0" dirty="0">
                <a:solidFill>
                  <a:srgbClr val="18232F"/>
                </a:solidFill>
                <a:effectLst/>
                <a:latin typeface="karla" pitchFamily="2" charset="0"/>
              </a:rPr>
              <a:t>talking about the realities of group chats and exclusion bullying - deliberately being left out to hurt someone's feelings. </a:t>
            </a:r>
            <a:endParaRPr lang="en-US" b="1" kern="1200" dirty="0">
              <a:latin typeface="+mj-lt"/>
              <a:ea typeface="+mj-ea"/>
              <a:cs typeface="+mj-cs"/>
            </a:endParaRPr>
          </a:p>
          <a:p>
            <a:r>
              <a:rPr lang="en-US" sz="2400" b="0" kern="1200" dirty="0">
                <a:latin typeface="+mj-lt"/>
                <a:ea typeface="+mj-ea"/>
                <a:cs typeface="+mj-cs"/>
              </a:rPr>
              <a:t>https://youtu.be/BpT8vFn6_eA </a:t>
            </a:r>
          </a:p>
        </p:txBody>
      </p:sp>
      <p:sp>
        <p:nvSpPr>
          <p:cNvPr id="4" name="Slide Number Placeholder 3"/>
          <p:cNvSpPr>
            <a:spLocks noGrp="1"/>
          </p:cNvSpPr>
          <p:nvPr>
            <p:ph type="sldNum" sz="quarter" idx="5"/>
          </p:nvPr>
        </p:nvSpPr>
        <p:spPr/>
        <p:txBody>
          <a:bodyPr/>
          <a:lstStyle/>
          <a:p>
            <a:fld id="{EF89B59B-2120-461D-8222-CE3302E55416}" type="slidenum">
              <a:rPr lang="en-GB" smtClean="0"/>
              <a:t>43</a:t>
            </a:fld>
            <a:endParaRPr lang="en-GB"/>
          </a:p>
        </p:txBody>
      </p:sp>
    </p:spTree>
    <p:extLst>
      <p:ext uri="{BB962C8B-B14F-4D97-AF65-F5344CB8AC3E}">
        <p14:creationId xmlns:p14="http://schemas.microsoft.com/office/powerpoint/2010/main" val="28353605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t>SHARE</a:t>
            </a:r>
            <a:r>
              <a:rPr lang="en-GB" sz="1400" dirty="0"/>
              <a:t> – 5 top tips from the parent safety guide at https://www.internetmatters.org/resources/whatsapp-safety-a-how-to-guide-for-parents/#whatsapp-safety-tips</a:t>
            </a:r>
          </a:p>
          <a:p>
            <a:endParaRPr lang="en-GB" sz="1400" dirty="0"/>
          </a:p>
          <a:p>
            <a:r>
              <a:rPr lang="en-GB" sz="1400" b="1" dirty="0"/>
              <a:t>EXPLAIN</a:t>
            </a:r>
            <a:r>
              <a:rPr lang="en-GB" sz="1400" dirty="0"/>
              <a:t> – it’s useful to talk with children about etiquette when using group chats e.g.</a:t>
            </a:r>
          </a:p>
          <a:p>
            <a:pPr marL="171450" indent="-171450">
              <a:buFont typeface="Arial" panose="020B0604020202020204" pitchFamily="34" charset="0"/>
              <a:buChar char="•"/>
            </a:pPr>
            <a:r>
              <a:rPr lang="en-GB" sz="1400" dirty="0"/>
              <a:t>how to communicate</a:t>
            </a:r>
          </a:p>
          <a:p>
            <a:pPr marL="171450" indent="-171450">
              <a:buFont typeface="Arial" panose="020B0604020202020204" pitchFamily="34" charset="0"/>
              <a:buChar char="•"/>
            </a:pPr>
            <a:r>
              <a:rPr lang="en-GB" sz="1400" dirty="0"/>
              <a:t>what language to use/not use</a:t>
            </a:r>
          </a:p>
          <a:p>
            <a:pPr marL="171450" indent="-171450">
              <a:buFont typeface="Arial" panose="020B0604020202020204" pitchFamily="34" charset="0"/>
              <a:buChar char="•"/>
            </a:pPr>
            <a:r>
              <a:rPr lang="en-GB" sz="1400" dirty="0"/>
              <a:t>recognition that others may see your messages if copied and shared</a:t>
            </a:r>
          </a:p>
          <a:p>
            <a:pPr marL="171450" indent="-171450">
              <a:buFont typeface="Arial" panose="020B0604020202020204" pitchFamily="34" charset="0"/>
              <a:buChar char="•"/>
            </a:pPr>
            <a:r>
              <a:rPr lang="en-GB" sz="1400" dirty="0"/>
              <a:t>what to do if someone is unkind to them or others etc.</a:t>
            </a:r>
          </a:p>
        </p:txBody>
      </p:sp>
      <p:sp>
        <p:nvSpPr>
          <p:cNvPr id="4" name="Slide Number Placeholder 3"/>
          <p:cNvSpPr>
            <a:spLocks noGrp="1"/>
          </p:cNvSpPr>
          <p:nvPr>
            <p:ph type="sldNum" sz="quarter" idx="5"/>
          </p:nvPr>
        </p:nvSpPr>
        <p:spPr/>
        <p:txBody>
          <a:bodyPr/>
          <a:lstStyle/>
          <a:p>
            <a:fld id="{EF89B59B-2120-461D-8222-CE3302E55416}" type="slidenum">
              <a:rPr lang="en-GB" smtClean="0"/>
              <a:t>44</a:t>
            </a:fld>
            <a:endParaRPr lang="en-GB"/>
          </a:p>
        </p:txBody>
      </p:sp>
    </p:spTree>
    <p:extLst>
      <p:ext uri="{BB962C8B-B14F-4D97-AF65-F5344CB8AC3E}">
        <p14:creationId xmlns:p14="http://schemas.microsoft.com/office/powerpoint/2010/main" val="19160122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REMIND – </a:t>
            </a:r>
            <a:r>
              <a:rPr lang="en-GB" sz="1400" b="0" dirty="0"/>
              <a:t>they don’t need to be experts, but they can empower themselves by finding out about the suitability of the games/apps their child uses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SHOW</a:t>
            </a:r>
            <a:r>
              <a:rPr lang="en-GB" sz="1400" dirty="0"/>
              <a:t> – the Common Sense Media page and pick an app or game to show how easy it is to find a review</a:t>
            </a:r>
          </a:p>
        </p:txBody>
      </p:sp>
      <p:sp>
        <p:nvSpPr>
          <p:cNvPr id="4" name="Slide Number Placeholder 3"/>
          <p:cNvSpPr>
            <a:spLocks noGrp="1"/>
          </p:cNvSpPr>
          <p:nvPr>
            <p:ph type="sldNum" sz="quarter" idx="5"/>
          </p:nvPr>
        </p:nvSpPr>
        <p:spPr/>
        <p:txBody>
          <a:bodyPr/>
          <a:lstStyle/>
          <a:p>
            <a:fld id="{5985D112-682F-4487-9187-E5AF34266267}" type="slidenum">
              <a:rPr lang="en-GB" smtClean="0"/>
              <a:t>45</a:t>
            </a:fld>
            <a:endParaRPr lang="en-GB"/>
          </a:p>
        </p:txBody>
      </p:sp>
    </p:spTree>
    <p:extLst>
      <p:ext uri="{BB962C8B-B14F-4D97-AF65-F5344CB8AC3E}">
        <p14:creationId xmlns:p14="http://schemas.microsoft.com/office/powerpoint/2010/main" val="38442461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t>TELL:</a:t>
            </a:r>
          </a:p>
          <a:p>
            <a:pPr marL="171450" indent="-171450">
              <a:buFont typeface="Arial" panose="020B0604020202020204" pitchFamily="34" charset="0"/>
              <a:buChar char="•"/>
            </a:pPr>
            <a:r>
              <a:rPr lang="en-GB" sz="1400" b="0" dirty="0"/>
              <a:t>Children often use online gaming as a </a:t>
            </a:r>
            <a:r>
              <a:rPr lang="en-GB" sz="1400" b="1" dirty="0"/>
              <a:t>tool to communicate with their peers</a:t>
            </a:r>
            <a:r>
              <a:rPr lang="en-GB" sz="1400" b="0" dirty="0"/>
              <a:t>, with 64% of 8-17s who game online chatting through the game with friends and/or people they know in real life.</a:t>
            </a:r>
          </a:p>
          <a:p>
            <a:pPr marL="171450" indent="-171450">
              <a:buFont typeface="Arial" panose="020B0604020202020204" pitchFamily="34" charset="0"/>
              <a:buChar char="•"/>
            </a:pPr>
            <a:r>
              <a:rPr lang="en-GB" sz="1400" b="0" dirty="0"/>
              <a:t>However, </a:t>
            </a:r>
            <a:r>
              <a:rPr lang="en-GB" sz="1400" b="1" dirty="0"/>
              <a:t>31% of children who game online, communicate with strangers </a:t>
            </a:r>
            <a:r>
              <a:rPr lang="en-GB" sz="1400" b="0" dirty="0"/>
              <a:t>as well.</a:t>
            </a:r>
          </a:p>
          <a:p>
            <a:pPr marL="171450" indent="-171450">
              <a:buFont typeface="Arial" panose="020B0604020202020204" pitchFamily="34" charset="0"/>
              <a:buChar char="•"/>
            </a:pPr>
            <a:r>
              <a:rPr lang="en-GB" sz="1400" b="0" dirty="0"/>
              <a:t>A higher proportion of these children now play shooter games. This may raise concerns about </a:t>
            </a:r>
            <a:r>
              <a:rPr lang="en-GB" sz="1400" b="1" dirty="0"/>
              <a:t>how age appropriate the games favoured by some younger children actually are</a:t>
            </a:r>
            <a:r>
              <a:rPr lang="en-GB" sz="1400" b="0" dirty="0"/>
              <a:t>. </a:t>
            </a:r>
          </a:p>
          <a:p>
            <a:pPr marL="171450" indent="-171450">
              <a:buFont typeface="Arial" panose="020B0604020202020204" pitchFamily="34" charset="0"/>
              <a:buChar char="•"/>
            </a:pPr>
            <a:r>
              <a:rPr lang="en-GB" sz="1400" dirty="0"/>
              <a:t>While communication via games is a valuable social tool for many children, it can </a:t>
            </a:r>
            <a:r>
              <a:rPr lang="en-GB" sz="1400" b="1" dirty="0"/>
              <a:t>sometimes leave them vulnerable to unwanted interactions</a:t>
            </a:r>
            <a:r>
              <a:rPr lang="en-GB" sz="1400" dirty="0"/>
              <a:t>. This year (12%) of all children aged 8-17 said someone had been nasty/hurtful to them through an online game </a:t>
            </a:r>
          </a:p>
        </p:txBody>
      </p:sp>
      <p:sp>
        <p:nvSpPr>
          <p:cNvPr id="4" name="Slide Number Placeholder 3"/>
          <p:cNvSpPr>
            <a:spLocks noGrp="1"/>
          </p:cNvSpPr>
          <p:nvPr>
            <p:ph type="sldNum" sz="quarter" idx="5"/>
          </p:nvPr>
        </p:nvSpPr>
        <p:spPr/>
        <p:txBody>
          <a:bodyPr/>
          <a:lstStyle/>
          <a:p>
            <a:fld id="{EF89B59B-2120-461D-8222-CE3302E55416}" type="slidenum">
              <a:rPr lang="en-GB" smtClean="0"/>
              <a:t>46</a:t>
            </a:fld>
            <a:endParaRPr lang="en-GB"/>
          </a:p>
        </p:txBody>
      </p:sp>
    </p:spTree>
    <p:extLst>
      <p:ext uri="{BB962C8B-B14F-4D97-AF65-F5344CB8AC3E}">
        <p14:creationId xmlns:p14="http://schemas.microsoft.com/office/powerpoint/2010/main" val="12497392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D42D8E-34D7-9F5D-DDDE-F7236BB708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14DCCA-81F4-2959-1F18-12511CEF72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2CDA5C-F227-24FF-79D5-F88F8018C9E1}"/>
              </a:ext>
            </a:extLst>
          </p:cNvPr>
          <p:cNvSpPr>
            <a:spLocks noGrp="1"/>
          </p:cNvSpPr>
          <p:nvPr>
            <p:ph type="body" idx="1"/>
          </p:nvPr>
        </p:nvSpPr>
        <p:spPr/>
        <p:txBody>
          <a:bodyPr/>
          <a:lstStyle/>
          <a:p>
            <a:r>
              <a:rPr lang="en-GB" sz="1400" b="1" dirty="0"/>
              <a:t>TELL:</a:t>
            </a:r>
          </a:p>
          <a:p>
            <a:pPr marL="171450" indent="-171450">
              <a:buFont typeface="Arial" panose="020B0604020202020204" pitchFamily="34" charset="0"/>
              <a:buChar char="•"/>
            </a:pPr>
            <a:r>
              <a:rPr lang="en-GB" sz="1400" dirty="0"/>
              <a:t>The most commonly cited concern among parents of 3-17s whose child games was the possibility of their child talking to strangers while gaming, either within the game or via the chat function (62%). </a:t>
            </a:r>
          </a:p>
          <a:p>
            <a:pPr marL="171450" indent="-171450">
              <a:buFont typeface="Arial" panose="020B0604020202020204" pitchFamily="34" charset="0"/>
              <a:buChar char="•"/>
            </a:pPr>
            <a:r>
              <a:rPr lang="en-GB" sz="1400" dirty="0"/>
              <a:t>This was followed by the possibility of their child being bullied by other players (54%), the content of the games the child plays – i.e. violence, bad language, disturbing content etc. (52%), and the pressure on the child to make in-game purchases e.g. for things like access to upgrades, skins, loot-boxes, in-game currency or other rewards (52%). </a:t>
            </a:r>
          </a:p>
          <a:p>
            <a:pPr marL="171450" indent="-171450">
              <a:buFont typeface="Arial" panose="020B0604020202020204" pitchFamily="34" charset="0"/>
              <a:buChar char="•"/>
            </a:pPr>
            <a:r>
              <a:rPr lang="en-GB" sz="1400" dirty="0"/>
              <a:t>Overall, parents of younger children are more likely than parents of teenage children (13-17s) to be concerned about these possibilities</a:t>
            </a:r>
          </a:p>
        </p:txBody>
      </p:sp>
      <p:sp>
        <p:nvSpPr>
          <p:cNvPr id="4" name="Slide Number Placeholder 3">
            <a:extLst>
              <a:ext uri="{FF2B5EF4-FFF2-40B4-BE49-F238E27FC236}">
                <a16:creationId xmlns:a16="http://schemas.microsoft.com/office/drawing/2014/main" id="{FB7FE7D0-633A-52FE-A993-FA30F4741D7C}"/>
              </a:ext>
            </a:extLst>
          </p:cNvPr>
          <p:cNvSpPr>
            <a:spLocks noGrp="1"/>
          </p:cNvSpPr>
          <p:nvPr>
            <p:ph type="sldNum" sz="quarter" idx="5"/>
          </p:nvPr>
        </p:nvSpPr>
        <p:spPr/>
        <p:txBody>
          <a:bodyPr/>
          <a:lstStyle/>
          <a:p>
            <a:fld id="{EF89B59B-2120-461D-8222-CE3302E55416}" type="slidenum">
              <a:rPr lang="en-GB" smtClean="0"/>
              <a:t>47</a:t>
            </a:fld>
            <a:endParaRPr lang="en-GB"/>
          </a:p>
        </p:txBody>
      </p:sp>
    </p:spTree>
    <p:extLst>
      <p:ext uri="{BB962C8B-B14F-4D97-AF65-F5344CB8AC3E}">
        <p14:creationId xmlns:p14="http://schemas.microsoft.com/office/powerpoint/2010/main" val="11533515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2B521-E9C3-493F-D5ED-BF1681DE69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3689C8-7C29-B070-0807-9C15C73E09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4C30F6-2E1D-76AF-03FD-96D88916DCCF}"/>
              </a:ext>
            </a:extLst>
          </p:cNvPr>
          <p:cNvSpPr>
            <a:spLocks noGrp="1"/>
          </p:cNvSpPr>
          <p:nvPr>
            <p:ph type="body" idx="1"/>
          </p:nvPr>
        </p:nvSpPr>
        <p:spPr/>
        <p:txBody>
          <a:bodyPr/>
          <a:lstStyle/>
          <a:p>
            <a:r>
              <a:rPr lang="en-GB" sz="1400" b="1" dirty="0">
                <a:latin typeface="+mn-lt"/>
              </a:rPr>
              <a:t>TELL: </a:t>
            </a:r>
            <a:r>
              <a:rPr lang="en-GB" sz="1400" b="0" i="0" dirty="0">
                <a:solidFill>
                  <a:srgbClr val="000000"/>
                </a:solidFill>
                <a:effectLst/>
                <a:latin typeface="+mn-lt"/>
              </a:rPr>
              <a:t>The report found that gambling was understood to be a normal part of everyday life, and children described it as a part of their experience of growing up. Gambling content was seen with things such as horse racing, scratch cards and the National Lottery, while content that felt like gambling was seen in online games with gambling-like features such as loot boxes. The bright, loud and eye-catching nature of gambling adverts drew children and young people in, and many reported that gambling could look like gaming and vice versa, and the look and feel of the two worlds felt interchangeable.</a:t>
            </a:r>
          </a:p>
          <a:p>
            <a:endParaRPr lang="en-GB" sz="1400" b="0" i="0" dirty="0">
              <a:solidFill>
                <a:srgbClr val="000000"/>
              </a:solidFill>
              <a:effectLst/>
              <a:latin typeface="+mn-lt"/>
            </a:endParaRPr>
          </a:p>
          <a:p>
            <a:pPr algn="l"/>
            <a:r>
              <a:rPr lang="en-GB" sz="1400" b="1" i="0" dirty="0">
                <a:solidFill>
                  <a:srgbClr val="000000"/>
                </a:solidFill>
                <a:effectLst/>
                <a:latin typeface="+mn-lt"/>
              </a:rPr>
              <a:t>EXPLAIN: </a:t>
            </a:r>
            <a:r>
              <a:rPr lang="en-GB" sz="1400" b="0" i="0" dirty="0">
                <a:solidFill>
                  <a:srgbClr val="323237"/>
                </a:solidFill>
                <a:effectLst/>
                <a:latin typeface="+mn-lt"/>
              </a:rPr>
              <a:t>Anyone who plays video games will probably have heard about loot boxes. They can contain useful items, in-game currency, new clothing or even characters that could change the way you play. </a:t>
            </a:r>
            <a:r>
              <a:rPr lang="en-GB" sz="1400" b="0" dirty="0">
                <a:solidFill>
                  <a:srgbClr val="775BA3"/>
                </a:solidFill>
                <a:effectLst/>
                <a:latin typeface="+mn-lt"/>
              </a:rPr>
              <a:t>9 in 10 young people report that loot boxes are available in the games they play. </a:t>
            </a:r>
            <a:r>
              <a:rPr lang="en-GB" sz="1400" b="0" i="0" dirty="0">
                <a:solidFill>
                  <a:srgbClr val="323237"/>
                </a:solidFill>
                <a:effectLst/>
                <a:latin typeface="+mn-lt"/>
              </a:rPr>
              <a:t>A common practice if a game includes loot boxes is that the game is free. Typically, the game will make their money from selling tempting items in these boxes through a range of tactics –</a:t>
            </a:r>
          </a:p>
          <a:p>
            <a:endParaRPr lang="en-GB" sz="1400" b="0" i="0" dirty="0">
              <a:solidFill>
                <a:srgbClr val="000000"/>
              </a:solidFill>
              <a:effectLst/>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i="0" dirty="0">
                <a:solidFill>
                  <a:srgbClr val="000000"/>
                </a:solidFill>
                <a:effectLst/>
                <a:latin typeface="+mn-lt"/>
              </a:rPr>
              <a:t>ASK: </a:t>
            </a:r>
            <a:r>
              <a:rPr lang="en-GB" sz="1400" dirty="0">
                <a:latin typeface="+mn-lt"/>
              </a:rPr>
              <a:t>Do you </a:t>
            </a:r>
            <a:r>
              <a:rPr lang="en-GB" sz="1400" b="1" dirty="0">
                <a:solidFill>
                  <a:srgbClr val="FF0000"/>
                </a:solidFill>
                <a:latin typeface="+mn-lt"/>
              </a:rPr>
              <a:t>DISCUSS THIS </a:t>
            </a:r>
            <a:r>
              <a:rPr lang="en-GB" sz="1400" dirty="0">
                <a:latin typeface="+mn-lt"/>
              </a:rPr>
              <a:t>when you talk about </a:t>
            </a:r>
            <a:r>
              <a:rPr lang="en-GB" sz="1400" b="1" dirty="0">
                <a:solidFill>
                  <a:srgbClr val="FF0000"/>
                </a:solidFill>
                <a:latin typeface="+mn-lt"/>
              </a:rPr>
              <a:t>MONEY</a:t>
            </a:r>
            <a:r>
              <a:rPr lang="en-GB" sz="1400" dirty="0">
                <a:latin typeface="+mn-lt"/>
              </a:rPr>
              <a:t> to your children and how gambling is made to </a:t>
            </a:r>
            <a:r>
              <a:rPr lang="en-GB" sz="1400" b="1" dirty="0">
                <a:solidFill>
                  <a:srgbClr val="FF0000"/>
                </a:solidFill>
                <a:latin typeface="+mn-lt"/>
              </a:rPr>
              <a:t>LOOK ATTRACTIVE </a:t>
            </a:r>
            <a:r>
              <a:rPr lang="en-GB" sz="1400" dirty="0">
                <a:latin typeface="+mn-lt"/>
              </a:rPr>
              <a:t>and  likely that you would </a:t>
            </a:r>
            <a:r>
              <a:rPr lang="en-GB" sz="1400" b="1" dirty="0">
                <a:solidFill>
                  <a:srgbClr val="FF0000"/>
                </a:solidFill>
                <a:latin typeface="+mn-lt"/>
              </a:rPr>
              <a:t>WIN</a:t>
            </a:r>
            <a:r>
              <a:rPr lang="en-GB" sz="1400" dirty="0">
                <a:latin typeface="+mn-lt"/>
              </a:rPr>
              <a:t>?</a:t>
            </a:r>
          </a:p>
          <a:p>
            <a:pPr marL="0" indent="0">
              <a:buFont typeface="Arial" panose="020B0604020202020204" pitchFamily="34" charset="0"/>
              <a:buNone/>
            </a:pPr>
            <a:endParaRPr lang="en-GB" sz="1400" b="1" i="0" dirty="0">
              <a:solidFill>
                <a:srgbClr val="000000"/>
              </a:solidFill>
              <a:effectLst/>
              <a:latin typeface="+mn-lt"/>
            </a:endParaRPr>
          </a:p>
          <a:p>
            <a:pPr marL="0" indent="0">
              <a:buFont typeface="Arial" panose="020B0604020202020204" pitchFamily="34" charset="0"/>
              <a:buNone/>
            </a:pPr>
            <a:endParaRPr lang="en-GB" sz="1800" dirty="0"/>
          </a:p>
        </p:txBody>
      </p:sp>
      <p:sp>
        <p:nvSpPr>
          <p:cNvPr id="4" name="Slide Number Placeholder 3">
            <a:extLst>
              <a:ext uri="{FF2B5EF4-FFF2-40B4-BE49-F238E27FC236}">
                <a16:creationId xmlns:a16="http://schemas.microsoft.com/office/drawing/2014/main" id="{8FB60DA8-2231-AFB1-ACBF-999A419C608A}"/>
              </a:ext>
            </a:extLst>
          </p:cNvPr>
          <p:cNvSpPr>
            <a:spLocks noGrp="1"/>
          </p:cNvSpPr>
          <p:nvPr>
            <p:ph type="sldNum" sz="quarter" idx="5"/>
          </p:nvPr>
        </p:nvSpPr>
        <p:spPr/>
        <p:txBody>
          <a:bodyPr/>
          <a:lstStyle/>
          <a:p>
            <a:fld id="{EF89B59B-2120-461D-8222-CE3302E55416}" type="slidenum">
              <a:rPr lang="en-GB" smtClean="0"/>
              <a:t>48</a:t>
            </a:fld>
            <a:endParaRPr lang="en-GB"/>
          </a:p>
        </p:txBody>
      </p:sp>
    </p:spTree>
    <p:extLst>
      <p:ext uri="{BB962C8B-B14F-4D97-AF65-F5344CB8AC3E}">
        <p14:creationId xmlns:p14="http://schemas.microsoft.com/office/powerpoint/2010/main" val="30630090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F89B59B-2120-461D-8222-CE3302E55416}" type="slidenum">
              <a:rPr lang="en-GB" smtClean="0"/>
              <a:t>49</a:t>
            </a:fld>
            <a:endParaRPr lang="en-GB"/>
          </a:p>
        </p:txBody>
      </p:sp>
    </p:spTree>
    <p:extLst>
      <p:ext uri="{BB962C8B-B14F-4D97-AF65-F5344CB8AC3E}">
        <p14:creationId xmlns:p14="http://schemas.microsoft.com/office/powerpoint/2010/main" val="747377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F89B59B-2120-461D-8222-CE3302E55416}" type="slidenum">
              <a:rPr lang="en-GB" smtClean="0"/>
              <a:t>5</a:t>
            </a:fld>
            <a:endParaRPr lang="en-GB"/>
          </a:p>
        </p:txBody>
      </p:sp>
    </p:spTree>
    <p:extLst>
      <p:ext uri="{BB962C8B-B14F-4D97-AF65-F5344CB8AC3E}">
        <p14:creationId xmlns:p14="http://schemas.microsoft.com/office/powerpoint/2010/main" val="28446966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0" i="0" dirty="0">
                <a:solidFill>
                  <a:srgbClr val="4E4757"/>
                </a:solidFill>
                <a:effectLst/>
                <a:latin typeface="+mn-lt"/>
              </a:rPr>
              <a:t>UK uses the PEGI (Pan European Game Information) system to give games their age ratings to help people </a:t>
            </a:r>
            <a:r>
              <a:rPr lang="en-GB" sz="1400" b="0" i="0" dirty="0">
                <a:solidFill>
                  <a:srgbClr val="4D5156"/>
                </a:solidFill>
                <a:effectLst/>
                <a:latin typeface="+mn-lt"/>
              </a:rPr>
              <a:t>make informed decisions when buying video games or apps through the use of age recommendations and content descriptors. </a:t>
            </a:r>
            <a:r>
              <a:rPr lang="en-GB" sz="1400" b="0" i="0" dirty="0">
                <a:solidFill>
                  <a:srgbClr val="4E4757"/>
                </a:solidFill>
                <a:effectLst/>
                <a:latin typeface="+mn-lt"/>
              </a:rPr>
              <a:t>.</a:t>
            </a:r>
            <a:r>
              <a:rPr lang="en-GB" sz="1400" b="0" i="0" dirty="0">
                <a:solidFill>
                  <a:srgbClr val="4D5156"/>
                </a:solidFill>
                <a:effectLst/>
                <a:latin typeface="+mn-lt"/>
              </a:rPr>
              <a:t>You can find out more here: https://parentzone.org.uk/article/pegi-games-ratings#:~:text=The%20UK%20uses%20the%20PEGI,about%20how%20PEGI%20classifies%20games. </a:t>
            </a:r>
            <a:endParaRPr lang="en-GB" sz="1400" dirty="0">
              <a:latin typeface="+mn-lt"/>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50</a:t>
            </a:fld>
            <a:endParaRPr lang="en-GB"/>
          </a:p>
        </p:txBody>
      </p:sp>
    </p:spTree>
    <p:extLst>
      <p:ext uri="{BB962C8B-B14F-4D97-AF65-F5344CB8AC3E}">
        <p14:creationId xmlns:p14="http://schemas.microsoft.com/office/powerpoint/2010/main" val="31556098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a:p>
        </p:txBody>
      </p:sp>
      <p:sp>
        <p:nvSpPr>
          <p:cNvPr id="4" name="Slide Number Placeholder 3"/>
          <p:cNvSpPr>
            <a:spLocks noGrp="1"/>
          </p:cNvSpPr>
          <p:nvPr>
            <p:ph type="sldNum" sz="quarter" idx="5"/>
          </p:nvPr>
        </p:nvSpPr>
        <p:spPr/>
        <p:txBody>
          <a:bodyPr/>
          <a:lstStyle/>
          <a:p>
            <a:fld id="{5985D112-682F-4487-9187-E5AF34266267}" type="slidenum">
              <a:rPr lang="en-GB" smtClean="0"/>
              <a:t>51</a:t>
            </a:fld>
            <a:endParaRPr lang="en-GB"/>
          </a:p>
        </p:txBody>
      </p:sp>
    </p:spTree>
    <p:extLst>
      <p:ext uri="{BB962C8B-B14F-4D97-AF65-F5344CB8AC3E}">
        <p14:creationId xmlns:p14="http://schemas.microsoft.com/office/powerpoint/2010/main" val="25638866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dirty="0"/>
              <a:t>Over eight in ten (83%) of all parents of children aged 3-17 are aware that there are minimum age requirements for children to set up their own profile on most social media apps and sites, unchanged since 2023. However, only a third (33%) of all parents were able to identify 13 as the correct minimum age on most apps and sites, while three in ten said it was 14 or older. In contrast, 12% of all parents reported the minimum age as 12 or younger, leaving a quarter who either believe there is no minimum age requirement, are unsure if there is one, or don’t know what that age requirement might be. Among parents, those with teenagers are more likely to know the correct minimum age requirement (38% of parents of 13-17s compared to 31% of parents of 3-12s). </a:t>
            </a:r>
          </a:p>
        </p:txBody>
      </p:sp>
      <p:sp>
        <p:nvSpPr>
          <p:cNvPr id="4" name="Slide Number Placeholder 3"/>
          <p:cNvSpPr>
            <a:spLocks noGrp="1"/>
          </p:cNvSpPr>
          <p:nvPr>
            <p:ph type="sldNum" sz="quarter" idx="5"/>
          </p:nvPr>
        </p:nvSpPr>
        <p:spPr/>
        <p:txBody>
          <a:bodyPr/>
          <a:lstStyle/>
          <a:p>
            <a:fld id="{5985D112-682F-4487-9187-E5AF34266267}" type="slidenum">
              <a:rPr lang="en-GB" smtClean="0"/>
              <a:t>52</a:t>
            </a:fld>
            <a:endParaRPr lang="en-GB"/>
          </a:p>
        </p:txBody>
      </p:sp>
    </p:spTree>
    <p:extLst>
      <p:ext uri="{BB962C8B-B14F-4D97-AF65-F5344CB8AC3E}">
        <p14:creationId xmlns:p14="http://schemas.microsoft.com/office/powerpoint/2010/main" val="20076544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a:buFont typeface="Arial" panose="020B0604020202020204" pitchFamily="34" charset="0"/>
              <a:buNone/>
            </a:pPr>
            <a:endParaRPr lang="en-GB" b="0" i="0" dirty="0">
              <a:solidFill>
                <a:srgbClr val="20212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53</a:t>
            </a:fld>
            <a:endParaRPr lang="en-GB"/>
          </a:p>
        </p:txBody>
      </p:sp>
    </p:spTree>
    <p:extLst>
      <p:ext uri="{BB962C8B-B14F-4D97-AF65-F5344CB8AC3E}">
        <p14:creationId xmlns:p14="http://schemas.microsoft.com/office/powerpoint/2010/main" val="12700001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a:buFont typeface="Arial" panose="020B0604020202020204" pitchFamily="34" charset="0"/>
              <a:buNone/>
            </a:pPr>
            <a:endParaRPr lang="en-GB" b="0" i="0" dirty="0">
              <a:solidFill>
                <a:srgbClr val="20212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54</a:t>
            </a:fld>
            <a:endParaRPr lang="en-GB"/>
          </a:p>
        </p:txBody>
      </p:sp>
    </p:spTree>
    <p:extLst>
      <p:ext uri="{BB962C8B-B14F-4D97-AF65-F5344CB8AC3E}">
        <p14:creationId xmlns:p14="http://schemas.microsoft.com/office/powerpoint/2010/main" val="6225567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a:buFont typeface="Arial" panose="020B0604020202020204" pitchFamily="34" charset="0"/>
              <a:buNone/>
            </a:pPr>
            <a:r>
              <a:rPr lang="en-GB" sz="1400" dirty="0"/>
              <a:t>*CAUTION - Low base size, figures are indicative only (Ofcom)</a:t>
            </a:r>
            <a:endParaRPr lang="en-GB" sz="1400" b="0" i="0" dirty="0">
              <a:solidFill>
                <a:srgbClr val="20212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55</a:t>
            </a:fld>
            <a:endParaRPr lang="en-GB"/>
          </a:p>
        </p:txBody>
      </p:sp>
    </p:spTree>
    <p:extLst>
      <p:ext uri="{BB962C8B-B14F-4D97-AF65-F5344CB8AC3E}">
        <p14:creationId xmlns:p14="http://schemas.microsoft.com/office/powerpoint/2010/main" val="179526890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B8561-0A43-82AF-C8C7-C00EF4E0B1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DB8DB8-200D-4DFC-7A44-56864BF558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74CA79-4451-F705-A129-982DFC6B752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C15A113-9028-DBC7-B3C8-D0D6F59CFFE2}"/>
              </a:ext>
            </a:extLst>
          </p:cNvPr>
          <p:cNvSpPr>
            <a:spLocks noGrp="1"/>
          </p:cNvSpPr>
          <p:nvPr>
            <p:ph type="sldNum" sz="quarter" idx="5"/>
          </p:nvPr>
        </p:nvSpPr>
        <p:spPr/>
        <p:txBody>
          <a:bodyPr/>
          <a:lstStyle/>
          <a:p>
            <a:fld id="{EF89B59B-2120-461D-8222-CE3302E55416}" type="slidenum">
              <a:rPr lang="en-GB" smtClean="0"/>
              <a:t>56</a:t>
            </a:fld>
            <a:endParaRPr lang="en-GB"/>
          </a:p>
        </p:txBody>
      </p:sp>
    </p:spTree>
    <p:extLst>
      <p:ext uri="{BB962C8B-B14F-4D97-AF65-F5344CB8AC3E}">
        <p14:creationId xmlns:p14="http://schemas.microsoft.com/office/powerpoint/2010/main" val="46673874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ASK</a:t>
            </a:r>
            <a:r>
              <a:rPr lang="en-GB" sz="1400" dirty="0"/>
              <a:t> – Why does this matter?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TELL</a:t>
            </a:r>
            <a:r>
              <a:rPr lang="en-GB" sz="1400" dirty="0"/>
              <a:t>:</a:t>
            </a:r>
          </a:p>
          <a:p>
            <a:pPr marL="285750" indent="-285750">
              <a:buFont typeface="Arial" panose="020B0604020202020204" pitchFamily="34" charset="0"/>
              <a:buChar char="•"/>
            </a:pPr>
            <a:r>
              <a:rPr lang="en-GB" sz="1400" dirty="0"/>
              <a:t>M</a:t>
            </a:r>
            <a:r>
              <a:rPr lang="en-GB" sz="1400" i="0" dirty="0">
                <a:effectLst/>
              </a:rPr>
              <a:t>any children have online profiles that make them appear older than they actually are</a:t>
            </a:r>
            <a:r>
              <a:rPr lang="en-GB" sz="1400" dirty="0"/>
              <a:t> – exposing them to </a:t>
            </a:r>
            <a:r>
              <a:rPr lang="en-GB" sz="1400" b="1" dirty="0"/>
              <a:t>content inappropriate for their age and harmful online interaction </a:t>
            </a:r>
            <a:r>
              <a:rPr lang="en-GB" sz="1400" dirty="0"/>
              <a:t>with other users; for example: peer to </a:t>
            </a:r>
            <a:r>
              <a:rPr lang="en-GB" sz="1400" b="1" dirty="0"/>
              <a:t>peer pressure</a:t>
            </a:r>
            <a:r>
              <a:rPr lang="en-GB" sz="1400" dirty="0"/>
              <a:t>, commercial </a:t>
            </a:r>
            <a:r>
              <a:rPr lang="en-GB" sz="1400" b="1" dirty="0"/>
              <a:t>advertising</a:t>
            </a:r>
            <a:r>
              <a:rPr lang="en-GB" sz="1400" dirty="0"/>
              <a:t> and </a:t>
            </a:r>
            <a:r>
              <a:rPr lang="en-GB" sz="1400" b="1" dirty="0"/>
              <a:t>adults posing as childre</a:t>
            </a:r>
            <a:r>
              <a:rPr lang="en-GB" sz="1400" dirty="0"/>
              <a:t>n or young adults with the intention to </a:t>
            </a:r>
            <a:r>
              <a:rPr lang="en-GB" sz="1400" b="1" dirty="0"/>
              <a:t>groom</a:t>
            </a:r>
            <a:r>
              <a:rPr lang="en-GB" sz="1400" dirty="0"/>
              <a:t> or </a:t>
            </a:r>
            <a:r>
              <a:rPr lang="en-GB" sz="1400" b="1" dirty="0"/>
              <a:t>exploit</a:t>
            </a:r>
            <a:r>
              <a:rPr lang="en-GB" sz="1400" dirty="0"/>
              <a:t> them for </a:t>
            </a:r>
            <a:r>
              <a:rPr lang="en-GB" sz="1400" b="1" dirty="0"/>
              <a:t>sexual</a:t>
            </a:r>
            <a:r>
              <a:rPr lang="en-GB" sz="1400" dirty="0"/>
              <a:t>, </a:t>
            </a:r>
            <a:r>
              <a:rPr lang="en-GB" sz="1400" b="1" dirty="0"/>
              <a:t>criminal</a:t>
            </a:r>
            <a:r>
              <a:rPr lang="en-GB" sz="1400" dirty="0"/>
              <a:t>, </a:t>
            </a:r>
            <a:r>
              <a:rPr lang="en-GB" sz="1400" b="1" dirty="0"/>
              <a:t>financial</a:t>
            </a:r>
            <a:r>
              <a:rPr lang="en-GB" sz="1400" dirty="0"/>
              <a:t> or other purposes</a:t>
            </a:r>
            <a:endParaRPr lang="en-GB" sz="1400" b="1" dirty="0">
              <a:highlight>
                <a:srgbClr val="FFFFFF"/>
              </a:highlight>
            </a:endParaRPr>
          </a:p>
          <a:p>
            <a:pPr marL="285750" indent="-285750">
              <a:buFont typeface="Arial" panose="020B0604020202020204" pitchFamily="34" charset="0"/>
              <a:buChar char="•"/>
            </a:pPr>
            <a:r>
              <a:rPr lang="en-GB" sz="1400" b="1" dirty="0"/>
              <a:t>Addictive algorithms </a:t>
            </a:r>
            <a:r>
              <a:rPr lang="en-GB" sz="1400" b="1" i="0" dirty="0">
                <a:effectLst/>
                <a:latin typeface="Mark Pro"/>
              </a:rPr>
              <a:t>can make it harder to take a break </a:t>
            </a:r>
            <a:r>
              <a:rPr lang="en-GB" sz="1400" i="0" dirty="0">
                <a:effectLst/>
                <a:latin typeface="Mark Pro"/>
              </a:rPr>
              <a:t>and maintain a healthy balance between time on and offline</a:t>
            </a:r>
          </a:p>
          <a:p>
            <a:pPr marL="285750" indent="-285750">
              <a:buFont typeface="Arial" panose="020B0604020202020204" pitchFamily="34" charset="0"/>
              <a:buChar char="•"/>
            </a:pPr>
            <a:r>
              <a:rPr lang="en-GB" sz="1400" dirty="0"/>
              <a:t>Algorithms can also target content similar to what you’ve already selected. This can prevent you from finding new ideas and perspectives, create </a:t>
            </a:r>
            <a:r>
              <a:rPr lang="en-GB" sz="1400" b="1" dirty="0"/>
              <a:t>misinformation and  reinforce stereotypes</a:t>
            </a:r>
            <a:r>
              <a:rPr lang="en-GB" sz="1400" dirty="0"/>
              <a:t>.</a:t>
            </a:r>
            <a:r>
              <a:rPr lang="en-GB" sz="1400" dirty="0">
                <a:highlight>
                  <a:srgbClr val="FFFF00"/>
                </a:highlight>
              </a:rPr>
              <a:t> </a:t>
            </a:r>
            <a:endParaRPr lang="en-GB" sz="14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dirty="0"/>
          </a:p>
        </p:txBody>
      </p:sp>
      <p:sp>
        <p:nvSpPr>
          <p:cNvPr id="4" name="Slide Number Placeholder 3"/>
          <p:cNvSpPr>
            <a:spLocks noGrp="1"/>
          </p:cNvSpPr>
          <p:nvPr>
            <p:ph type="sldNum" sz="quarter" idx="5"/>
          </p:nvPr>
        </p:nvSpPr>
        <p:spPr/>
        <p:txBody>
          <a:bodyPr/>
          <a:lstStyle/>
          <a:p>
            <a:fld id="{5985D112-682F-4487-9187-E5AF34266267}" type="slidenum">
              <a:rPr lang="en-GB" smtClean="0"/>
              <a:t>57</a:t>
            </a:fld>
            <a:endParaRPr lang="en-GB"/>
          </a:p>
        </p:txBody>
      </p:sp>
    </p:spTree>
    <p:extLst>
      <p:ext uri="{BB962C8B-B14F-4D97-AF65-F5344CB8AC3E}">
        <p14:creationId xmlns:p14="http://schemas.microsoft.com/office/powerpoint/2010/main" val="84994456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a:p>
        </p:txBody>
      </p:sp>
      <p:sp>
        <p:nvSpPr>
          <p:cNvPr id="4" name="Slide Number Placeholder 3"/>
          <p:cNvSpPr>
            <a:spLocks noGrp="1"/>
          </p:cNvSpPr>
          <p:nvPr>
            <p:ph type="sldNum" sz="quarter" idx="5"/>
          </p:nvPr>
        </p:nvSpPr>
        <p:spPr/>
        <p:txBody>
          <a:bodyPr/>
          <a:lstStyle/>
          <a:p>
            <a:fld id="{5985D112-682F-4487-9187-E5AF34266267}" type="slidenum">
              <a:rPr lang="en-GB" smtClean="0"/>
              <a:t>58</a:t>
            </a:fld>
            <a:endParaRPr lang="en-GB"/>
          </a:p>
        </p:txBody>
      </p:sp>
    </p:spTree>
    <p:extLst>
      <p:ext uri="{BB962C8B-B14F-4D97-AF65-F5344CB8AC3E}">
        <p14:creationId xmlns:p14="http://schemas.microsoft.com/office/powerpoint/2010/main" val="3659147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400" b="1" dirty="0"/>
              <a:t>TELL:</a:t>
            </a:r>
          </a:p>
          <a:p>
            <a:pPr marL="171450" indent="-171450">
              <a:buFont typeface="Arial" panose="020B0604020202020204" pitchFamily="34" charset="0"/>
              <a:buChar char="•"/>
            </a:pPr>
            <a:r>
              <a:rPr lang="en-GB" sz="1400" b="1" dirty="0"/>
              <a:t>A third of 8-17-year-old children are being exposed to content online that they find worrying or nasty, but only 20% of parents report their child telling them </a:t>
            </a:r>
            <a:r>
              <a:rPr lang="en-GB" sz="1400" dirty="0"/>
              <a:t>they had seen something online that scared or upset them in the same time frame. </a:t>
            </a:r>
          </a:p>
          <a:p>
            <a:pPr marL="171450" indent="-171450">
              <a:buFont typeface="Arial" panose="020B0604020202020204" pitchFamily="34" charset="0"/>
              <a:buChar char="•"/>
            </a:pPr>
            <a:r>
              <a:rPr lang="en-GB" sz="1400" b="1" dirty="0"/>
              <a:t>The likelihood of children seeing this type of content increases with age -</a:t>
            </a:r>
            <a:r>
              <a:rPr lang="en-GB" sz="1400" dirty="0"/>
              <a:t> just over a third of 12-17s say they have been exposed to this type of content in the past year (34%) compared to 28% of 8-11-year-olds. </a:t>
            </a:r>
          </a:p>
          <a:p>
            <a:pPr marL="171450" indent="-171450">
              <a:buFont typeface="Arial" panose="020B0604020202020204" pitchFamily="34" charset="0"/>
              <a:buChar char="•"/>
            </a:pPr>
            <a:endParaRPr lang="en-GB" sz="1400" dirty="0"/>
          </a:p>
          <a:p>
            <a:pPr marL="0" indent="0">
              <a:buFont typeface="Arial" panose="020B0604020202020204" pitchFamily="34" charset="0"/>
              <a:buNone/>
            </a:pPr>
            <a:r>
              <a:rPr lang="en-GB" sz="1400" dirty="0"/>
              <a:t>NB. Children aged 8-17 who live with at least one impacting condition (e.g. illness, disability, SEND) are more likely than those without such a condition to say they have seen this type of content (40% vs 29%). This indicates that particular groups of children may be more vulnerable than others to being exposed to potentially harmful content.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85D112-682F-4487-9187-E5AF3426626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283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a:p>
        </p:txBody>
      </p:sp>
      <p:sp>
        <p:nvSpPr>
          <p:cNvPr id="4" name="Slide Number Placeholder 3"/>
          <p:cNvSpPr>
            <a:spLocks noGrp="1"/>
          </p:cNvSpPr>
          <p:nvPr>
            <p:ph type="sldNum" sz="quarter" idx="5"/>
          </p:nvPr>
        </p:nvSpPr>
        <p:spPr/>
        <p:txBody>
          <a:bodyPr/>
          <a:lstStyle/>
          <a:p>
            <a:fld id="{5985D112-682F-4487-9187-E5AF34266267}" type="slidenum">
              <a:rPr lang="en-GB" smtClean="0"/>
              <a:t>6</a:t>
            </a:fld>
            <a:endParaRPr lang="en-GB"/>
          </a:p>
        </p:txBody>
      </p:sp>
    </p:spTree>
    <p:extLst>
      <p:ext uri="{BB962C8B-B14F-4D97-AF65-F5344CB8AC3E}">
        <p14:creationId xmlns:p14="http://schemas.microsoft.com/office/powerpoint/2010/main" val="371499818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i="0" dirty="0">
                <a:solidFill>
                  <a:srgbClr val="202124"/>
                </a:solidFill>
                <a:effectLst/>
                <a:latin typeface="arial" panose="020B0604020202020204" pitchFamily="34" charset="0"/>
              </a:rPr>
              <a:t>TELL</a:t>
            </a:r>
            <a:r>
              <a:rPr lang="en-GB" sz="1400" b="0" i="0" dirty="0">
                <a:solidFill>
                  <a:srgbClr val="202124"/>
                </a:solidFill>
                <a:effectLst/>
                <a:latin typeface="arial" panose="020B0604020202020204" pitchFamily="34" charset="0"/>
              </a:rPr>
              <a:t> - </a:t>
            </a:r>
            <a:r>
              <a:rPr lang="en-GB" sz="1400" b="0" i="0" dirty="0">
                <a:solidFill>
                  <a:srgbClr val="000000"/>
                </a:solidFill>
                <a:effectLst/>
                <a:latin typeface="NSPCC-Bold"/>
              </a:rPr>
              <a:t>The 4 Cs of online safety is a useful way to identify online safety risks for children (</a:t>
            </a:r>
            <a:r>
              <a:rPr lang="en-GB" sz="1400" b="0" i="0" dirty="0">
                <a:solidFill>
                  <a:srgbClr val="000000"/>
                </a:solidFill>
                <a:effectLst/>
                <a:latin typeface="NSPCC-Regular"/>
              </a:rPr>
              <a:t>content, contact, conduct and commerce)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0" i="0" dirty="0">
                <a:solidFill>
                  <a:srgbClr val="000000"/>
                </a:solidFill>
                <a:effectLst/>
                <a:latin typeface="NSPCC-Regular"/>
              </a:rPr>
              <a:t>We will now take a look at some of these in more detail over the next few slides</a:t>
            </a:r>
            <a:endParaRPr lang="en-GB" sz="1400" b="0" i="0" dirty="0">
              <a:solidFill>
                <a:srgbClr val="000000"/>
              </a:solidFill>
              <a:effectLst/>
              <a:latin typeface="NSPCC-Bold"/>
            </a:endParaRPr>
          </a:p>
          <a:p>
            <a:pPr marL="0" lvl="0" indent="0" algn="l">
              <a:buFont typeface="Arial" panose="020B0604020202020204" pitchFamily="34" charset="0"/>
              <a:buNone/>
            </a:pPr>
            <a:endParaRPr lang="en-GB" sz="1400" b="0" i="0" dirty="0">
              <a:solidFill>
                <a:srgbClr val="20212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60</a:t>
            </a:fld>
            <a:endParaRPr lang="en-GB"/>
          </a:p>
        </p:txBody>
      </p:sp>
    </p:spTree>
    <p:extLst>
      <p:ext uri="{BB962C8B-B14F-4D97-AF65-F5344CB8AC3E}">
        <p14:creationId xmlns:p14="http://schemas.microsoft.com/office/powerpoint/2010/main" val="247300232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F2DBE-66B2-6D76-80AA-7C8189261D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AD4023-06C1-691A-CE3E-64B5E5FD2F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8A8853-2571-4C69-AF5B-FF6440A1C55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i="0" dirty="0">
                <a:solidFill>
                  <a:srgbClr val="202124"/>
                </a:solidFill>
                <a:effectLst/>
                <a:latin typeface="+mn-lt"/>
              </a:rPr>
              <a:t>TELL</a:t>
            </a:r>
            <a:r>
              <a:rPr lang="en-GB" sz="1400" b="0" i="0" dirty="0">
                <a:solidFill>
                  <a:srgbClr val="202124"/>
                </a:solidFill>
                <a:effectLst/>
                <a:latin typeface="+mn-lt"/>
              </a:rPr>
              <a:t> – </a:t>
            </a:r>
            <a:r>
              <a:rPr lang="en-GB" sz="1400" b="0" i="0" dirty="0">
                <a:solidFill>
                  <a:srgbClr val="000000"/>
                </a:solidFill>
                <a:effectLst/>
                <a:latin typeface="+mn-lt"/>
              </a:rPr>
              <a:t>There is plenty of useful information to support them around these topics at  </a:t>
            </a:r>
            <a:r>
              <a:rPr lang="en-GB" sz="1400" dirty="0">
                <a:latin typeface="+mn-lt"/>
                <a:hlinkClick r:id="rId3"/>
              </a:rPr>
              <a:t>https://parentsafe.lgfl.net/</a:t>
            </a:r>
            <a:r>
              <a:rPr lang="en-GB" sz="1400" dirty="0">
                <a:latin typeface="+mn-lt"/>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b="0" i="0" dirty="0">
              <a:solidFill>
                <a:srgbClr val="202124"/>
              </a:solidFill>
              <a:effectLst/>
              <a:latin typeface="+mn-lt"/>
            </a:endParaRPr>
          </a:p>
        </p:txBody>
      </p:sp>
      <p:sp>
        <p:nvSpPr>
          <p:cNvPr id="4" name="Slide Number Placeholder 3">
            <a:extLst>
              <a:ext uri="{FF2B5EF4-FFF2-40B4-BE49-F238E27FC236}">
                <a16:creationId xmlns:a16="http://schemas.microsoft.com/office/drawing/2014/main" id="{5389695B-F8B9-ED7F-BE63-7DEECF1BE0BD}"/>
              </a:ext>
            </a:extLst>
          </p:cNvPr>
          <p:cNvSpPr>
            <a:spLocks noGrp="1"/>
          </p:cNvSpPr>
          <p:nvPr>
            <p:ph type="sldNum" sz="quarter" idx="5"/>
          </p:nvPr>
        </p:nvSpPr>
        <p:spPr/>
        <p:txBody>
          <a:bodyPr/>
          <a:lstStyle/>
          <a:p>
            <a:fld id="{5985D112-682F-4487-9187-E5AF34266267}" type="slidenum">
              <a:rPr lang="en-GB" smtClean="0"/>
              <a:t>61</a:t>
            </a:fld>
            <a:endParaRPr lang="en-GB"/>
          </a:p>
        </p:txBody>
      </p:sp>
    </p:spTree>
    <p:extLst>
      <p:ext uri="{BB962C8B-B14F-4D97-AF65-F5344CB8AC3E}">
        <p14:creationId xmlns:p14="http://schemas.microsoft.com/office/powerpoint/2010/main" val="30368740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t>Talk through the ones most relevant to your school and ask parents if they are familiar with some of  these terms, e.g. Gen AI, sexual extortion, misogyny</a:t>
            </a:r>
          </a:p>
          <a:p>
            <a:endParaRPr lang="en-GB" sz="1400" dirty="0"/>
          </a:p>
          <a:p>
            <a:endParaRPr lang="en-GB" sz="1400" dirty="0"/>
          </a:p>
          <a:p>
            <a:r>
              <a:rPr lang="en-GB" sz="1400" dirty="0"/>
              <a:t>TELL – we will go over some of these in more detail, but they can find out more at parentsafe.lgfl.net</a:t>
            </a:r>
          </a:p>
        </p:txBody>
      </p:sp>
    </p:spTree>
    <p:extLst>
      <p:ext uri="{BB962C8B-B14F-4D97-AF65-F5344CB8AC3E}">
        <p14:creationId xmlns:p14="http://schemas.microsoft.com/office/powerpoint/2010/main" val="404213872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351AB-FA9E-7544-B1A1-8D9E30794E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C43ABE-6614-EA61-2D29-0523640C89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B0962A-4555-3A16-01EE-029D71A5C513}"/>
              </a:ext>
            </a:extLst>
          </p:cNvPr>
          <p:cNvSpPr>
            <a:spLocks noGrp="1"/>
          </p:cNvSpPr>
          <p:nvPr>
            <p:ph type="body" idx="1"/>
          </p:nvPr>
        </p:nvSpPr>
        <p:spPr/>
        <p:txBody>
          <a:bodyPr/>
          <a:lstStyle/>
          <a:p>
            <a:r>
              <a:rPr lang="en-GB" sz="1400" b="1" dirty="0"/>
              <a:t>ASK</a:t>
            </a:r>
            <a:r>
              <a:rPr lang="en-GB" sz="1400" dirty="0"/>
              <a:t> – What does Gen AI mean to you?</a:t>
            </a:r>
          </a:p>
          <a:p>
            <a:endParaRPr lang="en-GB" sz="1400" dirty="0"/>
          </a:p>
          <a:p>
            <a:r>
              <a:rPr lang="en-GB" sz="1400" b="1" dirty="0"/>
              <a:t>TELL</a:t>
            </a:r>
            <a:r>
              <a:rPr lang="en-GB" sz="1400" dirty="0"/>
              <a:t> -Al systems are designed to complete tasks and solve problems that in the past would have needed human thinking. Generative Al (</a:t>
            </a:r>
            <a:r>
              <a:rPr lang="en-GB" sz="1400" dirty="0" err="1"/>
              <a:t>genAl</a:t>
            </a:r>
            <a:r>
              <a:rPr lang="en-GB" sz="1400" dirty="0"/>
              <a:t>) allows us to ask Al to create things for us, such as photos, music, emails, and recipes and is able to work with and process vast amounts of information to complete the task it is set. </a:t>
            </a:r>
            <a:r>
              <a:rPr lang="en-GB" sz="1400" dirty="0" err="1"/>
              <a:t>GenAl</a:t>
            </a:r>
            <a:r>
              <a:rPr lang="en-GB" sz="1400" dirty="0"/>
              <a:t> can be found on many different platforms, apps and websites.. Children and young people often use Gen AI for:</a:t>
            </a:r>
          </a:p>
          <a:p>
            <a:pPr marL="457200" indent="-457200">
              <a:buFont typeface="Arial" panose="020B0604020202020204" pitchFamily="34" charset="0"/>
              <a:buChar char="•"/>
            </a:pPr>
            <a:r>
              <a:rPr lang="en-GB" sz="1400" dirty="0"/>
              <a:t>Asking questions </a:t>
            </a:r>
          </a:p>
          <a:p>
            <a:pPr marL="457200" indent="-457200">
              <a:buFont typeface="Arial" panose="020B0604020202020204" pitchFamily="34" charset="0"/>
              <a:buChar char="•"/>
            </a:pPr>
            <a:r>
              <a:rPr lang="en-GB" sz="1400" dirty="0"/>
              <a:t>Studying and revision </a:t>
            </a:r>
          </a:p>
          <a:p>
            <a:pPr marL="457200" indent="-457200">
              <a:buFont typeface="Arial" panose="020B0604020202020204" pitchFamily="34" charset="0"/>
              <a:buChar char="•"/>
            </a:pPr>
            <a:r>
              <a:rPr lang="en-GB" sz="1400" dirty="0"/>
              <a:t>Getting advice </a:t>
            </a:r>
          </a:p>
          <a:p>
            <a:pPr marL="457200" indent="-457200">
              <a:buFont typeface="Arial" panose="020B0604020202020204" pitchFamily="34" charset="0"/>
              <a:buChar char="•"/>
            </a:pPr>
            <a:r>
              <a:rPr lang="en-GB" sz="1400" dirty="0"/>
              <a:t>Planning </a:t>
            </a:r>
          </a:p>
          <a:p>
            <a:pPr marL="457200" indent="-457200">
              <a:buFont typeface="Arial" panose="020B0604020202020204" pitchFamily="34" charset="0"/>
              <a:buChar char="•"/>
            </a:pPr>
            <a:r>
              <a:rPr lang="en-GB" sz="1400" dirty="0"/>
              <a:t>Coding </a:t>
            </a:r>
          </a:p>
          <a:p>
            <a:pPr marL="457200" indent="-457200">
              <a:buFont typeface="Arial" panose="020B0604020202020204" pitchFamily="34" charset="0"/>
              <a:buChar char="•"/>
            </a:pPr>
            <a:r>
              <a:rPr lang="en-GB" sz="1400" dirty="0"/>
              <a:t>Being creative through art or music </a:t>
            </a:r>
          </a:p>
          <a:p>
            <a:pPr marL="457200" indent="-457200">
              <a:buFont typeface="Arial" panose="020B0604020202020204" pitchFamily="34" charset="0"/>
              <a:buChar char="•"/>
            </a:pPr>
            <a:r>
              <a:rPr lang="en-GB" sz="1400" dirty="0"/>
              <a:t>For ideas and inspiration </a:t>
            </a:r>
          </a:p>
          <a:p>
            <a:pPr marL="457200" indent="-457200">
              <a:buFont typeface="Arial" panose="020B0604020202020204" pitchFamily="34" charset="0"/>
              <a:buChar char="•"/>
            </a:pPr>
            <a:r>
              <a:rPr lang="en-GB" sz="1400" dirty="0"/>
              <a:t>Drafting messages and emails </a:t>
            </a:r>
          </a:p>
          <a:p>
            <a:pPr marL="457200" indent="-457200">
              <a:buFont typeface="Arial" panose="020B0604020202020204" pitchFamily="34" charset="0"/>
              <a:buChar char="•"/>
            </a:pPr>
            <a:r>
              <a:rPr lang="en-GB" sz="1400" dirty="0"/>
              <a:t>Analysing data </a:t>
            </a:r>
          </a:p>
          <a:p>
            <a:pPr marL="0" indent="0">
              <a:buFont typeface="Arial" panose="020B0604020202020204" pitchFamily="34" charset="0"/>
              <a:buNone/>
            </a:pPr>
            <a:endParaRPr lang="en-GB" sz="14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SHOW</a:t>
            </a:r>
            <a:r>
              <a:rPr lang="en-GB" sz="1400" dirty="0"/>
              <a:t> – Childnet’s Parent Leaflet and  scroll through key strategies and pointers to help keep children safe: -   </a:t>
            </a:r>
            <a:r>
              <a:rPr lang="en-GB" sz="1400" dirty="0">
                <a:hlinkClick r:id="rId3"/>
              </a:rPr>
              <a:t>https://www.childnet.com/wp-content/uploads/2025/03/Childnet-Cheat-Sheet-GenAI.pdf</a:t>
            </a:r>
            <a:r>
              <a:rPr lang="en-GB" sz="1400" dirty="0"/>
              <a:t> </a:t>
            </a:r>
          </a:p>
          <a:p>
            <a:pPr marL="0" indent="0">
              <a:buFont typeface="Arial" panose="020B0604020202020204" pitchFamily="34" charset="0"/>
              <a:buNone/>
            </a:pPr>
            <a:endParaRPr lang="en-GB" sz="1400" dirty="0"/>
          </a:p>
        </p:txBody>
      </p:sp>
      <p:sp>
        <p:nvSpPr>
          <p:cNvPr id="4" name="Slide Number Placeholder 3">
            <a:extLst>
              <a:ext uri="{FF2B5EF4-FFF2-40B4-BE49-F238E27FC236}">
                <a16:creationId xmlns:a16="http://schemas.microsoft.com/office/drawing/2014/main" id="{BFE6EE6F-536A-FCD5-2DC6-684DE5C98076}"/>
              </a:ext>
            </a:extLst>
          </p:cNvPr>
          <p:cNvSpPr>
            <a:spLocks noGrp="1"/>
          </p:cNvSpPr>
          <p:nvPr>
            <p:ph type="sldNum" sz="quarter" idx="5"/>
          </p:nvPr>
        </p:nvSpPr>
        <p:spPr/>
        <p:txBody>
          <a:bodyPr/>
          <a:lstStyle/>
          <a:p>
            <a:fld id="{EF89B59B-2120-461D-8222-CE3302E55416}" type="slidenum">
              <a:rPr lang="en-GB" smtClean="0"/>
              <a:t>63</a:t>
            </a:fld>
            <a:endParaRPr lang="en-GB"/>
          </a:p>
        </p:txBody>
      </p:sp>
    </p:spTree>
    <p:extLst>
      <p:ext uri="{BB962C8B-B14F-4D97-AF65-F5344CB8AC3E}">
        <p14:creationId xmlns:p14="http://schemas.microsoft.com/office/powerpoint/2010/main" val="163366163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351AB-FA9E-7544-B1A1-8D9E30794E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C43ABE-6614-EA61-2D29-0523640C89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B0962A-4555-3A16-01EE-029D71A5C513}"/>
              </a:ext>
            </a:extLst>
          </p:cNvPr>
          <p:cNvSpPr>
            <a:spLocks noGrp="1"/>
          </p:cNvSpPr>
          <p:nvPr>
            <p:ph type="body" idx="1"/>
          </p:nvPr>
        </p:nvSpPr>
        <p:spPr/>
        <p:txBody>
          <a:bodyPr/>
          <a:lstStyle/>
          <a:p>
            <a:r>
              <a:rPr lang="en-GB" sz="1400" b="1" dirty="0">
                <a:latin typeface="+mn-lt"/>
              </a:rPr>
              <a:t>TELL</a:t>
            </a:r>
            <a:r>
              <a:rPr lang="en-GB" sz="1400" dirty="0">
                <a:latin typeface="+mn-lt"/>
              </a:rPr>
              <a:t> - </a:t>
            </a:r>
            <a:r>
              <a:rPr lang="en-GB" sz="1400" b="0" i="0" dirty="0">
                <a:solidFill>
                  <a:srgbClr val="131313"/>
                </a:solidFill>
                <a:effectLst/>
                <a:latin typeface="+mn-lt"/>
              </a:rPr>
              <a:t>Children and young people are being exposed to online  harm with new generative AI (gen AI) tools which are now everywhere online! These include  </a:t>
            </a:r>
            <a:r>
              <a:rPr lang="en-GB" sz="1400" b="0" i="0" dirty="0" err="1">
                <a:solidFill>
                  <a:srgbClr val="131313"/>
                </a:solidFill>
                <a:effectLst/>
                <a:latin typeface="+mn-lt"/>
              </a:rPr>
              <a:t>sexbots</a:t>
            </a:r>
            <a:r>
              <a:rPr lang="en-GB" sz="1400" b="0" i="0" dirty="0">
                <a:solidFill>
                  <a:srgbClr val="131313"/>
                </a:solidFill>
                <a:effectLst/>
                <a:latin typeface="+mn-lt"/>
              </a:rPr>
              <a:t>, AI girlfriends, nudifying sites, etc. If you think 'my child wouldn't see these things', you may think again when you hear more.</a:t>
            </a:r>
          </a:p>
          <a:p>
            <a:endParaRPr lang="en-GB" sz="1400" b="0" i="0" dirty="0">
              <a:solidFill>
                <a:srgbClr val="131313"/>
              </a:solidFill>
              <a:effectLst/>
              <a:latin typeface="+mn-lt"/>
            </a:endParaRPr>
          </a:p>
          <a:p>
            <a:r>
              <a:rPr lang="en-GB" sz="1400" b="1" i="0" dirty="0">
                <a:solidFill>
                  <a:srgbClr val="131313"/>
                </a:solidFill>
                <a:effectLst/>
                <a:latin typeface="+mn-lt"/>
              </a:rPr>
              <a:t>PLAY VIDEO: </a:t>
            </a:r>
            <a:r>
              <a:rPr lang="en-GB" sz="1400" dirty="0">
                <a:latin typeface="+mn-lt"/>
                <a:hlinkClick r:id="rId3"/>
              </a:rPr>
              <a:t>https://www.youtube.com/watch?v=XEsHwss2x8E&amp;list=PLaIzX4UgxCRl8e_36R79fqLp_qt1imm4D&amp;index=3&amp;t=203s</a:t>
            </a:r>
            <a:r>
              <a:rPr lang="en-GB" sz="1400" dirty="0">
                <a:latin typeface="+mn-lt"/>
              </a:rPr>
              <a:t> </a:t>
            </a:r>
          </a:p>
          <a:p>
            <a:endParaRPr lang="en-GB" sz="1400" dirty="0">
              <a:latin typeface="+mn-lt"/>
            </a:endParaRPr>
          </a:p>
        </p:txBody>
      </p:sp>
      <p:sp>
        <p:nvSpPr>
          <p:cNvPr id="4" name="Slide Number Placeholder 3">
            <a:extLst>
              <a:ext uri="{FF2B5EF4-FFF2-40B4-BE49-F238E27FC236}">
                <a16:creationId xmlns:a16="http://schemas.microsoft.com/office/drawing/2014/main" id="{BFE6EE6F-536A-FCD5-2DC6-684DE5C98076}"/>
              </a:ext>
            </a:extLst>
          </p:cNvPr>
          <p:cNvSpPr>
            <a:spLocks noGrp="1"/>
          </p:cNvSpPr>
          <p:nvPr>
            <p:ph type="sldNum" sz="quarter" idx="5"/>
          </p:nvPr>
        </p:nvSpPr>
        <p:spPr/>
        <p:txBody>
          <a:bodyPr/>
          <a:lstStyle/>
          <a:p>
            <a:fld id="{EF89B59B-2120-461D-8222-CE3302E55416}" type="slidenum">
              <a:rPr lang="en-GB" smtClean="0"/>
              <a:t>64</a:t>
            </a:fld>
            <a:endParaRPr lang="en-GB"/>
          </a:p>
        </p:txBody>
      </p:sp>
    </p:spTree>
    <p:extLst>
      <p:ext uri="{BB962C8B-B14F-4D97-AF65-F5344CB8AC3E}">
        <p14:creationId xmlns:p14="http://schemas.microsoft.com/office/powerpoint/2010/main" val="3046499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351AB-FA9E-7544-B1A1-8D9E30794E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C43ABE-6614-EA61-2D29-0523640C89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B0962A-4555-3A16-01EE-029D71A5C513}"/>
              </a:ext>
            </a:extLst>
          </p:cNvPr>
          <p:cNvSpPr>
            <a:spLocks noGrp="1"/>
          </p:cNvSpPr>
          <p:nvPr>
            <p:ph type="body" idx="1"/>
          </p:nvPr>
        </p:nvSpPr>
        <p:spPr/>
        <p:txBody>
          <a:bodyPr/>
          <a:lstStyle/>
          <a:p>
            <a:r>
              <a:rPr lang="en-GB" sz="1400" b="1" dirty="0">
                <a:latin typeface="+mn-lt"/>
              </a:rPr>
              <a:t>TELL: </a:t>
            </a:r>
            <a:r>
              <a:rPr lang="en-GB" sz="1400" b="0" i="0" dirty="0">
                <a:solidFill>
                  <a:srgbClr val="131313"/>
                </a:solidFill>
                <a:effectLst/>
                <a:latin typeface="+mn-lt"/>
              </a:rPr>
              <a:t>Protect Us is a short film exposing the harrowing ways generative AI applications and chatbots are being weaponised to exploit children online.  The video </a:t>
            </a:r>
            <a:r>
              <a:rPr lang="en-GB" sz="1400" b="0" i="0" dirty="0">
                <a:solidFill>
                  <a:srgbClr val="212121"/>
                </a:solidFill>
                <a:effectLst/>
                <a:latin typeface="+mn-lt"/>
              </a:rPr>
              <a:t>has several </a:t>
            </a:r>
            <a:r>
              <a:rPr lang="en-GB" sz="1400" b="0" i="0" dirty="0" err="1">
                <a:solidFill>
                  <a:srgbClr val="212121"/>
                </a:solidFill>
                <a:effectLst/>
                <a:latin typeface="+mn-lt"/>
              </a:rPr>
              <a:t>dramatised</a:t>
            </a:r>
            <a:r>
              <a:rPr lang="en-GB" sz="1400" b="0" i="0" dirty="0">
                <a:solidFill>
                  <a:srgbClr val="212121"/>
                </a:solidFill>
                <a:effectLst/>
                <a:latin typeface="+mn-lt"/>
              </a:rPr>
              <a:t> scenarios from real-life stories, so worth watching just one chapter even if you only have two minutes.</a:t>
            </a:r>
            <a:endParaRPr lang="en-GB" sz="1400" b="0" i="0" dirty="0">
              <a:solidFill>
                <a:srgbClr val="131313"/>
              </a:solidFill>
              <a:effectLst/>
              <a:latin typeface="+mn-lt"/>
            </a:endParaRPr>
          </a:p>
          <a:p>
            <a:endParaRPr lang="en-GB" sz="1400" b="1" i="0" dirty="0">
              <a:solidFill>
                <a:srgbClr val="131313"/>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i="0" dirty="0">
                <a:solidFill>
                  <a:srgbClr val="131313"/>
                </a:solidFill>
                <a:effectLst/>
                <a:latin typeface="+mn-lt"/>
              </a:rPr>
              <a:t>PLAY VIDEO </a:t>
            </a:r>
            <a:r>
              <a:rPr lang="en-GB" sz="1400" dirty="0">
                <a:latin typeface="+mn-lt"/>
                <a:hlinkClick r:id="rId3"/>
              </a:rPr>
              <a:t>https://www.youtube.com/watch?v=OuH-D-au1Ho</a:t>
            </a:r>
            <a:r>
              <a:rPr lang="en-GB" sz="1400" dirty="0">
                <a:latin typeface="+mn-lt"/>
              </a:rPr>
              <a:t> </a:t>
            </a:r>
          </a:p>
          <a:p>
            <a:endParaRPr lang="en-GB" sz="1400" dirty="0">
              <a:latin typeface="+mn-lt"/>
            </a:endParaRPr>
          </a:p>
        </p:txBody>
      </p:sp>
      <p:sp>
        <p:nvSpPr>
          <p:cNvPr id="4" name="Slide Number Placeholder 3">
            <a:extLst>
              <a:ext uri="{FF2B5EF4-FFF2-40B4-BE49-F238E27FC236}">
                <a16:creationId xmlns:a16="http://schemas.microsoft.com/office/drawing/2014/main" id="{BFE6EE6F-536A-FCD5-2DC6-684DE5C98076}"/>
              </a:ext>
            </a:extLst>
          </p:cNvPr>
          <p:cNvSpPr>
            <a:spLocks noGrp="1"/>
          </p:cNvSpPr>
          <p:nvPr>
            <p:ph type="sldNum" sz="quarter" idx="5"/>
          </p:nvPr>
        </p:nvSpPr>
        <p:spPr/>
        <p:txBody>
          <a:bodyPr/>
          <a:lstStyle/>
          <a:p>
            <a:fld id="{EF89B59B-2120-461D-8222-CE3302E55416}" type="slidenum">
              <a:rPr lang="en-GB" smtClean="0"/>
              <a:t>65</a:t>
            </a:fld>
            <a:endParaRPr lang="en-GB"/>
          </a:p>
        </p:txBody>
      </p:sp>
    </p:spTree>
    <p:extLst>
      <p:ext uri="{BB962C8B-B14F-4D97-AF65-F5344CB8AC3E}">
        <p14:creationId xmlns:p14="http://schemas.microsoft.com/office/powerpoint/2010/main" val="221803234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400" b="1" i="0" dirty="0">
                <a:solidFill>
                  <a:srgbClr val="202124"/>
                </a:solidFill>
                <a:effectLst/>
                <a:latin typeface="+mn-lt"/>
              </a:rPr>
              <a:t>EXPLAIN – it is a  t</a:t>
            </a:r>
            <a:r>
              <a:rPr lang="en-GB" sz="1400" dirty="0">
                <a:latin typeface="+mn-lt"/>
              </a:rPr>
              <a:t>ype of </a:t>
            </a:r>
            <a:r>
              <a:rPr lang="en-GB" sz="1400" dirty="0">
                <a:solidFill>
                  <a:srgbClr val="C00000"/>
                </a:solidFill>
                <a:latin typeface="+mn-lt"/>
              </a:rPr>
              <a:t>online blackmail </a:t>
            </a:r>
            <a:r>
              <a:rPr lang="en-GB" sz="1400" dirty="0">
                <a:latin typeface="+mn-lt"/>
              </a:rPr>
              <a:t>involving an adult offender posing as a young person, threatening to release </a:t>
            </a:r>
            <a:r>
              <a:rPr lang="en-GB" sz="1400" dirty="0">
                <a:solidFill>
                  <a:srgbClr val="C00000"/>
                </a:solidFill>
                <a:latin typeface="+mn-lt"/>
              </a:rPr>
              <a:t>nude or semi-nude images and/or videos </a:t>
            </a:r>
            <a:r>
              <a:rPr lang="en-GB" sz="1400" dirty="0">
                <a:latin typeface="+mn-lt"/>
              </a:rPr>
              <a:t>of a child or young person, unless they pay money. Victims of any age and gender can be targets - majority of cases have involved </a:t>
            </a:r>
            <a:r>
              <a:rPr lang="en-GB" sz="1400" dirty="0">
                <a:solidFill>
                  <a:srgbClr val="C00000"/>
                </a:solidFill>
                <a:latin typeface="+mn-lt"/>
              </a:rPr>
              <a:t>male victims aged 14-18</a:t>
            </a:r>
            <a:endParaRPr lang="en-GB" sz="1400" b="1" i="0" dirty="0">
              <a:solidFill>
                <a:srgbClr val="202124"/>
              </a:solidFill>
              <a:effectLst/>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b="1" i="0" dirty="0">
              <a:solidFill>
                <a:srgbClr val="202124"/>
              </a:solidFill>
              <a:effectLst/>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i="0" dirty="0">
                <a:solidFill>
                  <a:srgbClr val="202124"/>
                </a:solidFill>
                <a:effectLst/>
                <a:latin typeface="+mn-lt"/>
              </a:rPr>
              <a:t>TELL - </a:t>
            </a:r>
            <a:r>
              <a:rPr lang="en-GB" sz="1400" dirty="0">
                <a:latin typeface="+mn-lt"/>
              </a:rPr>
              <a:t>It’s important to remember that a child or young person is never to blame if they have been blackmailed online. Offenders will have tricked, groomed and/or manipulated them into sharing an image, or created digitally manipulated images of them. The reality is that it could happen to anyone.</a:t>
            </a:r>
            <a:endParaRPr lang="en-GB" sz="1400" b="1" i="0" dirty="0">
              <a:solidFill>
                <a:srgbClr val="202124"/>
              </a:solidFill>
              <a:effectLst/>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b="1" i="0" dirty="0">
              <a:solidFill>
                <a:srgbClr val="202124"/>
              </a:solidFill>
              <a:effectLst/>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b="1" i="0" dirty="0">
              <a:solidFill>
                <a:srgbClr val="202124"/>
              </a:solidFill>
              <a:effectLst/>
              <a:latin typeface="+mn-lt"/>
            </a:endParaRPr>
          </a:p>
          <a:p>
            <a:pPr marL="0" lvl="0" indent="0" algn="l">
              <a:buFont typeface="Arial" panose="020B0604020202020204" pitchFamily="34" charset="0"/>
              <a:buNone/>
            </a:pPr>
            <a:endParaRPr lang="en-GB" sz="1400" b="0" i="0" dirty="0">
              <a:solidFill>
                <a:srgbClr val="202124"/>
              </a:solidFill>
              <a:effectLst/>
              <a:latin typeface="+mn-lt"/>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66</a:t>
            </a:fld>
            <a:endParaRPr lang="en-GB"/>
          </a:p>
        </p:txBody>
      </p:sp>
    </p:spTree>
    <p:extLst>
      <p:ext uri="{BB962C8B-B14F-4D97-AF65-F5344CB8AC3E}">
        <p14:creationId xmlns:p14="http://schemas.microsoft.com/office/powerpoint/2010/main" val="138978873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DC59B-A409-D953-3E3A-AFF969EBEC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2B5FC2-FB85-29C1-1061-16E83F91AF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2DE2FC-65C1-AE04-051B-DAAC2AB17E8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i="0" dirty="0">
                <a:solidFill>
                  <a:srgbClr val="202124"/>
                </a:solidFill>
                <a:effectLst/>
                <a:latin typeface="+mn-lt"/>
              </a:rPr>
              <a:t>SHARE</a:t>
            </a:r>
            <a:r>
              <a:rPr lang="en-GB" sz="1400" b="0" i="0" dirty="0">
                <a:solidFill>
                  <a:srgbClr val="202124"/>
                </a:solidFill>
                <a:effectLst/>
                <a:latin typeface="+mn-lt"/>
              </a:rPr>
              <a:t> –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0" i="0" dirty="0">
                <a:solidFill>
                  <a:srgbClr val="202124"/>
                </a:solidFill>
                <a:effectLst/>
                <a:latin typeface="+mn-lt"/>
              </a:rPr>
              <a:t> - </a:t>
            </a:r>
            <a:r>
              <a:rPr lang="en-GB" sz="1400" b="0" i="0" dirty="0">
                <a:solidFill>
                  <a:srgbClr val="FFFFFF"/>
                </a:solidFill>
                <a:effectLst/>
                <a:latin typeface="+mn-lt"/>
              </a:rPr>
              <a:t>Financially Motivated Sexual Extortion (FMSE): advice for parents and carers</a:t>
            </a:r>
            <a:r>
              <a:rPr lang="en-GB" sz="1400" b="0" i="0" dirty="0">
                <a:solidFill>
                  <a:srgbClr val="202124"/>
                </a:solidFill>
                <a:effectLst/>
                <a:latin typeface="+mn-lt"/>
              </a:rPr>
              <a:t>: </a:t>
            </a:r>
            <a:r>
              <a:rPr lang="en-GB" sz="1400" dirty="0">
                <a:latin typeface="+mn-lt"/>
                <a:hlinkClick r:id="rId3"/>
              </a:rPr>
              <a:t>https://www.ceopeducation.co.uk/globalassets/professional/nca-fmse-social-campaign-guidance-doc---english.pdf</a:t>
            </a:r>
            <a:r>
              <a:rPr lang="en-GB" sz="1400" dirty="0">
                <a:latin typeface="+mn-lt"/>
              </a:rPr>
              <a:t>  - you might wish to scroll through the page and cover key points and advice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b="0" i="0" dirty="0">
              <a:solidFill>
                <a:srgbClr val="202124"/>
              </a:solidFill>
              <a:effectLst/>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0" i="0" dirty="0">
                <a:solidFill>
                  <a:srgbClr val="202124"/>
                </a:solidFill>
                <a:effectLst/>
                <a:latin typeface="+mn-lt"/>
              </a:rPr>
              <a:t> - CEOP Parent and carers template letter and talk through key points on talking to your child and how to respond </a:t>
            </a:r>
            <a:r>
              <a:rPr lang="en-GB" sz="1400" dirty="0">
                <a:latin typeface="+mn-lt"/>
                <a:hlinkClick r:id="rId4"/>
              </a:rPr>
              <a:t>https://www.ceopeducation.co.uk/globalassets/professional/guidance/nca_financially_motivated_sexual_extortion_alert_education_eng.pdf</a:t>
            </a:r>
            <a:r>
              <a:rPr lang="en-GB" sz="1400" dirty="0">
                <a:latin typeface="+mn-lt"/>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dirty="0">
                <a:latin typeface="+mn-lt"/>
              </a:rPr>
              <a:t>If you wish to explore this further, please refer to https://www.flipsnack.com/internetmattersorg/dealing-with-sextortion-what-to-do-if-you-re-targeted/full-view.html </a:t>
            </a:r>
          </a:p>
          <a:p>
            <a:pPr marL="0" lvl="0" indent="0" algn="l">
              <a:buFont typeface="Arial" panose="020B0604020202020204" pitchFamily="34" charset="0"/>
              <a:buNone/>
            </a:pPr>
            <a:endParaRPr lang="en-GB" sz="1400" b="0" i="0" dirty="0">
              <a:solidFill>
                <a:srgbClr val="202124"/>
              </a:solidFill>
              <a:effectLst/>
              <a:latin typeface="+mn-lt"/>
            </a:endParaRPr>
          </a:p>
        </p:txBody>
      </p:sp>
      <p:sp>
        <p:nvSpPr>
          <p:cNvPr id="4" name="Slide Number Placeholder 3">
            <a:extLst>
              <a:ext uri="{FF2B5EF4-FFF2-40B4-BE49-F238E27FC236}">
                <a16:creationId xmlns:a16="http://schemas.microsoft.com/office/drawing/2014/main" id="{86DA4446-FE2C-DF36-D3E1-22D9F2969761}"/>
              </a:ext>
            </a:extLst>
          </p:cNvPr>
          <p:cNvSpPr>
            <a:spLocks noGrp="1"/>
          </p:cNvSpPr>
          <p:nvPr>
            <p:ph type="sldNum" sz="quarter" idx="5"/>
          </p:nvPr>
        </p:nvSpPr>
        <p:spPr/>
        <p:txBody>
          <a:bodyPr/>
          <a:lstStyle/>
          <a:p>
            <a:fld id="{5985D112-682F-4487-9187-E5AF34266267}" type="slidenum">
              <a:rPr lang="en-GB" smtClean="0"/>
              <a:t>67</a:t>
            </a:fld>
            <a:endParaRPr lang="en-GB"/>
          </a:p>
        </p:txBody>
      </p:sp>
    </p:spTree>
    <p:extLst>
      <p:ext uri="{BB962C8B-B14F-4D97-AF65-F5344CB8AC3E}">
        <p14:creationId xmlns:p14="http://schemas.microsoft.com/office/powerpoint/2010/main" val="24241383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3DE6D-090E-596B-08AD-695FEE1C64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ECCBC2-2D17-9781-54E4-8B73C63226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04445E-834D-1DE8-48A6-4D1CC3EC2088}"/>
              </a:ext>
            </a:extLst>
          </p:cNvPr>
          <p:cNvSpPr>
            <a:spLocks noGrp="1"/>
          </p:cNvSpPr>
          <p:nvPr>
            <p:ph type="body" idx="1"/>
          </p:nvPr>
        </p:nvSpPr>
        <p:spPr/>
        <p:txBody>
          <a:bodyPr/>
          <a:lstStyle/>
          <a:p>
            <a:r>
              <a:rPr lang="en-GB" sz="1400" b="1" dirty="0">
                <a:latin typeface="+mn-lt"/>
              </a:rPr>
              <a:t>DISCUSS - </a:t>
            </a:r>
            <a:r>
              <a:rPr lang="en-GB" sz="1400" b="0" i="1" dirty="0">
                <a:latin typeface="+mn-lt"/>
              </a:rPr>
              <a:t>Talk through the reasons</a:t>
            </a:r>
            <a:r>
              <a:rPr lang="en-GB" sz="1400" b="0" i="1" baseline="0" dirty="0">
                <a:latin typeface="+mn-lt"/>
              </a:rPr>
              <a:t> why people live stream. E.g. </a:t>
            </a:r>
            <a:r>
              <a:rPr lang="en-GB" sz="1400" dirty="0">
                <a:latin typeface="+mn-lt"/>
              </a:rPr>
              <a:t>Sharing videos instantly and live can feel exciting, showcase talents, campaign against issues, spontaneously share their thoughts with an audience, Show events like music concerts, tutorials e.g. putting on makeup</a:t>
            </a:r>
            <a:endParaRPr lang="en-GB" sz="1400" b="1"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b="1"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latin typeface="+mn-lt"/>
              </a:rPr>
              <a:t>ASK</a:t>
            </a:r>
            <a:r>
              <a:rPr lang="en-GB" sz="1400" dirty="0">
                <a:latin typeface="+mn-lt"/>
              </a:rPr>
              <a:t> – What do you think the risks are??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latin typeface="+mn-lt"/>
              </a:rPr>
              <a:t>TELL</a:t>
            </a:r>
            <a:r>
              <a:rPr lang="en-GB" sz="1400" dirty="0">
                <a:latin typeface="+mn-lt"/>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dirty="0">
              <a:latin typeface="+mn-lt"/>
            </a:endParaRPr>
          </a:p>
          <a:p>
            <a:pPr marL="514350" marR="0" lvl="0" indent="-51435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GB" sz="1400" dirty="0">
                <a:latin typeface="+mn-lt"/>
              </a:rPr>
              <a:t>Live streaming presents a number of risks to children and young people which may be divided into whether the child or young person is viewing the live stream or is sharing/hosting the live stream. </a:t>
            </a:r>
          </a:p>
          <a:p>
            <a:pPr marL="285750" indent="-285750">
              <a:buFont typeface="Arial" panose="020B0604020202020204" pitchFamily="34" charset="0"/>
              <a:buChar char="•"/>
            </a:pPr>
            <a:r>
              <a:rPr lang="en-GB" sz="1400" dirty="0">
                <a:solidFill>
                  <a:srgbClr val="C00000"/>
                </a:solidFill>
                <a:latin typeface="+mn-lt"/>
              </a:rPr>
              <a:t>Exposure to inappropriate or harmful content </a:t>
            </a:r>
            <a:r>
              <a:rPr lang="en-GB" sz="1400" dirty="0">
                <a:latin typeface="+mn-lt"/>
              </a:rPr>
              <a:t>via live streaming. </a:t>
            </a:r>
          </a:p>
          <a:p>
            <a:pPr marL="285750" indent="-285750">
              <a:buFont typeface="Arial" panose="020B0604020202020204" pitchFamily="34" charset="0"/>
              <a:buChar char="•"/>
            </a:pPr>
            <a:r>
              <a:rPr lang="en-GB" sz="1400" dirty="0">
                <a:latin typeface="+mn-lt"/>
              </a:rPr>
              <a:t>Content can be </a:t>
            </a:r>
            <a:r>
              <a:rPr lang="en-GB" sz="1400" dirty="0">
                <a:solidFill>
                  <a:srgbClr val="C00000"/>
                </a:solidFill>
                <a:latin typeface="+mn-lt"/>
              </a:rPr>
              <a:t>uncensored</a:t>
            </a:r>
            <a:r>
              <a:rPr lang="en-GB" sz="1400" dirty="0">
                <a:latin typeface="+mn-lt"/>
              </a:rPr>
              <a:t> and spontaneous.</a:t>
            </a:r>
          </a:p>
          <a:p>
            <a:pPr marL="285750" indent="-285750">
              <a:buFont typeface="Arial" panose="020B0604020202020204" pitchFamily="34" charset="0"/>
              <a:buChar char="•"/>
            </a:pPr>
            <a:r>
              <a:rPr lang="en-GB" sz="1400" dirty="0">
                <a:latin typeface="+mn-lt"/>
              </a:rPr>
              <a:t>Content can have a </a:t>
            </a:r>
            <a:r>
              <a:rPr lang="en-GB" sz="1400" dirty="0">
                <a:solidFill>
                  <a:srgbClr val="C00000"/>
                </a:solidFill>
                <a:latin typeface="+mn-lt"/>
              </a:rPr>
              <a:t>harmless title or description yet contain offensive or harmful content </a:t>
            </a:r>
            <a:r>
              <a:rPr lang="en-GB" sz="1400" dirty="0">
                <a:latin typeface="+mn-lt"/>
              </a:rPr>
              <a:t>without the viewer realising.</a:t>
            </a:r>
          </a:p>
          <a:p>
            <a:pPr marL="285750" indent="-285750">
              <a:buFont typeface="Arial" panose="020B0604020202020204" pitchFamily="34" charset="0"/>
              <a:buChar char="•"/>
            </a:pPr>
            <a:r>
              <a:rPr lang="en-GB" sz="1400" dirty="0">
                <a:solidFill>
                  <a:srgbClr val="C00000"/>
                </a:solidFill>
                <a:latin typeface="+mn-lt"/>
              </a:rPr>
              <a:t>Comments on live streams aren’t moderated</a:t>
            </a:r>
            <a:r>
              <a:rPr lang="en-GB" sz="1400" dirty="0">
                <a:latin typeface="+mn-lt"/>
              </a:rPr>
              <a:t> and can be viewed by everyone, young people could see upsetting or harmful comments. </a:t>
            </a:r>
          </a:p>
          <a:p>
            <a:pPr marL="285750" indent="-285750">
              <a:buFont typeface="Arial" panose="020B0604020202020204" pitchFamily="34" charset="0"/>
              <a:buChar char="•"/>
            </a:pPr>
            <a:r>
              <a:rPr lang="en-GB" sz="1400" dirty="0">
                <a:latin typeface="+mn-lt"/>
              </a:rPr>
              <a:t>The </a:t>
            </a:r>
            <a:r>
              <a:rPr lang="en-GB" sz="1400" dirty="0">
                <a:solidFill>
                  <a:srgbClr val="C00000"/>
                </a:solidFill>
                <a:latin typeface="+mn-lt"/>
              </a:rPr>
              <a:t>host of the livestream might feel bullied or pressured </a:t>
            </a:r>
            <a:r>
              <a:rPr lang="en-GB" sz="1400" dirty="0">
                <a:latin typeface="+mn-lt"/>
              </a:rPr>
              <a:t>to do something in the moment by comments from viewers that they might not feel comfortable doing. </a:t>
            </a:r>
          </a:p>
          <a:p>
            <a:pPr marL="285750" indent="-285750">
              <a:buFont typeface="Arial" panose="020B0604020202020204" pitchFamily="34" charset="0"/>
              <a:buChar char="•"/>
            </a:pPr>
            <a:r>
              <a:rPr lang="en-GB" sz="1400" dirty="0">
                <a:latin typeface="+mn-lt"/>
              </a:rPr>
              <a:t>Young people might feel </a:t>
            </a:r>
            <a:r>
              <a:rPr lang="en-GB" sz="1400" dirty="0">
                <a:solidFill>
                  <a:srgbClr val="C00000"/>
                </a:solidFill>
                <a:latin typeface="+mn-lt"/>
              </a:rPr>
              <a:t>more confident or comfortable sharing things online than they would offline. </a:t>
            </a:r>
          </a:p>
          <a:p>
            <a:pPr marL="285750" indent="-285750">
              <a:buFont typeface="Arial" panose="020B0604020202020204" pitchFamily="34" charset="0"/>
              <a:buChar char="•"/>
            </a:pPr>
            <a:r>
              <a:rPr lang="en-GB" sz="1400" dirty="0">
                <a:latin typeface="+mn-lt"/>
              </a:rPr>
              <a:t>Live streaming provides </a:t>
            </a:r>
            <a:r>
              <a:rPr lang="en-GB" sz="1400" dirty="0">
                <a:solidFill>
                  <a:srgbClr val="C00000"/>
                </a:solidFill>
                <a:latin typeface="+mn-lt"/>
              </a:rPr>
              <a:t>ease of access for perpetrators</a:t>
            </a:r>
            <a:r>
              <a:rPr lang="en-GB" sz="1400" dirty="0">
                <a:latin typeface="+mn-lt"/>
              </a:rPr>
              <a:t> to engage with children and young people. </a:t>
            </a:r>
          </a:p>
          <a:p>
            <a:pPr marL="285750" indent="-285750">
              <a:buFont typeface="Arial" panose="020B0604020202020204" pitchFamily="34" charset="0"/>
              <a:buChar char="•"/>
            </a:pPr>
            <a:r>
              <a:rPr lang="en-GB" sz="1400" dirty="0">
                <a:latin typeface="+mn-lt"/>
              </a:rPr>
              <a:t>Viewers can also screen </a:t>
            </a:r>
            <a:r>
              <a:rPr lang="en-GB" sz="1400" dirty="0">
                <a:solidFill>
                  <a:srgbClr val="C00000"/>
                </a:solidFill>
                <a:latin typeface="+mn-lt"/>
              </a:rPr>
              <a:t>record or take screenshots of the live stream, even without the host’s consent. </a:t>
            </a:r>
          </a:p>
          <a:p>
            <a:endParaRPr lang="en-GB" sz="140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dirty="0">
                <a:latin typeface="+mn-lt"/>
              </a:rPr>
              <a:t>2.  Live streaming can facilitate sexual abuse in different ways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mn-lt"/>
              </a:rPr>
              <a:t>While any legitimate internet platform could be abused by offenders attempting to contact children, live streaming provides an ease of access through the instant, direct connection ‘viewers’ have to ‘hosts’ while watching live streams. Live streaming may therefore facilitate sexual abuse as offenders utilise live streams to groom and exploit children to undress or perform sexual acts.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mn-lt"/>
              </a:rPr>
              <a:t>Offenders may try to move the child away from the public stream to a one-on-one live streaming chat. Some offenders may capture videos/images of the child to store or distribute or use in further blackmail.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mn-lt"/>
              </a:rPr>
              <a:t>Software can be used to record the live streaming of child sexual abuse and/or still images can be captured of the child sexual abuse during the broadcast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dirty="0">
              <a:latin typeface="+mn-lt"/>
            </a:endParaRPr>
          </a:p>
        </p:txBody>
      </p:sp>
      <p:sp>
        <p:nvSpPr>
          <p:cNvPr id="4" name="Slide Number Placeholder 3">
            <a:extLst>
              <a:ext uri="{FF2B5EF4-FFF2-40B4-BE49-F238E27FC236}">
                <a16:creationId xmlns:a16="http://schemas.microsoft.com/office/drawing/2014/main" id="{52C77104-93EE-2C68-0B84-E5A9C99CFE1C}"/>
              </a:ext>
            </a:extLst>
          </p:cNvPr>
          <p:cNvSpPr>
            <a:spLocks noGrp="1"/>
          </p:cNvSpPr>
          <p:nvPr>
            <p:ph type="sldNum" sz="quarter" idx="5"/>
          </p:nvPr>
        </p:nvSpPr>
        <p:spPr/>
        <p:txBody>
          <a:bodyPr/>
          <a:lstStyle/>
          <a:p>
            <a:fld id="{5985D112-682F-4487-9187-E5AF34266267}" type="slidenum">
              <a:rPr lang="en-GB" smtClean="0"/>
              <a:t>68</a:t>
            </a:fld>
            <a:endParaRPr lang="en-GB"/>
          </a:p>
        </p:txBody>
      </p:sp>
    </p:spTree>
    <p:extLst>
      <p:ext uri="{BB962C8B-B14F-4D97-AF65-F5344CB8AC3E}">
        <p14:creationId xmlns:p14="http://schemas.microsoft.com/office/powerpoint/2010/main" val="375541114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35000"/>
              </a:lnSpc>
              <a:spcBef>
                <a:spcPts val="750"/>
              </a:spcBef>
              <a:spcAft>
                <a:spcPts val="750"/>
              </a:spcAft>
            </a:pPr>
            <a:r>
              <a:rPr lang="en-GB" sz="1400" b="1" dirty="0">
                <a:solidFill>
                  <a:srgbClr val="34495E"/>
                </a:solidFill>
                <a:effectLst/>
                <a:latin typeface="+mn-lt"/>
                <a:ea typeface="Aptos" panose="020B0004020202020204" pitchFamily="34" charset="0"/>
                <a:cs typeface="Aptos" panose="020B0004020202020204" pitchFamily="34" charset="0"/>
              </a:rPr>
              <a:t>TELL</a:t>
            </a:r>
            <a:r>
              <a:rPr lang="en-GB" sz="1400" dirty="0">
                <a:solidFill>
                  <a:srgbClr val="34495E"/>
                </a:solidFill>
                <a:effectLst/>
                <a:latin typeface="+mn-lt"/>
                <a:ea typeface="Aptos" panose="020B0004020202020204" pitchFamily="34" charset="0"/>
                <a:cs typeface="Aptos" panose="020B0004020202020204" pitchFamily="34" charset="0"/>
              </a:rPr>
              <a:t> – </a:t>
            </a:r>
          </a:p>
          <a:p>
            <a:pPr>
              <a:lnSpc>
                <a:spcPct val="135000"/>
              </a:lnSpc>
              <a:spcBef>
                <a:spcPts val="750"/>
              </a:spcBef>
              <a:spcAft>
                <a:spcPts val="750"/>
              </a:spcAft>
            </a:pPr>
            <a:r>
              <a:rPr lang="en-GB" sz="1400" dirty="0">
                <a:solidFill>
                  <a:srgbClr val="34495E"/>
                </a:solidFill>
                <a:effectLst/>
                <a:latin typeface="+mn-lt"/>
                <a:ea typeface="Aptos" panose="020B0004020202020204" pitchFamily="34" charset="0"/>
                <a:cs typeface="Aptos" panose="020B0004020202020204" pitchFamily="34" charset="0"/>
              </a:rPr>
              <a:t>1. The Internet Watch Foundation are the only organisation other than law enforcement who can search for and remove child sexual abuse imagery.91% of all the content they remove of child sexual abuse material, is ‘self-generated’. Self-generated Child Sexual Abuse Material (CSAM) are images and videos which are taken by children and then shared either: </a:t>
            </a:r>
            <a:endParaRPr lang="en-GB" sz="1400" dirty="0">
              <a:effectLst/>
              <a:latin typeface="+mn-lt"/>
              <a:ea typeface="Aptos" panose="020B0004020202020204" pitchFamily="34" charset="0"/>
              <a:cs typeface="Aptos" panose="020B0004020202020204" pitchFamily="34" charset="0"/>
            </a:endParaRPr>
          </a:p>
          <a:p>
            <a:pPr marL="800100" lvl="1" indent="-342900">
              <a:lnSpc>
                <a:spcPct val="135000"/>
              </a:lnSpc>
              <a:buSzPts val="1000"/>
              <a:buFont typeface="Symbol" panose="05050102010706020507" pitchFamily="18" charset="2"/>
              <a:buChar char=""/>
              <a:tabLst>
                <a:tab pos="457200" algn="l"/>
              </a:tabLst>
            </a:pPr>
            <a:r>
              <a:rPr lang="en-GB" sz="1400" dirty="0">
                <a:solidFill>
                  <a:srgbClr val="34495E"/>
                </a:solidFill>
                <a:effectLst/>
                <a:latin typeface="+mn-lt"/>
                <a:ea typeface="Times New Roman" panose="02020603050405020304" pitchFamily="18" charset="0"/>
                <a:cs typeface="Aptos" panose="020B0004020202020204" pitchFamily="34" charset="0"/>
              </a:rPr>
              <a:t>willingly, usually with a boyfriend/girlfriend, or  </a:t>
            </a:r>
            <a:endParaRPr lang="en-GB" sz="1400" dirty="0">
              <a:solidFill>
                <a:srgbClr val="000000"/>
              </a:solidFill>
              <a:effectLst/>
              <a:latin typeface="+mn-lt"/>
              <a:ea typeface="Aptos" panose="020B0004020202020204" pitchFamily="34" charset="0"/>
              <a:cs typeface="Aptos" panose="020B0004020202020204" pitchFamily="34" charset="0"/>
            </a:endParaRPr>
          </a:p>
          <a:p>
            <a:pPr marL="800100" lvl="1" indent="-342900">
              <a:lnSpc>
                <a:spcPct val="135000"/>
              </a:lnSpc>
              <a:buSzPts val="1000"/>
              <a:buFont typeface="Symbol" panose="05050102010706020507" pitchFamily="18" charset="2"/>
              <a:buChar char=""/>
              <a:tabLst>
                <a:tab pos="457200" algn="l"/>
              </a:tabLst>
            </a:pPr>
            <a:r>
              <a:rPr lang="en-GB" sz="1400" dirty="0">
                <a:solidFill>
                  <a:srgbClr val="34495E"/>
                </a:solidFill>
                <a:effectLst/>
                <a:latin typeface="+mn-lt"/>
                <a:ea typeface="Times New Roman" panose="02020603050405020304" pitchFamily="18" charset="0"/>
                <a:cs typeface="Aptos" panose="020B0004020202020204" pitchFamily="34" charset="0"/>
              </a:rPr>
              <a:t>unwillingly, through coercion, or </a:t>
            </a:r>
            <a:endParaRPr lang="en-GB" sz="1400" dirty="0">
              <a:solidFill>
                <a:srgbClr val="000000"/>
              </a:solidFill>
              <a:effectLst/>
              <a:latin typeface="+mn-lt"/>
              <a:ea typeface="Aptos" panose="020B0004020202020204" pitchFamily="34" charset="0"/>
              <a:cs typeface="Aptos" panose="020B0004020202020204" pitchFamily="34" charset="0"/>
            </a:endParaRPr>
          </a:p>
          <a:p>
            <a:pPr marL="800100" lvl="1" indent="-342900">
              <a:lnSpc>
                <a:spcPct val="135000"/>
              </a:lnSpc>
              <a:buSzPts val="1000"/>
              <a:buFont typeface="Symbol" panose="05050102010706020507" pitchFamily="18" charset="2"/>
              <a:buChar char=""/>
              <a:tabLst>
                <a:tab pos="457200" algn="l"/>
              </a:tabLst>
            </a:pPr>
            <a:r>
              <a:rPr lang="en-GB" sz="1400" dirty="0">
                <a:solidFill>
                  <a:srgbClr val="34495E"/>
                </a:solidFill>
                <a:effectLst/>
                <a:latin typeface="+mn-lt"/>
                <a:ea typeface="Times New Roman" panose="02020603050405020304" pitchFamily="18" charset="0"/>
                <a:cs typeface="Aptos" panose="020B0004020202020204" pitchFamily="34" charset="0"/>
              </a:rPr>
              <a:t>shared by a third party without their consent.</a:t>
            </a:r>
            <a:endParaRPr lang="en-GB" sz="1400" dirty="0">
              <a:solidFill>
                <a:srgbClr val="000000"/>
              </a:solidFill>
              <a:effectLst/>
              <a:latin typeface="+mn-lt"/>
              <a:ea typeface="Aptos" panose="020B0004020202020204" pitchFamily="34" charset="0"/>
              <a:cs typeface="Aptos" panose="020B0004020202020204" pitchFamily="34" charset="0"/>
            </a:endParaRPr>
          </a:p>
          <a:p>
            <a:pPr>
              <a:lnSpc>
                <a:spcPct val="135000"/>
              </a:lnSpc>
              <a:spcBef>
                <a:spcPts val="750"/>
              </a:spcBef>
              <a:spcAft>
                <a:spcPts val="750"/>
              </a:spcAft>
            </a:pPr>
            <a:r>
              <a:rPr lang="en-GB" sz="1400" b="1" dirty="0">
                <a:solidFill>
                  <a:srgbClr val="34495E"/>
                </a:solidFill>
                <a:effectLst/>
                <a:latin typeface="+mn-lt"/>
                <a:ea typeface="Aptos" panose="020B0004020202020204" pitchFamily="34" charset="0"/>
                <a:cs typeface="Aptos" panose="020B0004020202020204" pitchFamily="34" charset="0"/>
              </a:rPr>
              <a:t>            </a:t>
            </a:r>
            <a:r>
              <a:rPr lang="en-GB" sz="1400" dirty="0">
                <a:solidFill>
                  <a:srgbClr val="34495E"/>
                </a:solidFill>
                <a:effectLst/>
                <a:latin typeface="+mn-lt"/>
                <a:ea typeface="Aptos" panose="020B0004020202020204" pitchFamily="34" charset="0"/>
                <a:cs typeface="Aptos" panose="020B0004020202020204" pitchFamily="34" charset="0"/>
              </a:rPr>
              <a:t>Some of these images end up being distributed, sometimes sold, on the open and dark web by those with a sexual interest in children. Sadly, much of this takes place in home environments, where parents believe their children to be safe. But the internet allows people to access you child, unless you have appropriate controls and settings in place.</a:t>
            </a:r>
          </a:p>
          <a:p>
            <a:pPr marL="0" indent="0">
              <a:buFont typeface="Arial" panose="020B0604020202020204" pitchFamily="34" charset="0"/>
              <a:buNone/>
            </a:pPr>
            <a:endParaRPr lang="en-GB" sz="1400" b="1" dirty="0">
              <a:latin typeface="+mn-lt"/>
            </a:endParaRPr>
          </a:p>
          <a:p>
            <a:pPr marL="0" indent="0">
              <a:buFont typeface="Arial" panose="020B0604020202020204" pitchFamily="34" charset="0"/>
              <a:buNone/>
            </a:pPr>
            <a:endParaRPr lang="en-GB" sz="1400" b="1" dirty="0">
              <a:latin typeface="+mn-lt"/>
            </a:endParaRPr>
          </a:p>
          <a:p>
            <a:pPr marL="0" indent="0">
              <a:buFont typeface="Arial" panose="020B0604020202020204" pitchFamily="34" charset="0"/>
              <a:buNone/>
            </a:pPr>
            <a:r>
              <a:rPr lang="en-GB" sz="1400" b="1" dirty="0">
                <a:latin typeface="+mn-lt"/>
              </a:rPr>
              <a:t>2. </a:t>
            </a:r>
            <a:r>
              <a:rPr lang="en-GB" sz="1400" b="0" dirty="0">
                <a:latin typeface="+mn-lt"/>
              </a:rPr>
              <a:t>One of the biggest increases seen in the latest data, is the rise in the number of images found of 7-10 year olds. This may surprise some people, as there can be an assumption that this is an issue mainly affecting teenagers.</a:t>
            </a:r>
          </a:p>
          <a:p>
            <a:pPr marL="0" indent="0">
              <a:buFont typeface="Arial" panose="020B0604020202020204" pitchFamily="34" charset="0"/>
              <a:buNone/>
            </a:pPr>
            <a:endParaRPr lang="en-GB" sz="1400" b="1" dirty="0">
              <a:latin typeface="+mn-lt"/>
            </a:endParaRPr>
          </a:p>
          <a:p>
            <a:pPr marL="0" indent="0">
              <a:buFont typeface="Arial" panose="020B0604020202020204" pitchFamily="34" charset="0"/>
              <a:buNone/>
            </a:pPr>
            <a:r>
              <a:rPr lang="en-GB" sz="1400" b="1" dirty="0">
                <a:latin typeface="+mn-lt"/>
              </a:rPr>
              <a:t>EXPLAIN</a:t>
            </a:r>
            <a:r>
              <a:rPr lang="en-GB" sz="1400" dirty="0">
                <a:latin typeface="+mn-lt"/>
              </a:rPr>
              <a:t> - This is one of the reasons why we as schools and parents need to start the conversations as early as possible with children, and to be very considered about when children start using devices and controls around this.</a:t>
            </a:r>
          </a:p>
          <a:p>
            <a:endParaRPr lang="en-GB" sz="1400" dirty="0">
              <a:latin typeface="+mn-lt"/>
            </a:endParaRPr>
          </a:p>
          <a:p>
            <a:r>
              <a:rPr lang="en-GB" sz="1400" dirty="0">
                <a:latin typeface="+mn-lt"/>
              </a:rPr>
              <a:t>NOTES – </a:t>
            </a:r>
          </a:p>
          <a:p>
            <a:r>
              <a:rPr lang="en-GB" sz="1400" dirty="0">
                <a:latin typeface="+mn-lt"/>
              </a:rPr>
              <a:t>7-10s highest group!!</a:t>
            </a:r>
          </a:p>
          <a:p>
            <a:r>
              <a:rPr lang="en-GB" sz="1400" dirty="0">
                <a:latin typeface="+mn-lt"/>
              </a:rPr>
              <a:t>7-10s and 11-13s remain the main groups</a:t>
            </a:r>
          </a:p>
          <a:p>
            <a:r>
              <a:rPr lang="en-GB" sz="1400" dirty="0">
                <a:latin typeface="+mn-lt"/>
              </a:rPr>
              <a:t>14-15 and 16-17 substantially creeping up over each of past three years, so don’t think ‘they’re growing out of it’</a:t>
            </a:r>
          </a:p>
        </p:txBody>
      </p:sp>
      <p:sp>
        <p:nvSpPr>
          <p:cNvPr id="4" name="Slide Number Placeholder 3"/>
          <p:cNvSpPr>
            <a:spLocks noGrp="1"/>
          </p:cNvSpPr>
          <p:nvPr>
            <p:ph type="sldNum" sz="quarter" idx="5"/>
          </p:nvPr>
        </p:nvSpPr>
        <p:spPr/>
        <p:txBody>
          <a:bodyPr/>
          <a:lstStyle/>
          <a:p>
            <a:pPr defTabSz="937626">
              <a:defRPr/>
            </a:pPr>
            <a:fld id="{5C762BCE-161F-4EE4-BD89-1216E65B821A}" type="slidenum">
              <a:rPr lang="en-GB" sz="1200">
                <a:solidFill>
                  <a:prstClr val="black"/>
                </a:solidFill>
                <a:latin typeface="Aptos" panose="02110004020202020204"/>
              </a:rPr>
              <a:pPr defTabSz="937626">
                <a:defRPr/>
              </a:pPr>
              <a:t>69</a:t>
            </a:fld>
            <a:endParaRPr lang="en-GB" sz="1200">
              <a:solidFill>
                <a:prstClr val="black"/>
              </a:solidFill>
              <a:latin typeface="Aptos" panose="02110004020202020204"/>
            </a:endParaRPr>
          </a:p>
        </p:txBody>
      </p:sp>
    </p:spTree>
    <p:extLst>
      <p:ext uri="{BB962C8B-B14F-4D97-AF65-F5344CB8AC3E}">
        <p14:creationId xmlns:p14="http://schemas.microsoft.com/office/powerpoint/2010/main" val="1063565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ASK</a:t>
            </a:r>
            <a:r>
              <a:rPr lang="en-GB" sz="1400" dirty="0"/>
              <a:t>: Find out what parents are currently worried about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TELL</a:t>
            </a:r>
            <a:r>
              <a:rPr lang="en-GB" sz="1400" dirty="0"/>
              <a:t>: Despite the positive finding that over seven in ten (72%) 8-17-year-olds who use messaging/social media sites or apps feel safe when using these apps/online sites, either all or most of the time, the online space is a risky environment for children.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dirty="0"/>
          </a:p>
        </p:txBody>
      </p:sp>
      <p:sp>
        <p:nvSpPr>
          <p:cNvPr id="4" name="Slide Number Placeholder 3"/>
          <p:cNvSpPr>
            <a:spLocks noGrp="1"/>
          </p:cNvSpPr>
          <p:nvPr>
            <p:ph type="sldNum" sz="quarter" idx="5"/>
          </p:nvPr>
        </p:nvSpPr>
        <p:spPr/>
        <p:txBody>
          <a:bodyPr/>
          <a:lstStyle/>
          <a:p>
            <a:fld id="{5985D112-682F-4487-9187-E5AF34266267}" type="slidenum">
              <a:rPr lang="en-GB" smtClean="0"/>
              <a:t>7</a:t>
            </a:fld>
            <a:endParaRPr lang="en-GB"/>
          </a:p>
        </p:txBody>
      </p:sp>
    </p:spTree>
    <p:extLst>
      <p:ext uri="{BB962C8B-B14F-4D97-AF65-F5344CB8AC3E}">
        <p14:creationId xmlns:p14="http://schemas.microsoft.com/office/powerpoint/2010/main" val="313561773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latin typeface="+mn-lt"/>
              </a:rPr>
              <a:t>Other tips to consider if you know your child live streams</a:t>
            </a:r>
          </a:p>
        </p:txBody>
      </p:sp>
      <p:sp>
        <p:nvSpPr>
          <p:cNvPr id="4" name="Header Placeholder 3"/>
          <p:cNvSpPr>
            <a:spLocks noGrp="1"/>
          </p:cNvSpPr>
          <p:nvPr>
            <p:ph type="hdr" sz="quarter" idx="10"/>
          </p:nvPr>
        </p:nvSpPr>
        <p:spPr/>
        <p:txBody>
          <a:bodyPr/>
          <a:lstStyle/>
          <a:p>
            <a:pPr defTabSz="990752">
              <a:defRPr/>
            </a:pPr>
            <a:endParaRPr lang="en-GB">
              <a:solidFill>
                <a:prstClr val="black"/>
              </a:solidFill>
              <a:latin typeface="Calibri" panose="020F0502020204030204"/>
            </a:endParaRPr>
          </a:p>
        </p:txBody>
      </p:sp>
      <p:sp>
        <p:nvSpPr>
          <p:cNvPr id="5" name="Footer Placeholder 4"/>
          <p:cNvSpPr>
            <a:spLocks noGrp="1"/>
          </p:cNvSpPr>
          <p:nvPr>
            <p:ph type="ftr" sz="quarter" idx="11"/>
          </p:nvPr>
        </p:nvSpPr>
        <p:spPr/>
        <p:txBody>
          <a:bodyPr/>
          <a:lstStyle/>
          <a:p>
            <a:pPr defTabSz="990752">
              <a:defRPr/>
            </a:pPr>
            <a:endParaRPr lang="en-GB">
              <a:solidFill>
                <a:prstClr val="black"/>
              </a:solidFill>
              <a:latin typeface="Calibri" panose="020F0502020204030204"/>
            </a:endParaRPr>
          </a:p>
        </p:txBody>
      </p:sp>
      <p:sp>
        <p:nvSpPr>
          <p:cNvPr id="6" name="Slide Number Placeholder 5"/>
          <p:cNvSpPr>
            <a:spLocks noGrp="1"/>
          </p:cNvSpPr>
          <p:nvPr>
            <p:ph type="sldNum" sz="quarter" idx="12"/>
          </p:nvPr>
        </p:nvSpPr>
        <p:spPr/>
        <p:txBody>
          <a:bodyPr/>
          <a:lstStyle/>
          <a:p>
            <a:pPr defTabSz="990752">
              <a:defRPr/>
            </a:pPr>
            <a:fld id="{EFDDBACE-0F8F-43FD-98F0-DEE13552DADA}" type="slidenum">
              <a:rPr lang="en-GB">
                <a:solidFill>
                  <a:prstClr val="black"/>
                </a:solidFill>
                <a:latin typeface="Calibri" panose="020F0502020204030204"/>
              </a:rPr>
              <a:pPr defTabSz="990752">
                <a:defRPr/>
              </a:pPr>
              <a:t>70</a:t>
            </a:fld>
            <a:endParaRPr lang="en-GB">
              <a:solidFill>
                <a:prstClr val="black"/>
              </a:solidFill>
              <a:latin typeface="Calibri" panose="020F0502020204030204"/>
            </a:endParaRPr>
          </a:p>
        </p:txBody>
      </p:sp>
    </p:spTree>
    <p:extLst>
      <p:ext uri="{BB962C8B-B14F-4D97-AF65-F5344CB8AC3E}">
        <p14:creationId xmlns:p14="http://schemas.microsoft.com/office/powerpoint/2010/main" val="246031793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latin typeface="+mn-lt"/>
              </a:rPr>
              <a:t>TELL</a:t>
            </a:r>
            <a:r>
              <a:rPr lang="en-GB" sz="1400" dirty="0">
                <a:latin typeface="+mn-lt"/>
              </a:rPr>
              <a:t> - LGfL have created this series of resources which are appropriate for very young children, the dangers of taking your clothes off if you are using a device.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latin typeface="+mn-lt"/>
              </a:rPr>
              <a:t>PLAY</a:t>
            </a:r>
            <a:r>
              <a:rPr lang="en-GB" sz="1400" dirty="0">
                <a:latin typeface="+mn-lt"/>
              </a:rPr>
              <a:t> – </a:t>
            </a:r>
            <a:r>
              <a:rPr lang="en-GB" sz="1400" b="1" dirty="0">
                <a:latin typeface="+mn-lt"/>
              </a:rPr>
              <a:t>Undressed video: </a:t>
            </a:r>
            <a:r>
              <a:rPr lang="en-GB" sz="1400" dirty="0">
                <a:latin typeface="+mn-lt"/>
              </a:rPr>
              <a:t>https://undressed.lgfl.net/ </a:t>
            </a:r>
          </a:p>
          <a:p>
            <a:pPr marL="0" lvl="0" indent="0" algn="l">
              <a:buFont typeface="Arial" panose="020B0604020202020204" pitchFamily="34" charset="0"/>
              <a:buNone/>
            </a:pPr>
            <a:endParaRPr lang="en-GB" sz="1400" b="0" i="0" dirty="0">
              <a:solidFill>
                <a:srgbClr val="202124"/>
              </a:solidFill>
              <a:effectLst/>
              <a:latin typeface="+mn-lt"/>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71</a:t>
            </a:fld>
            <a:endParaRPr lang="en-GB"/>
          </a:p>
        </p:txBody>
      </p:sp>
    </p:spTree>
    <p:extLst>
      <p:ext uri="{BB962C8B-B14F-4D97-AF65-F5344CB8AC3E}">
        <p14:creationId xmlns:p14="http://schemas.microsoft.com/office/powerpoint/2010/main" val="32723544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400" dirty="0">
                <a:latin typeface="+mn-lt"/>
              </a:rPr>
              <a:t>The Online communication among children quantitative research study found that older girls (aged 16-18) were more likely than boys of the same age to have ever been exposed to all ten of the potentially uncomfortable or unwanted types of contact about which they were asked. These include receiving pictures or videos of naked/half-dressed people (32% vs 11%) and being asked to share naked/half-dressed pictures of themselves (24% vs 9%).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85D112-682F-4487-9187-E5AF3426626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576280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latin typeface="+mn-lt"/>
              </a:rPr>
              <a:t>SHARE</a:t>
            </a:r>
            <a:r>
              <a:rPr lang="en-GB" sz="1400" dirty="0">
                <a:latin typeface="+mn-lt"/>
              </a:rPr>
              <a:t> – the example above</a:t>
            </a:r>
          </a:p>
          <a:p>
            <a:endParaRPr lang="en-GB" sz="1400" b="0" dirty="0">
              <a:latin typeface="+mn-lt"/>
            </a:endParaRPr>
          </a:p>
          <a:p>
            <a:r>
              <a:rPr lang="en-GB" sz="1400" b="1" dirty="0">
                <a:latin typeface="+mn-lt"/>
              </a:rPr>
              <a:t>ASK:</a:t>
            </a:r>
          </a:p>
          <a:p>
            <a:pPr marL="457200" indent="-457200">
              <a:buFont typeface="Arial" panose="020B0604020202020204" pitchFamily="34" charset="0"/>
              <a:buChar char="•"/>
            </a:pPr>
            <a:r>
              <a:rPr lang="en-GB" sz="1400" dirty="0">
                <a:latin typeface="+mn-lt"/>
              </a:rPr>
              <a:t>Are there other things you are aware of/have seen? </a:t>
            </a:r>
          </a:p>
          <a:p>
            <a:pPr marL="457200" indent="-457200">
              <a:buFont typeface="Arial" panose="020B0604020202020204" pitchFamily="34" charset="0"/>
              <a:buChar char="•"/>
            </a:pPr>
            <a:r>
              <a:rPr lang="en-GB" sz="1400" dirty="0">
                <a:latin typeface="+mn-lt"/>
              </a:rPr>
              <a:t>Do you follow your child on Instagram, or have they added you as a friend?</a:t>
            </a:r>
          </a:p>
          <a:p>
            <a:pPr marL="457200" indent="-457200">
              <a:buFont typeface="Arial" panose="020B0604020202020204" pitchFamily="34" charset="0"/>
              <a:buChar char="•"/>
            </a:pPr>
            <a:r>
              <a:rPr lang="en-GB" sz="1400" dirty="0">
                <a:latin typeface="+mn-lt"/>
              </a:rPr>
              <a:t>What else can your child to </a:t>
            </a:r>
            <a:r>
              <a:rPr lang="en-GB" sz="1400" dirty="0" err="1">
                <a:latin typeface="+mn-lt"/>
              </a:rPr>
              <a:t>to</a:t>
            </a:r>
            <a:r>
              <a:rPr lang="en-GB" sz="1400" dirty="0">
                <a:latin typeface="+mn-lt"/>
              </a:rPr>
              <a:t> protect themselves from people they do not know?</a:t>
            </a:r>
          </a:p>
          <a:p>
            <a:endParaRPr lang="en-GB" sz="1400" dirty="0">
              <a:latin typeface="+mn-lt"/>
            </a:endParaRPr>
          </a:p>
          <a:p>
            <a:r>
              <a:rPr lang="en-GB" sz="1400" dirty="0">
                <a:latin typeface="+mn-lt"/>
              </a:rPr>
              <a:t>You can refer to https://www.commonsensemedia.org/articles/parents-ultimate-guide-to-snapchat for additional tips</a:t>
            </a:r>
          </a:p>
        </p:txBody>
      </p:sp>
      <p:sp>
        <p:nvSpPr>
          <p:cNvPr id="4" name="Slide Number Placeholder 3"/>
          <p:cNvSpPr>
            <a:spLocks noGrp="1"/>
          </p:cNvSpPr>
          <p:nvPr>
            <p:ph type="sldNum" sz="quarter" idx="5"/>
          </p:nvPr>
        </p:nvSpPr>
        <p:spPr/>
        <p:txBody>
          <a:bodyPr/>
          <a:lstStyle/>
          <a:p>
            <a:fld id="{EF89B59B-2120-461D-8222-CE3302E55416}" type="slidenum">
              <a:rPr lang="en-GB" smtClean="0"/>
              <a:t>73</a:t>
            </a:fld>
            <a:endParaRPr lang="en-GB"/>
          </a:p>
        </p:txBody>
      </p:sp>
    </p:spTree>
    <p:extLst>
      <p:ext uri="{BB962C8B-B14F-4D97-AF65-F5344CB8AC3E}">
        <p14:creationId xmlns:p14="http://schemas.microsoft.com/office/powerpoint/2010/main" val="426236206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b="1" dirty="0"/>
              <a:t>SHARE</a:t>
            </a:r>
            <a:r>
              <a:rPr lang="en-GB" sz="1600" dirty="0"/>
              <a:t> – play relevant video to encourage discussion:</a:t>
            </a:r>
          </a:p>
          <a:p>
            <a:pPr marL="171450" indent="-171450">
              <a:buFont typeface="Arial" panose="020B0604020202020204" pitchFamily="34" charset="0"/>
              <a:buChar char="•"/>
            </a:pPr>
            <a:r>
              <a:rPr lang="en-GB" sz="1600" dirty="0"/>
              <a:t>youtu.be/XjV0lKYpakk?si=6ONdtZJRjfB6bSRj  – what parents/carers need to know</a:t>
            </a:r>
          </a:p>
          <a:p>
            <a:pPr marL="171450" indent="-171450">
              <a:buFont typeface="Arial" panose="020B0604020202020204" pitchFamily="34" charset="0"/>
              <a:buChar char="•"/>
            </a:pPr>
            <a:r>
              <a:rPr lang="en-GB" sz="1600" dirty="0"/>
              <a:t>youtu.be/E5LA2nKHVZ0?si=gU3_jXFF51TU3vTq – when should you be worried</a:t>
            </a:r>
          </a:p>
          <a:p>
            <a:pPr marL="0" lvl="0" indent="0" algn="l">
              <a:buFont typeface="Arial" panose="020B0604020202020204" pitchFamily="34" charset="0"/>
              <a:buNone/>
            </a:pPr>
            <a:endParaRPr lang="en-GB" sz="8000" b="0" i="0" dirty="0">
              <a:solidFill>
                <a:srgbClr val="20212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74</a:t>
            </a:fld>
            <a:endParaRPr lang="en-GB"/>
          </a:p>
        </p:txBody>
      </p:sp>
    </p:spTree>
    <p:extLst>
      <p:ext uri="{BB962C8B-B14F-4D97-AF65-F5344CB8AC3E}">
        <p14:creationId xmlns:p14="http://schemas.microsoft.com/office/powerpoint/2010/main" val="23826739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77E35-1A08-C6E3-084A-EE9E12C76B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8FCA07-6F9D-1F2C-251E-B0E8DE5C66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FFCF0E-0A3D-012D-F4AE-69399ED776A3}"/>
              </a:ext>
            </a:extLst>
          </p:cNvPr>
          <p:cNvSpPr>
            <a:spLocks noGrp="1"/>
          </p:cNvSpPr>
          <p:nvPr>
            <p:ph type="body" idx="1"/>
          </p:nvPr>
        </p:nvSpPr>
        <p:spPr/>
        <p:txBody>
          <a:bodyPr/>
          <a:lstStyle/>
          <a:p>
            <a:pPr marL="0" indent="0">
              <a:buNone/>
            </a:pPr>
            <a:r>
              <a:rPr lang="en-GB" sz="1400" b="1" dirty="0"/>
              <a:t>TELL: </a:t>
            </a:r>
            <a:r>
              <a:rPr lang="en-GB" sz="1400" dirty="0">
                <a:effectLst/>
                <a:latin typeface="Segoe UI" panose="020B0502040204020203" pitchFamily="34" charset="0"/>
              </a:rPr>
              <a:t>Many children’s first exposure is accidental via social media or others showing them</a:t>
            </a:r>
          </a:p>
          <a:p>
            <a:pPr marL="0" indent="0">
              <a:buNone/>
            </a:pPr>
            <a:endParaRPr lang="en-GB" sz="1400" dirty="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effectLst/>
                <a:latin typeface="Segoe UI" panose="020B0502040204020203" pitchFamily="34" charset="0"/>
              </a:rPr>
              <a:t>SHARE: these </a:t>
            </a:r>
            <a:r>
              <a:rPr lang="en-GB" sz="1400" dirty="0">
                <a:effectLst/>
                <a:latin typeface="Segoe UI" panose="020B0502040204020203" pitchFamily="34" charset="0"/>
              </a:rPr>
              <a:t>tips on how to talk to your child about pornography - </a:t>
            </a:r>
            <a:r>
              <a:rPr lang="en-GB" sz="1400" dirty="0">
                <a:hlinkClick r:id="rId3"/>
              </a:rPr>
              <a:t>https://www.keepitrealonline.govt.nz/parents/pornography</a:t>
            </a:r>
            <a:r>
              <a:rPr lang="en-GB" sz="1400" dirty="0"/>
              <a:t> </a:t>
            </a:r>
          </a:p>
          <a:p>
            <a:pPr marL="0" indent="0">
              <a:buNone/>
            </a:pPr>
            <a:endParaRPr lang="en-GB" sz="1800" dirty="0"/>
          </a:p>
          <a:p>
            <a:pPr marL="0" indent="0">
              <a:buNone/>
            </a:pPr>
            <a:endParaRPr lang="en-GB" dirty="0"/>
          </a:p>
        </p:txBody>
      </p:sp>
      <p:sp>
        <p:nvSpPr>
          <p:cNvPr id="4" name="Slide Number Placeholder 3">
            <a:extLst>
              <a:ext uri="{FF2B5EF4-FFF2-40B4-BE49-F238E27FC236}">
                <a16:creationId xmlns:a16="http://schemas.microsoft.com/office/drawing/2014/main" id="{1C456915-674E-32CB-ACA3-5C12441218FE}"/>
              </a:ext>
            </a:extLst>
          </p:cNvPr>
          <p:cNvSpPr>
            <a:spLocks noGrp="1"/>
          </p:cNvSpPr>
          <p:nvPr>
            <p:ph type="sldNum" sz="quarter" idx="5"/>
          </p:nvPr>
        </p:nvSpPr>
        <p:spPr/>
        <p:txBody>
          <a:bodyPr/>
          <a:lstStyle/>
          <a:p>
            <a:fld id="{5985D112-682F-4487-9187-E5AF34266267}" type="slidenum">
              <a:rPr lang="en-GB" smtClean="0"/>
              <a:t>75</a:t>
            </a:fld>
            <a:endParaRPr lang="en-GB"/>
          </a:p>
        </p:txBody>
      </p:sp>
    </p:spTree>
    <p:extLst>
      <p:ext uri="{BB962C8B-B14F-4D97-AF65-F5344CB8AC3E}">
        <p14:creationId xmlns:p14="http://schemas.microsoft.com/office/powerpoint/2010/main" val="360077889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8A5D9-C810-67F8-A5AB-166252022E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12BB20-4F92-23B5-5290-83FC6FB5AE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74A8AA-740D-4830-3646-3888E3F329ED}"/>
              </a:ext>
            </a:extLst>
          </p:cNvPr>
          <p:cNvSpPr>
            <a:spLocks noGrp="1"/>
          </p:cNvSpPr>
          <p:nvPr>
            <p:ph type="body" idx="1"/>
          </p:nvPr>
        </p:nvSpPr>
        <p:spPr/>
        <p:txBody>
          <a:bodyPr/>
          <a:lstStyle/>
          <a:p>
            <a:r>
              <a:rPr lang="en-GB" sz="1400" dirty="0">
                <a:latin typeface="+mn-lt"/>
              </a:rPr>
              <a:t>Revealing Reality did this research to explore what some vulnerable children are seeing and doing on their phones</a:t>
            </a:r>
          </a:p>
          <a:p>
            <a:r>
              <a:rPr lang="en-GB" sz="1400" b="1" dirty="0">
                <a:latin typeface="+mn-lt"/>
              </a:rPr>
              <a:t>TELL</a:t>
            </a:r>
            <a:r>
              <a:rPr lang="en-GB" sz="1400" dirty="0">
                <a:latin typeface="+mn-lt"/>
              </a:rPr>
              <a:t> - They’re not viewing this content on the dark web, finding it buried on hard-to-reach websites or through clandestine underground networks. They see it on mainstream social media and messaging platforms, primarily on Snapchat.</a:t>
            </a:r>
          </a:p>
          <a:p>
            <a:endParaRPr lang="en-GB" sz="1400" dirty="0">
              <a:latin typeface="+mn-lt"/>
            </a:endParaRPr>
          </a:p>
        </p:txBody>
      </p:sp>
      <p:sp>
        <p:nvSpPr>
          <p:cNvPr id="4" name="Slide Number Placeholder 3">
            <a:extLst>
              <a:ext uri="{FF2B5EF4-FFF2-40B4-BE49-F238E27FC236}">
                <a16:creationId xmlns:a16="http://schemas.microsoft.com/office/drawing/2014/main" id="{DF0B2EE5-FA25-C8C1-A7C3-8F5AE659144D}"/>
              </a:ext>
            </a:extLst>
          </p:cNvPr>
          <p:cNvSpPr>
            <a:spLocks noGrp="1"/>
          </p:cNvSpPr>
          <p:nvPr>
            <p:ph type="sldNum" sz="quarter" idx="5"/>
          </p:nvPr>
        </p:nvSpPr>
        <p:spPr/>
        <p:txBody>
          <a:bodyPr/>
          <a:lstStyle/>
          <a:p>
            <a:fld id="{EF89B59B-2120-461D-8222-CE3302E55416}" type="slidenum">
              <a:rPr lang="en-GB" smtClean="0"/>
              <a:t>76</a:t>
            </a:fld>
            <a:endParaRPr lang="en-GB"/>
          </a:p>
        </p:txBody>
      </p:sp>
    </p:spTree>
    <p:extLst>
      <p:ext uri="{BB962C8B-B14F-4D97-AF65-F5344CB8AC3E}">
        <p14:creationId xmlns:p14="http://schemas.microsoft.com/office/powerpoint/2010/main" val="254056426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latin typeface="+mn-lt"/>
              </a:rPr>
              <a:t>TELL</a:t>
            </a:r>
            <a:r>
              <a:rPr lang="en-GB" sz="1400" dirty="0">
                <a:latin typeface="+mn-lt"/>
              </a:rPr>
              <a:t> – Talk to your children about these free reporting helplines to support them if they are worried.</a:t>
            </a:r>
          </a:p>
          <a:p>
            <a:r>
              <a:rPr lang="en-GB" sz="1400" dirty="0">
                <a:latin typeface="+mn-lt"/>
              </a:rPr>
              <a:t>For older children, The Mix </a:t>
            </a:r>
            <a:r>
              <a:rPr lang="en-GB" sz="1400" b="0" i="0" dirty="0">
                <a:solidFill>
                  <a:srgbClr val="333742"/>
                </a:solidFill>
                <a:effectLst/>
                <a:latin typeface="+mn-lt"/>
              </a:rPr>
              <a:t>provides help for young people aged 11-25</a:t>
            </a:r>
            <a:endParaRPr lang="en-GB" sz="1400" dirty="0">
              <a:latin typeface="+mn-lt"/>
            </a:endParaRPr>
          </a:p>
        </p:txBody>
      </p:sp>
      <p:sp>
        <p:nvSpPr>
          <p:cNvPr id="4" name="Slide Number Placeholder 3"/>
          <p:cNvSpPr>
            <a:spLocks noGrp="1"/>
          </p:cNvSpPr>
          <p:nvPr>
            <p:ph type="sldNum" sz="quarter" idx="5"/>
          </p:nvPr>
        </p:nvSpPr>
        <p:spPr/>
        <p:txBody>
          <a:bodyPr/>
          <a:lstStyle/>
          <a:p>
            <a:fld id="{EF89B59B-2120-461D-8222-CE3302E55416}" type="slidenum">
              <a:rPr lang="en-GB" smtClean="0"/>
              <a:t>77</a:t>
            </a:fld>
            <a:endParaRPr lang="en-GB"/>
          </a:p>
        </p:txBody>
      </p:sp>
    </p:spTree>
    <p:extLst>
      <p:ext uri="{BB962C8B-B14F-4D97-AF65-F5344CB8AC3E}">
        <p14:creationId xmlns:p14="http://schemas.microsoft.com/office/powerpoint/2010/main" val="364303709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a:p>
        </p:txBody>
      </p:sp>
      <p:sp>
        <p:nvSpPr>
          <p:cNvPr id="4" name="Slide Number Placeholder 3"/>
          <p:cNvSpPr>
            <a:spLocks noGrp="1"/>
          </p:cNvSpPr>
          <p:nvPr>
            <p:ph type="sldNum" sz="quarter" idx="5"/>
          </p:nvPr>
        </p:nvSpPr>
        <p:spPr/>
        <p:txBody>
          <a:bodyPr/>
          <a:lstStyle/>
          <a:p>
            <a:fld id="{5985D112-682F-4487-9187-E5AF34266267}" type="slidenum">
              <a:rPr lang="en-GB" smtClean="0"/>
              <a:t>78</a:t>
            </a:fld>
            <a:endParaRPr lang="en-GB"/>
          </a:p>
        </p:txBody>
      </p:sp>
    </p:spTree>
    <p:extLst>
      <p:ext uri="{BB962C8B-B14F-4D97-AF65-F5344CB8AC3E}">
        <p14:creationId xmlns:p14="http://schemas.microsoft.com/office/powerpoint/2010/main" val="139942992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991EF1-FDF9-5541-7C68-4CB08B98DB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3BB9B3-879A-3575-78C1-16B3CEF257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5BD6E1-76D9-3766-1F7C-68BBDE15018B}"/>
              </a:ext>
            </a:extLst>
          </p:cNvPr>
          <p:cNvSpPr>
            <a:spLocks noGrp="1"/>
          </p:cNvSpPr>
          <p:nvPr>
            <p:ph type="body" idx="1"/>
          </p:nvPr>
        </p:nvSpPr>
        <p:spPr/>
        <p:txBody>
          <a:bodyPr/>
          <a:lstStyle/>
          <a:p>
            <a:r>
              <a:rPr lang="en-GB" sz="1400" b="1" dirty="0">
                <a:latin typeface="+mn-lt"/>
              </a:rPr>
              <a:t>TELL</a:t>
            </a:r>
            <a:r>
              <a:rPr lang="en-GB" sz="1400" dirty="0">
                <a:latin typeface="+mn-lt"/>
              </a:rPr>
              <a:t> - It is positive that children generally know about safety measures, but there seems to be a gap in their knowledge about reporting and putting the knowledge into practice.</a:t>
            </a:r>
          </a:p>
        </p:txBody>
      </p:sp>
      <p:sp>
        <p:nvSpPr>
          <p:cNvPr id="4" name="Slide Number Placeholder 3">
            <a:extLst>
              <a:ext uri="{FF2B5EF4-FFF2-40B4-BE49-F238E27FC236}">
                <a16:creationId xmlns:a16="http://schemas.microsoft.com/office/drawing/2014/main" id="{8B575EDD-1664-DC58-970D-F1061404CD53}"/>
              </a:ext>
            </a:extLst>
          </p:cNvPr>
          <p:cNvSpPr>
            <a:spLocks noGrp="1"/>
          </p:cNvSpPr>
          <p:nvPr>
            <p:ph type="sldNum" sz="quarter" idx="5"/>
          </p:nvPr>
        </p:nvSpPr>
        <p:spPr/>
        <p:txBody>
          <a:bodyPr/>
          <a:lstStyle/>
          <a:p>
            <a:fld id="{EF89B59B-2120-461D-8222-CE3302E55416}" type="slidenum">
              <a:rPr lang="en-GB" smtClean="0"/>
              <a:t>79</a:t>
            </a:fld>
            <a:endParaRPr lang="en-GB"/>
          </a:p>
        </p:txBody>
      </p:sp>
    </p:spTree>
    <p:extLst>
      <p:ext uri="{BB962C8B-B14F-4D97-AF65-F5344CB8AC3E}">
        <p14:creationId xmlns:p14="http://schemas.microsoft.com/office/powerpoint/2010/main" val="2079498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400" b="1" dirty="0"/>
              <a:t>Many parents indicate that they have concerns around various aspects of their children’s online activities.</a:t>
            </a:r>
          </a:p>
          <a:p>
            <a:pPr marL="171450" indent="-171450">
              <a:buFont typeface="Arial" panose="020B0604020202020204" pitchFamily="34" charset="0"/>
              <a:buChar char="•"/>
            </a:pPr>
            <a:r>
              <a:rPr lang="en-GB" sz="1400" dirty="0"/>
              <a:t>The primary worry of all parents of online 3-17s continues to be potential exposure to age inappropriate content - three-quarters of parents said they were either fairly or very concerned about their child seeing content which is not appropriate for their age (76%) and the same proportion were concerned about them seeing ‘adult’ or sexual content (74%).</a:t>
            </a:r>
          </a:p>
          <a:p>
            <a:pPr marL="171450" indent="-171450">
              <a:buFont typeface="Arial" panose="020B0604020202020204" pitchFamily="34" charset="0"/>
              <a:buChar char="•"/>
            </a:pPr>
            <a:r>
              <a:rPr lang="en-GB" sz="1400" dirty="0"/>
              <a:t>72% were concerned their child not knowing how to tell if something is real or fake online.</a:t>
            </a:r>
          </a:p>
          <a:p>
            <a:pPr marL="171450" indent="-171450">
              <a:buFont typeface="Arial" panose="020B0604020202020204" pitchFamily="34" charset="0"/>
              <a:buChar char="•"/>
            </a:pPr>
            <a:r>
              <a:rPr lang="en-GB" sz="1400" dirty="0"/>
              <a:t>Seven in ten (69%) parents fear their child might be bullied online,</a:t>
            </a:r>
          </a:p>
          <a:p>
            <a:pPr marL="171450" indent="-171450">
              <a:buFont typeface="Arial" panose="020B0604020202020204" pitchFamily="34" charset="0"/>
              <a:buChar char="•"/>
            </a:pPr>
            <a:r>
              <a:rPr lang="en-GB" sz="1400" dirty="0"/>
              <a:t>A similar proportion (68%) are worried about them seeing content that encourages them to hurt themselves. </a:t>
            </a:r>
          </a:p>
          <a:p>
            <a:pPr marL="171450" indent="-171450">
              <a:buFont typeface="Arial" panose="020B0604020202020204" pitchFamily="34" charset="0"/>
              <a:buChar char="•"/>
            </a:pPr>
            <a:r>
              <a:rPr lang="en-GB" sz="1400" dirty="0"/>
              <a:t>61% of parents are concerned about their child being influenced by extreme views,</a:t>
            </a:r>
          </a:p>
          <a:p>
            <a:pPr marL="171450" indent="-171450">
              <a:buFont typeface="Arial" panose="020B0604020202020204" pitchFamily="34" charset="0"/>
              <a:buChar char="•"/>
            </a:pPr>
            <a:r>
              <a:rPr lang="en-GB" sz="1400" dirty="0"/>
              <a:t>51% worry about the pressure to spend money online.</a:t>
            </a:r>
          </a:p>
          <a:p>
            <a:pPr marL="171450" indent="-171450">
              <a:buFont typeface="Arial" panose="020B0604020202020204" pitchFamily="34" charset="0"/>
              <a:buChar char="•"/>
            </a:pPr>
            <a:endParaRPr lang="en-GB" sz="1400" dirty="0"/>
          </a:p>
          <a:p>
            <a:pPr marL="0" indent="0">
              <a:buFont typeface="Arial" panose="020B0604020202020204" pitchFamily="34" charset="0"/>
              <a:buNone/>
            </a:pPr>
            <a:r>
              <a:rPr lang="en-GB" sz="1400" dirty="0"/>
              <a:t>Unsurprisingly, there are many concerns which are more prominent among parents of younger (3- 12-year-old) children who go online.:</a:t>
            </a:r>
          </a:p>
          <a:p>
            <a:pPr marL="0" indent="0">
              <a:buFont typeface="Arial" panose="020B0604020202020204" pitchFamily="34" charset="0"/>
              <a:buNone/>
            </a:pPr>
            <a:r>
              <a:rPr lang="en-GB" sz="1400" dirty="0"/>
              <a:t>For example, a higher proportion of these parents compared to their counterparts (parents of teenagers) are concerned about their child being exposed to age inappropriate content (79% vs 69%), their child not being able to tell what is real or fake online (77% vs 64%), their child seeing content which encourages them to harm themselves (70% vs 63%), the 36 child giving out personal details to inappropriate people (67% vs 60%) and the possibility of their child being influenced by extreme views online (64% vs 57%). </a:t>
            </a:r>
          </a:p>
        </p:txBody>
      </p:sp>
      <p:sp>
        <p:nvSpPr>
          <p:cNvPr id="4" name="Slide Number Placeholder 3"/>
          <p:cNvSpPr>
            <a:spLocks noGrp="1"/>
          </p:cNvSpPr>
          <p:nvPr>
            <p:ph type="sldNum" sz="quarter" idx="5"/>
          </p:nvPr>
        </p:nvSpPr>
        <p:spPr/>
        <p:txBody>
          <a:bodyPr/>
          <a:lstStyle/>
          <a:p>
            <a:fld id="{5985D112-682F-4487-9187-E5AF34266267}" type="slidenum">
              <a:rPr lang="en-GB" smtClean="0"/>
              <a:t>8</a:t>
            </a:fld>
            <a:endParaRPr lang="en-GB"/>
          </a:p>
        </p:txBody>
      </p:sp>
    </p:spTree>
    <p:extLst>
      <p:ext uri="{BB962C8B-B14F-4D97-AF65-F5344CB8AC3E}">
        <p14:creationId xmlns:p14="http://schemas.microsoft.com/office/powerpoint/2010/main" val="240186115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latin typeface="+mn-lt"/>
              </a:rPr>
              <a:t>Each social media site has it’s own processes for reporting inappropriate/harmful content.</a:t>
            </a:r>
          </a:p>
        </p:txBody>
      </p:sp>
      <p:sp>
        <p:nvSpPr>
          <p:cNvPr id="4" name="Slide Number Placeholder 3"/>
          <p:cNvSpPr>
            <a:spLocks noGrp="1"/>
          </p:cNvSpPr>
          <p:nvPr>
            <p:ph type="sldNum" sz="quarter" idx="5"/>
          </p:nvPr>
        </p:nvSpPr>
        <p:spPr/>
        <p:txBody>
          <a:bodyPr/>
          <a:lstStyle/>
          <a:p>
            <a:fld id="{EF89B59B-2120-461D-8222-CE3302E55416}" type="slidenum">
              <a:rPr lang="en-GB" smtClean="0"/>
              <a:t>80</a:t>
            </a:fld>
            <a:endParaRPr lang="en-GB"/>
          </a:p>
        </p:txBody>
      </p:sp>
    </p:spTree>
    <p:extLst>
      <p:ext uri="{BB962C8B-B14F-4D97-AF65-F5344CB8AC3E}">
        <p14:creationId xmlns:p14="http://schemas.microsoft.com/office/powerpoint/2010/main" val="48973285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latin typeface="+mn-lt"/>
              </a:rPr>
              <a:t>TELL</a:t>
            </a:r>
            <a:r>
              <a:rPr lang="en-GB" sz="1400" dirty="0">
                <a:latin typeface="+mn-lt"/>
              </a:rPr>
              <a:t> – you can also do a Google search by typing ‘reporting in______________________________ (name of platform)’</a:t>
            </a:r>
          </a:p>
        </p:txBody>
      </p:sp>
      <p:sp>
        <p:nvSpPr>
          <p:cNvPr id="4" name="Slide Number Placeholder 3"/>
          <p:cNvSpPr>
            <a:spLocks noGrp="1"/>
          </p:cNvSpPr>
          <p:nvPr>
            <p:ph type="sldNum" sz="quarter" idx="5"/>
          </p:nvPr>
        </p:nvSpPr>
        <p:spPr/>
        <p:txBody>
          <a:bodyPr/>
          <a:lstStyle/>
          <a:p>
            <a:fld id="{EF89B59B-2120-461D-8222-CE3302E55416}" type="slidenum">
              <a:rPr lang="en-GB" smtClean="0"/>
              <a:t>81</a:t>
            </a:fld>
            <a:endParaRPr lang="en-GB"/>
          </a:p>
        </p:txBody>
      </p:sp>
    </p:spTree>
    <p:extLst>
      <p:ext uri="{BB962C8B-B14F-4D97-AF65-F5344CB8AC3E}">
        <p14:creationId xmlns:p14="http://schemas.microsoft.com/office/powerpoint/2010/main" val="225653964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F89B59B-2120-461D-8222-CE3302E55416}" type="slidenum">
              <a:rPr lang="en-GB" smtClean="0"/>
              <a:t>82</a:t>
            </a:fld>
            <a:endParaRPr lang="en-GB"/>
          </a:p>
        </p:txBody>
      </p:sp>
    </p:spTree>
    <p:extLst>
      <p:ext uri="{BB962C8B-B14F-4D97-AF65-F5344CB8AC3E}">
        <p14:creationId xmlns:p14="http://schemas.microsoft.com/office/powerpoint/2010/main" val="73503342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latin typeface="+mn-lt"/>
              </a:rPr>
              <a:t>TELL</a:t>
            </a:r>
            <a:r>
              <a:rPr lang="en-GB" sz="1400" dirty="0">
                <a:latin typeface="+mn-lt"/>
              </a:rPr>
              <a:t> – Talk to your children about these free reporting helplines to support them if they are worried.</a:t>
            </a:r>
          </a:p>
          <a:p>
            <a:r>
              <a:rPr lang="en-GB" sz="1400" dirty="0">
                <a:latin typeface="+mn-lt"/>
              </a:rPr>
              <a:t>For older children, The Mix </a:t>
            </a:r>
            <a:r>
              <a:rPr lang="en-GB" sz="1400" b="0" i="0" dirty="0">
                <a:solidFill>
                  <a:srgbClr val="333742"/>
                </a:solidFill>
                <a:effectLst/>
                <a:latin typeface="+mn-lt"/>
              </a:rPr>
              <a:t>provides help for young people aged 11-25</a:t>
            </a:r>
            <a:endParaRPr lang="en-GB" sz="1400" dirty="0">
              <a:latin typeface="+mn-lt"/>
            </a:endParaRPr>
          </a:p>
        </p:txBody>
      </p:sp>
      <p:sp>
        <p:nvSpPr>
          <p:cNvPr id="4" name="Slide Number Placeholder 3"/>
          <p:cNvSpPr>
            <a:spLocks noGrp="1"/>
          </p:cNvSpPr>
          <p:nvPr>
            <p:ph type="sldNum" sz="quarter" idx="5"/>
          </p:nvPr>
        </p:nvSpPr>
        <p:spPr/>
        <p:txBody>
          <a:bodyPr/>
          <a:lstStyle/>
          <a:p>
            <a:fld id="{EF89B59B-2120-461D-8222-CE3302E55416}" type="slidenum">
              <a:rPr lang="en-GB" smtClean="0"/>
              <a:t>83</a:t>
            </a:fld>
            <a:endParaRPr lang="en-GB"/>
          </a:p>
        </p:txBody>
      </p:sp>
    </p:spTree>
    <p:extLst>
      <p:ext uri="{BB962C8B-B14F-4D97-AF65-F5344CB8AC3E}">
        <p14:creationId xmlns:p14="http://schemas.microsoft.com/office/powerpoint/2010/main" val="64889795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a:p>
        </p:txBody>
      </p:sp>
      <p:sp>
        <p:nvSpPr>
          <p:cNvPr id="4" name="Slide Number Placeholder 3"/>
          <p:cNvSpPr>
            <a:spLocks noGrp="1"/>
          </p:cNvSpPr>
          <p:nvPr>
            <p:ph type="sldNum" sz="quarter" idx="5"/>
          </p:nvPr>
        </p:nvSpPr>
        <p:spPr/>
        <p:txBody>
          <a:bodyPr/>
          <a:lstStyle/>
          <a:p>
            <a:fld id="{5985D112-682F-4487-9187-E5AF34266267}" type="slidenum">
              <a:rPr lang="en-GB" smtClean="0"/>
              <a:t>84</a:t>
            </a:fld>
            <a:endParaRPr lang="en-GB"/>
          </a:p>
        </p:txBody>
      </p:sp>
    </p:spTree>
    <p:extLst>
      <p:ext uri="{BB962C8B-B14F-4D97-AF65-F5344CB8AC3E}">
        <p14:creationId xmlns:p14="http://schemas.microsoft.com/office/powerpoint/2010/main" val="319342721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r>
              <a:rPr lang="en-GB" sz="1400" dirty="0">
                <a:latin typeface="+mn-lt"/>
              </a:rPr>
              <a:t>There continues to be a slight disparity between their confidence in judging whether something online is fake or real and their actual ability to do so. </a:t>
            </a:r>
          </a:p>
          <a:p>
            <a:pPr marL="457200" indent="-457200">
              <a:buFont typeface="Arial" panose="020B0604020202020204" pitchFamily="34" charset="0"/>
              <a:buChar char="•"/>
            </a:pPr>
            <a:r>
              <a:rPr lang="en-GB" sz="1400" dirty="0">
                <a:latin typeface="+mn-lt"/>
              </a:rPr>
              <a:t>girls aged 13-15 are more likely to be both less confident and less able than their male counterparts to judge if what they see online is real or fake (12% vs 6%).</a:t>
            </a:r>
          </a:p>
          <a:p>
            <a:endParaRPr lang="en-GB" sz="1400" b="1" dirty="0">
              <a:latin typeface="+mn-lt"/>
            </a:endParaRPr>
          </a:p>
          <a:p>
            <a:endParaRPr lang="en-GB" sz="1400" b="1" dirty="0">
              <a:latin typeface="+mn-lt"/>
            </a:endParaRPr>
          </a:p>
          <a:p>
            <a:r>
              <a:rPr lang="en-GB" sz="1400" b="1" dirty="0">
                <a:latin typeface="+mn-lt"/>
              </a:rPr>
              <a:t>TELL – </a:t>
            </a:r>
            <a:r>
              <a:rPr lang="en-GB" sz="1400" b="0" dirty="0">
                <a:latin typeface="+mn-lt"/>
              </a:rPr>
              <a:t>AI (artificial intelligence) has made it easier for anyone to create fake content, which can make it difficult to distinguish truth from fiction. </a:t>
            </a:r>
            <a:r>
              <a:rPr lang="en-GB" sz="1400" b="0" i="0" dirty="0">
                <a:solidFill>
                  <a:srgbClr val="2C2A29"/>
                </a:solidFill>
                <a:effectLst/>
                <a:latin typeface="+mn-lt"/>
              </a:rPr>
              <a:t>A notable example of AI-generated misinformation occurred in the United States during the recent presidential election. AI was used to create deepfake videos and false narratives that were disseminated across social media platforms, causing confusion and distrust. </a:t>
            </a:r>
          </a:p>
          <a:p>
            <a:endParaRPr lang="en-GB" sz="1400" b="0" i="0" dirty="0">
              <a:solidFill>
                <a:srgbClr val="2C2A29"/>
              </a:solidFill>
              <a:effectLst/>
              <a:latin typeface="+mn-lt"/>
            </a:endParaRPr>
          </a:p>
          <a:p>
            <a:r>
              <a:rPr lang="en-GB" sz="1400" b="1" i="0" dirty="0">
                <a:solidFill>
                  <a:srgbClr val="2C2A29"/>
                </a:solidFill>
                <a:effectLst/>
                <a:latin typeface="+mn-lt"/>
              </a:rPr>
              <a:t>ASK</a:t>
            </a:r>
            <a:r>
              <a:rPr lang="en-GB" sz="1400" b="0" i="0" dirty="0">
                <a:solidFill>
                  <a:srgbClr val="2C2A29"/>
                </a:solidFill>
                <a:effectLst/>
                <a:latin typeface="+mn-lt"/>
              </a:rPr>
              <a:t> – as adults do we demonstrate good critical thinking skills about things we see online?</a:t>
            </a:r>
            <a:endParaRPr lang="en-GB" sz="1400" b="0" dirty="0">
              <a:latin typeface="+mn-lt"/>
            </a:endParaRPr>
          </a:p>
        </p:txBody>
      </p:sp>
      <p:sp>
        <p:nvSpPr>
          <p:cNvPr id="4" name="Slide Number Placeholder 3"/>
          <p:cNvSpPr>
            <a:spLocks noGrp="1"/>
          </p:cNvSpPr>
          <p:nvPr>
            <p:ph type="sldNum" sz="quarter" idx="5"/>
          </p:nvPr>
        </p:nvSpPr>
        <p:spPr/>
        <p:txBody>
          <a:bodyPr/>
          <a:lstStyle/>
          <a:p>
            <a:fld id="{EF89B59B-2120-461D-8222-CE3302E55416}" type="slidenum">
              <a:rPr lang="en-GB" smtClean="0"/>
              <a:t>85</a:t>
            </a:fld>
            <a:endParaRPr lang="en-GB"/>
          </a:p>
        </p:txBody>
      </p:sp>
    </p:spTree>
    <p:extLst>
      <p:ext uri="{BB962C8B-B14F-4D97-AF65-F5344CB8AC3E}">
        <p14:creationId xmlns:p14="http://schemas.microsoft.com/office/powerpoint/2010/main" val="348452294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latin typeface="+mn-lt"/>
              </a:rPr>
              <a:t>Last year, just under one in ten 12-15s said they often saw ‘hateful content’ online For the purposes of our survey, ‘hateful content’ was described as anything that had been directed at a particular group of people based on, for instance, their gender, religion, disability, sexuality, or gender identity. Overall, half of 12-15s said they had encountered this type of content online in the past year, with 8% saying that they had seen it often. </a:t>
            </a:r>
          </a:p>
        </p:txBody>
      </p:sp>
      <p:sp>
        <p:nvSpPr>
          <p:cNvPr id="4" name="Slide Number Placeholder 3"/>
          <p:cNvSpPr>
            <a:spLocks noGrp="1"/>
          </p:cNvSpPr>
          <p:nvPr>
            <p:ph type="sldNum" sz="quarter" idx="5"/>
          </p:nvPr>
        </p:nvSpPr>
        <p:spPr/>
        <p:txBody>
          <a:bodyPr/>
          <a:lstStyle/>
          <a:p>
            <a:fld id="{EF89B59B-2120-461D-8222-CE3302E55416}" type="slidenum">
              <a:rPr lang="en-GB" smtClean="0"/>
              <a:t>86</a:t>
            </a:fld>
            <a:endParaRPr lang="en-GB"/>
          </a:p>
        </p:txBody>
      </p:sp>
    </p:spTree>
    <p:extLst>
      <p:ext uri="{BB962C8B-B14F-4D97-AF65-F5344CB8AC3E}">
        <p14:creationId xmlns:p14="http://schemas.microsoft.com/office/powerpoint/2010/main" val="29559597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t>Children had adopted different strategies for dealing with hateful content. Six in ten 12-15 year-olds said they had taken some action on seeing it. But some, depending on their actions, might have inadvertently shared the content further. Around a fifth said they had responded to the post/video/comment by ‘disliking’ it or commented on it to say they thought it was wrong, or shared it with their friends, saying it was wrong. Doing this brings the risk that their action will appear in their own social media feed, which is then seen by others, inadvertently further sharing the content. Meanwhile, 25% chose to block the person who shared or made the comments, while 22% reported it to the website. Although girls aged 12-15 were more likely than boys to inadvertently share the content by disliking the post/comment/video (27% vs. 13%), they were also more likely than boys to take constructive action in reporting the content to the website (33% vs. 10%).</a:t>
            </a:r>
          </a:p>
          <a:p>
            <a:endParaRPr lang="en-GB" sz="1400" dirty="0"/>
          </a:p>
        </p:txBody>
      </p:sp>
      <p:sp>
        <p:nvSpPr>
          <p:cNvPr id="4" name="Slide Number Placeholder 3"/>
          <p:cNvSpPr>
            <a:spLocks noGrp="1"/>
          </p:cNvSpPr>
          <p:nvPr>
            <p:ph type="sldNum" sz="quarter" idx="5"/>
          </p:nvPr>
        </p:nvSpPr>
        <p:spPr/>
        <p:txBody>
          <a:bodyPr/>
          <a:lstStyle/>
          <a:p>
            <a:fld id="{EF89B59B-2120-461D-8222-CE3302E55416}" type="slidenum">
              <a:rPr lang="en-GB" smtClean="0"/>
              <a:t>87</a:t>
            </a:fld>
            <a:endParaRPr lang="en-GB"/>
          </a:p>
        </p:txBody>
      </p:sp>
    </p:spTree>
    <p:extLst>
      <p:ext uri="{BB962C8B-B14F-4D97-AF65-F5344CB8AC3E}">
        <p14:creationId xmlns:p14="http://schemas.microsoft.com/office/powerpoint/2010/main" val="207600484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latin typeface="+mn-lt"/>
              </a:rPr>
              <a:t>TELL</a:t>
            </a:r>
            <a:r>
              <a:rPr lang="en-GB" sz="1400" dirty="0">
                <a:latin typeface="+mn-lt"/>
              </a:rPr>
              <a:t> - The following are some examples of scenarios the </a:t>
            </a:r>
            <a:r>
              <a:rPr lang="en-GB" sz="1400" b="1" dirty="0">
                <a:latin typeface="+mn-lt"/>
              </a:rPr>
              <a:t>Going Too Far ‘What would You Do If?’ </a:t>
            </a:r>
            <a:r>
              <a:rPr lang="en-GB" sz="1400" dirty="0">
                <a:latin typeface="+mn-lt"/>
              </a:rPr>
              <a:t>scenario-based quiz that can be used to talk to children about what they would do in similar situations. You can find the complete quiz with all the scenarios at </a:t>
            </a:r>
            <a:r>
              <a:rPr lang="en-GB" sz="1400" dirty="0">
                <a:latin typeface="+mn-lt"/>
                <a:hlinkClick r:id="rId3"/>
              </a:rPr>
              <a:t>takingastand.lgfl.net</a:t>
            </a:r>
            <a:endParaRPr lang="en-GB" sz="1400"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1CBB5-D796-43FD-B29D-504823F50EF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861826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latin typeface="+mn-lt"/>
              </a:rPr>
              <a:t>Ask: </a:t>
            </a:r>
            <a:r>
              <a:rPr lang="en-GB" sz="1400" b="0" dirty="0">
                <a:latin typeface="+mn-lt"/>
              </a:rPr>
              <a:t>w</a:t>
            </a:r>
            <a:r>
              <a:rPr lang="en-GB" sz="1400" dirty="0">
                <a:latin typeface="+mn-lt"/>
              </a:rPr>
              <a:t>hat could be the </a:t>
            </a:r>
            <a:r>
              <a:rPr lang="en-GB" sz="1400" b="0" dirty="0">
                <a:latin typeface="+mn-lt"/>
              </a:rPr>
              <a:t>consequences</a:t>
            </a:r>
            <a:r>
              <a:rPr lang="en-GB" sz="1400" dirty="0">
                <a:latin typeface="+mn-lt"/>
              </a:rPr>
              <a:t> ignoring these posts? </a:t>
            </a:r>
          </a:p>
          <a:p>
            <a:r>
              <a:rPr lang="en-GB" sz="1400" b="1" dirty="0">
                <a:latin typeface="+mn-lt"/>
              </a:rPr>
              <a:t>Remind</a:t>
            </a:r>
            <a:r>
              <a:rPr lang="en-GB" sz="1400" dirty="0">
                <a:latin typeface="+mn-lt"/>
              </a:rPr>
              <a:t>: </a:t>
            </a:r>
            <a:r>
              <a:rPr lang="en-US" sz="1400" dirty="0">
                <a:effectLst/>
                <a:latin typeface="+mn-lt"/>
                <a:ea typeface="Arial Unicode MS"/>
                <a:cs typeface="Times New Roman" panose="02020603050405020304" pitchFamily="18" charset="0"/>
              </a:rPr>
              <a:t>free speech does not extend to content that is abusive, hateful or designed to incite violence, and that </a:t>
            </a:r>
            <a:r>
              <a:rPr lang="en-GB" sz="1400" dirty="0">
                <a:solidFill>
                  <a:srgbClr val="333333"/>
                </a:solidFill>
                <a:effectLst/>
                <a:latin typeface="+mn-lt"/>
                <a:ea typeface="Times New Roman" panose="02020603050405020304" pitchFamily="18" charset="0"/>
                <a:cs typeface="Times New Roman" panose="02020603050405020304" pitchFamily="18" charset="0"/>
              </a:rPr>
              <a:t>w</a:t>
            </a:r>
            <a:r>
              <a:rPr lang="en-GB" sz="1400" dirty="0">
                <a:solidFill>
                  <a:srgbClr val="000000"/>
                </a:solidFill>
                <a:effectLst/>
                <a:latin typeface="+mn-lt"/>
                <a:ea typeface="Calibri" panose="020F0502020204030204" pitchFamily="34" charset="0"/>
                <a:cs typeface="Times New Roman" panose="02020603050405020304" pitchFamily="18" charset="0"/>
              </a:rPr>
              <a:t>hilst some hate speech may not be deliberately intended to cause harm it could incite violence, especially as things can escalate rapidly online.</a:t>
            </a:r>
            <a:endParaRPr lang="en-GB" sz="1400" dirty="0">
              <a:effectLst/>
              <a:latin typeface="+mn-lt"/>
              <a:ea typeface="Calibri" panose="020F0502020204030204" pitchFamily="34" charset="0"/>
              <a:cs typeface="Times New Roman" panose="02020603050405020304" pitchFamily="18" charset="0"/>
            </a:endParaRPr>
          </a:p>
          <a:p>
            <a:pPr marL="0" indent="0">
              <a:buNone/>
            </a:pPr>
            <a:r>
              <a:rPr lang="en-GB" sz="1400" b="1" dirty="0">
                <a:latin typeface="+mn-lt"/>
              </a:rPr>
              <a:t>Check</a:t>
            </a:r>
            <a:r>
              <a:rPr lang="en-GB" sz="1400" dirty="0">
                <a:latin typeface="+mn-lt"/>
              </a:rPr>
              <a:t>: Do they know how to report directly on platforms/sites and to unfollow?</a:t>
            </a:r>
          </a:p>
          <a:p>
            <a:pPr marL="0" indent="0">
              <a:buNone/>
            </a:pPr>
            <a:endParaRPr lang="en-GB" sz="14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mn-lt"/>
              </a:rPr>
              <a:t>** </a:t>
            </a:r>
            <a:r>
              <a:rPr lang="en-GB" sz="1400" i="1" dirty="0">
                <a:latin typeface="+mn-lt"/>
              </a:rPr>
              <a:t>the correct answers change to green when you click ‘next’ in slide show mode</a:t>
            </a:r>
          </a:p>
          <a:p>
            <a:pPr marL="0" indent="0">
              <a:buNone/>
            </a:pPr>
            <a:endParaRPr lang="en-GB" sz="1400" dirty="0">
              <a:latin typeface="+mn-lt"/>
            </a:endParaRPr>
          </a:p>
          <a:p>
            <a:pPr marL="228600" indent="-228600">
              <a:buAutoNum type="arabicPeriod"/>
            </a:pPr>
            <a:endParaRPr lang="en-GB" sz="1400" dirty="0">
              <a:latin typeface="+mn-lt"/>
            </a:endParaRPr>
          </a:p>
          <a:p>
            <a:pPr marL="228600" indent="-228600">
              <a:buAutoNum type="arabicPeriod"/>
            </a:pPr>
            <a:endParaRPr lang="en-GB" sz="1400" dirty="0">
              <a:latin typeface="+mn-lt"/>
            </a:endParaRPr>
          </a:p>
          <a:p>
            <a:endParaRPr lang="en-GB" sz="1400"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1CBB5-D796-43FD-B29D-504823F50EF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65585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dirty="0"/>
              <a:t>Almost all the parents in this group (99%) took some type of action in response to being told that their child had seen something </a:t>
            </a:r>
            <a:r>
              <a:rPr lang="en-GB" sz="1400" dirty="0" err="1"/>
              <a:t>othat</a:t>
            </a:r>
            <a:r>
              <a:rPr lang="en-GB" sz="1400" dirty="0"/>
              <a:t> scared or upset them.:</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t>Over four in five parents in  five  (84%) had spoken to their child about what had happened.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t>Over half said they had advised their child to block a specific type of content or person (56%) and/or recommended that their child stop using certain apps or sites (52%).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t>Notably, there has been an increase this year in parents setting up filters or parental controls after an incident of this nature, up from 23% last year to 34% this year</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0" dirty="0"/>
              <a:t>However</a:t>
            </a:r>
            <a:r>
              <a:rPr lang="en-GB" sz="1400" b="1" dirty="0"/>
              <a:t> o</a:t>
            </a:r>
            <a:r>
              <a:rPr lang="en-GB" sz="1400" dirty="0"/>
              <a:t>nly about a third (32%) of parents had reported the content to the site or app on which it appeared</a:t>
            </a:r>
            <a:endParaRPr lang="en-GB" sz="1400"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TELL</a:t>
            </a:r>
            <a:r>
              <a:rPr lang="en-GB" sz="1400"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t>You do not need to be an IT expert to help your child stay safe online. One of the best things you can do to protect your children is to talk regularly with them about their use of technology- just as you do with all other areas of parenting.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t>Having an open and honest approach is best - reacting, without involving them or talking to them, can often push behaviour underground, so it still happens, but you are less likely to know about it. This can increase risk to your child. </a:t>
            </a:r>
          </a:p>
        </p:txBody>
      </p:sp>
      <p:sp>
        <p:nvSpPr>
          <p:cNvPr id="4" name="Slide Number Placeholder 3"/>
          <p:cNvSpPr>
            <a:spLocks noGrp="1"/>
          </p:cNvSpPr>
          <p:nvPr>
            <p:ph type="sldNum" sz="quarter" idx="5"/>
          </p:nvPr>
        </p:nvSpPr>
        <p:spPr/>
        <p:txBody>
          <a:bodyPr/>
          <a:lstStyle/>
          <a:p>
            <a:fld id="{5985D112-682F-4487-9187-E5AF34266267}" type="slidenum">
              <a:rPr lang="en-GB" smtClean="0"/>
              <a:t>9</a:t>
            </a:fld>
            <a:endParaRPr lang="en-GB"/>
          </a:p>
        </p:txBody>
      </p:sp>
    </p:spTree>
    <p:extLst>
      <p:ext uri="{BB962C8B-B14F-4D97-AF65-F5344CB8AC3E}">
        <p14:creationId xmlns:p14="http://schemas.microsoft.com/office/powerpoint/2010/main" val="425486224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32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1CBB5-D796-43FD-B29D-504823F50EF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967709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latin typeface="+mn-lt"/>
              </a:rPr>
              <a:t>Ask: </a:t>
            </a:r>
            <a:r>
              <a:rPr lang="en-GB" sz="1400" b="0" dirty="0">
                <a:latin typeface="+mn-lt"/>
              </a:rPr>
              <a:t>w</a:t>
            </a:r>
            <a:r>
              <a:rPr lang="en-GB" sz="1400" dirty="0">
                <a:latin typeface="+mn-lt"/>
              </a:rPr>
              <a:t>hat could be the </a:t>
            </a:r>
            <a:r>
              <a:rPr lang="en-GB" sz="1400" b="0" dirty="0">
                <a:latin typeface="+mn-lt"/>
              </a:rPr>
              <a:t>consequences</a:t>
            </a:r>
            <a:r>
              <a:rPr lang="en-GB" sz="1400" dirty="0">
                <a:latin typeface="+mn-lt"/>
              </a:rPr>
              <a:t> of joining in with comments, or sharing the meme wider?</a:t>
            </a:r>
          </a:p>
          <a:p>
            <a:pPr marL="0" indent="0">
              <a:buNone/>
            </a:pPr>
            <a:r>
              <a:rPr lang="en-GB" sz="1400" b="1" dirty="0">
                <a:latin typeface="+mn-lt"/>
              </a:rPr>
              <a:t>Explain</a:t>
            </a:r>
            <a:r>
              <a:rPr lang="en-GB" sz="1400" dirty="0">
                <a:latin typeface="+mn-lt"/>
              </a:rPr>
              <a:t>: Even by ‘liking’, they are associating themselves with this narrative and it could having a damaging impact on their digital footprint. </a:t>
            </a:r>
          </a:p>
          <a:p>
            <a:pPr marL="0" indent="0">
              <a:buNone/>
            </a:pPr>
            <a:r>
              <a:rPr lang="en-GB" sz="1400" b="1" dirty="0">
                <a:latin typeface="+mn-lt"/>
              </a:rPr>
              <a:t>Tell</a:t>
            </a:r>
            <a:r>
              <a:rPr lang="en-GB" sz="1400" dirty="0">
                <a:latin typeface="+mn-lt"/>
              </a:rPr>
              <a:t>: </a:t>
            </a:r>
            <a:r>
              <a:rPr lang="en-GB" sz="1400" dirty="0">
                <a:solidFill>
                  <a:srgbClr val="333333"/>
                </a:solidFill>
                <a:effectLst/>
                <a:latin typeface="+mn-lt"/>
              </a:rPr>
              <a:t>w</a:t>
            </a:r>
            <a:r>
              <a:rPr lang="en-GB" sz="1400" dirty="0">
                <a:solidFill>
                  <a:srgbClr val="333333"/>
                </a:solidFill>
                <a:effectLst/>
                <a:latin typeface="+mn-lt"/>
                <a:ea typeface="Times New Roman" panose="02020603050405020304" pitchFamily="18" charset="0"/>
              </a:rPr>
              <a:t>hilst they may not be breaking the law, it is a common tactic by extremist groups to post content using humour and relating it to current events. It may not appear implicitly violent or harmless, but is designed to plant a seed and incite strong feelings in people or normalise hateful behaviour. This can make it easier to dehumanise people. So whilst it may seem funny, sharing such content can give legitimacy to extremist views as hateful ideas becomes ingrained and more widely accepted.</a:t>
            </a:r>
            <a:endParaRPr lang="en-GB" sz="1400" dirty="0">
              <a:latin typeface="+mn-lt"/>
            </a:endParaRPr>
          </a:p>
          <a:p>
            <a:pPr marL="0" indent="0">
              <a:buNone/>
            </a:pPr>
            <a:r>
              <a:rPr lang="en-GB" sz="1400" b="1" dirty="0">
                <a:latin typeface="+mn-lt"/>
              </a:rPr>
              <a:t>Remind</a:t>
            </a:r>
            <a:r>
              <a:rPr lang="en-GB" sz="1400" dirty="0">
                <a:latin typeface="+mn-lt"/>
              </a:rPr>
              <a:t>: speak to a trusted adult if they are worried – they can also report directly to the site, or </a:t>
            </a:r>
            <a:r>
              <a:rPr lang="en-GB" sz="1400" b="0" dirty="0">
                <a:latin typeface="+mn-lt"/>
              </a:rPr>
              <a:t>anonymously via reporting channels – signpost them to the ‘Getting Help’ section on the website. </a:t>
            </a:r>
          </a:p>
          <a:p>
            <a:pPr marL="228600" indent="-228600">
              <a:buAutoNum type="arabicPeriod"/>
            </a:pPr>
            <a:endParaRPr lang="en-GB" sz="14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mn-lt"/>
              </a:rPr>
              <a:t>** </a:t>
            </a:r>
            <a:r>
              <a:rPr lang="en-GB" sz="1400" i="1" dirty="0">
                <a:latin typeface="+mn-lt"/>
              </a:rPr>
              <a:t>the correct answers change to green when you click ‘next’ in slide show mode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1CBB5-D796-43FD-B29D-504823F50EF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70683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32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1CBB5-D796-43FD-B29D-504823F50EF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872864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182880" lvl="0" indent="0" algn="l" defTabSz="914400" rtl="0" eaLnBrk="1" fontAlgn="auto" latinLnBrk="0" hangingPunct="1">
              <a:lnSpc>
                <a:spcPct val="97000"/>
              </a:lnSpc>
              <a:spcBef>
                <a:spcPts val="680"/>
              </a:spcBef>
              <a:spcAft>
                <a:spcPts val="0"/>
              </a:spcAft>
              <a:buClrTx/>
              <a:buSzTx/>
              <a:buFontTx/>
              <a:buNone/>
              <a:tabLst/>
              <a:defRPr/>
            </a:pPr>
            <a:r>
              <a:rPr lang="en-GB" sz="1400" b="1" dirty="0">
                <a:latin typeface="+mn-lt"/>
              </a:rPr>
              <a:t>Ask: </a:t>
            </a:r>
            <a:r>
              <a:rPr lang="en-GB" sz="1400" b="0" dirty="0">
                <a:latin typeface="+mn-lt"/>
              </a:rPr>
              <a:t>c</a:t>
            </a:r>
            <a:r>
              <a:rPr lang="en-GB" sz="1400" dirty="0">
                <a:latin typeface="+mn-lt"/>
              </a:rPr>
              <a:t>an you think of any similar examples of manipulation?</a:t>
            </a:r>
          </a:p>
          <a:p>
            <a:pPr marL="457200" marR="182880" lvl="0" indent="0" algn="l" defTabSz="914400" rtl="0" eaLnBrk="1" fontAlgn="auto" latinLnBrk="0" hangingPunct="1">
              <a:lnSpc>
                <a:spcPct val="97000"/>
              </a:lnSpc>
              <a:spcBef>
                <a:spcPts val="680"/>
              </a:spcBef>
              <a:spcAft>
                <a:spcPts val="0"/>
              </a:spcAft>
              <a:buClrTx/>
              <a:buSzTx/>
              <a:buFontTx/>
              <a:buNone/>
              <a:tabLst/>
              <a:defRPr/>
            </a:pPr>
            <a:r>
              <a:rPr lang="en-GB" sz="1400" b="1" dirty="0">
                <a:solidFill>
                  <a:srgbClr val="FF0000"/>
                </a:solidFill>
                <a:effectLst/>
                <a:latin typeface="+mn-lt"/>
                <a:ea typeface="Times New Roman" panose="02020603050405020304" pitchFamily="18" charset="0"/>
              </a:rPr>
              <a:t>Discuss:</a:t>
            </a:r>
            <a:r>
              <a:rPr lang="en-GB" sz="1400" dirty="0">
                <a:solidFill>
                  <a:srgbClr val="FF0000"/>
                </a:solidFill>
                <a:effectLst/>
                <a:latin typeface="+mn-lt"/>
                <a:ea typeface="Times New Roman" panose="02020603050405020304" pitchFamily="18" charset="0"/>
              </a:rPr>
              <a:t> what could be the risks of going ahead and buying these diet pills?</a:t>
            </a:r>
            <a:endParaRPr lang="en-GB" sz="1400" dirty="0">
              <a:latin typeface="+mn-lt"/>
            </a:endParaRPr>
          </a:p>
          <a:p>
            <a:pPr marL="457200" marR="182880">
              <a:lnSpc>
                <a:spcPct val="97000"/>
              </a:lnSpc>
              <a:spcBef>
                <a:spcPts val="680"/>
              </a:spcBef>
              <a:spcAft>
                <a:spcPts val="0"/>
              </a:spcAft>
            </a:pPr>
            <a:r>
              <a:rPr lang="en-GB" sz="1400" b="1" dirty="0">
                <a:solidFill>
                  <a:srgbClr val="FF0000"/>
                </a:solidFill>
                <a:effectLst/>
                <a:latin typeface="+mn-lt"/>
                <a:ea typeface="Times New Roman" panose="02020603050405020304" pitchFamily="18" charset="0"/>
              </a:rPr>
              <a:t>Tell: </a:t>
            </a:r>
            <a:r>
              <a:rPr lang="en-GB" sz="1400" b="0" dirty="0">
                <a:solidFill>
                  <a:srgbClr val="FF0000"/>
                </a:solidFill>
                <a:effectLst/>
                <a:latin typeface="+mn-lt"/>
                <a:ea typeface="Times New Roman" panose="02020603050405020304" pitchFamily="18" charset="0"/>
              </a:rPr>
              <a:t>it is easy to come across content that is dangerous or damaging to your health as things are not always regulated online, especially on social media.</a:t>
            </a:r>
            <a:r>
              <a:rPr lang="en-GB" sz="1400" b="1" dirty="0">
                <a:solidFill>
                  <a:srgbClr val="FF0000"/>
                </a:solidFill>
                <a:effectLst/>
                <a:latin typeface="+mn-lt"/>
                <a:ea typeface="Times New Roman" panose="02020603050405020304" pitchFamily="18" charset="0"/>
              </a:rPr>
              <a:t>– </a:t>
            </a:r>
            <a:r>
              <a:rPr lang="en-GB" sz="1400" b="0" dirty="0">
                <a:solidFill>
                  <a:srgbClr val="FF0000"/>
                </a:solidFill>
                <a:effectLst/>
                <a:latin typeface="+mn-lt"/>
                <a:ea typeface="Times New Roman" panose="02020603050405020304" pitchFamily="18" charset="0"/>
              </a:rPr>
              <a:t>often the risks of a quick-fix can outweigh the benefits.</a:t>
            </a:r>
          </a:p>
          <a:p>
            <a:pPr marL="457200" marR="182880">
              <a:lnSpc>
                <a:spcPct val="97000"/>
              </a:lnSpc>
              <a:spcBef>
                <a:spcPts val="680"/>
              </a:spcBef>
              <a:spcAft>
                <a:spcPts val="0"/>
              </a:spcAft>
            </a:pPr>
            <a:r>
              <a:rPr lang="en-GB" sz="1400" b="1" dirty="0">
                <a:solidFill>
                  <a:srgbClr val="FF0000"/>
                </a:solidFill>
                <a:effectLst/>
                <a:latin typeface="+mn-lt"/>
                <a:ea typeface="Times New Roman" panose="02020603050405020304" pitchFamily="18" charset="0"/>
              </a:rPr>
              <a:t>Remind</a:t>
            </a:r>
            <a:r>
              <a:rPr lang="en-GB" sz="1400" b="0" dirty="0">
                <a:solidFill>
                  <a:srgbClr val="FF0000"/>
                </a:solidFill>
                <a:effectLst/>
                <a:latin typeface="+mn-lt"/>
                <a:ea typeface="Times New Roman" panose="02020603050405020304" pitchFamily="18" charset="0"/>
              </a:rPr>
              <a:t>: always</a:t>
            </a:r>
            <a:r>
              <a:rPr lang="en-GB" sz="1400" b="1" dirty="0">
                <a:solidFill>
                  <a:srgbClr val="FF0000"/>
                </a:solidFill>
                <a:effectLst/>
                <a:latin typeface="+mn-lt"/>
                <a:ea typeface="Times New Roman" panose="02020603050405020304" pitchFamily="18" charset="0"/>
              </a:rPr>
              <a:t> </a:t>
            </a:r>
            <a:r>
              <a:rPr lang="en-GB" sz="1400" b="0" dirty="0">
                <a:solidFill>
                  <a:srgbClr val="FF0000"/>
                </a:solidFill>
                <a:effectLst/>
                <a:latin typeface="+mn-lt"/>
                <a:ea typeface="Times New Roman" panose="02020603050405020304" pitchFamily="18" charset="0"/>
              </a:rPr>
              <a:t>check a variety of trusted sources to validate the facts before making any decision, and check with a trusted adult, especially if it involves paying for something.</a:t>
            </a:r>
          </a:p>
          <a:p>
            <a:pPr marL="457200" marR="182880">
              <a:lnSpc>
                <a:spcPct val="97000"/>
              </a:lnSpc>
              <a:spcBef>
                <a:spcPts val="680"/>
              </a:spcBef>
              <a:spcAft>
                <a:spcPts val="0"/>
              </a:spcAft>
            </a:pPr>
            <a:endParaRPr lang="en-GB" sz="1400" b="0" dirty="0">
              <a:solidFill>
                <a:srgbClr val="FF0000"/>
              </a:solidFill>
              <a:effectLst/>
              <a:latin typeface="+mn-lt"/>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mn-lt"/>
              </a:rPr>
              <a:t>** </a:t>
            </a:r>
            <a:r>
              <a:rPr lang="en-GB" sz="1400" i="1" dirty="0">
                <a:latin typeface="+mn-lt"/>
              </a:rPr>
              <a:t>the correct answers change to green when you click ‘next’ in slide show mode</a:t>
            </a:r>
            <a:endParaRPr lang="en-GB" sz="1400" dirty="0">
              <a:latin typeface="+mn-lt"/>
            </a:endParaRPr>
          </a:p>
          <a:p>
            <a:endParaRPr lang="en-GB" sz="1400"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1CBB5-D796-43FD-B29D-504823F50EF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76215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4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1CBB5-D796-43FD-B29D-504823F50EF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332204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latin typeface="+mn-lt"/>
              </a:rPr>
              <a:t>Ask:</a:t>
            </a:r>
            <a:r>
              <a:rPr lang="en-GB" sz="1400" dirty="0">
                <a:latin typeface="+mn-lt"/>
              </a:rPr>
              <a:t> are you more likely to believe something if it is said by an influencer or celebrity? Why?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solidFill>
                  <a:srgbClr val="000000"/>
                </a:solidFill>
                <a:effectLst/>
                <a:latin typeface="+mn-lt"/>
                <a:ea typeface="Calibri" panose="020F0502020204030204" pitchFamily="34" charset="0"/>
                <a:cs typeface="Times New Roman" panose="02020603050405020304" pitchFamily="18" charset="0"/>
              </a:rPr>
              <a:t>Discuss</a:t>
            </a:r>
            <a:r>
              <a:rPr lang="en-GB" sz="1400" dirty="0">
                <a:solidFill>
                  <a:srgbClr val="000000"/>
                </a:solidFill>
                <a:effectLst/>
                <a:latin typeface="+mn-lt"/>
                <a:ea typeface="Calibri" panose="020F0502020204030204" pitchFamily="34" charset="0"/>
                <a:cs typeface="Times New Roman" panose="02020603050405020304" pitchFamily="18" charset="0"/>
              </a:rPr>
              <a:t>: can posts always remain anonymous online? </a:t>
            </a:r>
            <a:endParaRPr lang="en-GB" sz="1400" dirty="0">
              <a:latin typeface="+mn-lt"/>
            </a:endParaRPr>
          </a:p>
          <a:p>
            <a:r>
              <a:rPr lang="en-GB" sz="1400" b="1" dirty="0">
                <a:latin typeface="+mn-lt"/>
              </a:rPr>
              <a:t>Explain:</a:t>
            </a:r>
            <a:r>
              <a:rPr lang="en-GB" sz="1400" dirty="0">
                <a:latin typeface="+mn-lt"/>
              </a:rPr>
              <a:t> </a:t>
            </a:r>
            <a:r>
              <a:rPr lang="en-GB" sz="1400" dirty="0">
                <a:solidFill>
                  <a:srgbClr val="000000"/>
                </a:solidFill>
                <a:effectLst/>
                <a:latin typeface="+mn-lt"/>
                <a:ea typeface="Calibri" panose="020F0502020204030204" pitchFamily="34" charset="0"/>
                <a:cs typeface="Times New Roman" panose="02020603050405020304" pitchFamily="18" charset="0"/>
              </a:rPr>
              <a:t>influencer-led events can be appealing but also provide an exaggerated belief in the legitimacy of their claims. Often such chat rooms or forums can take place in an arena surrounded by like-minded people where these views are not challenged – this is called an echo chamber. A person could then be encouraged to explore content on imageboards where users can engage anonymously and more freely in extremist discussions or hear the ‘truth’ without censorship. </a:t>
            </a:r>
            <a:r>
              <a:rPr lang="en-US" sz="1400" dirty="0">
                <a:solidFill>
                  <a:srgbClr val="000000"/>
                </a:solidFill>
                <a:effectLst/>
                <a:latin typeface="+mn-lt"/>
                <a:ea typeface="Arial Unicode MS"/>
                <a:cs typeface="Times New Roman" panose="02020603050405020304" pitchFamily="18" charset="0"/>
              </a:rPr>
              <a:t>It’s easy to join in with negative viewpoints online, which in turn can introduce you to harder opinions that are designed to be hateful towards others.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000000"/>
                </a:solidFill>
                <a:effectLst/>
                <a:latin typeface="+mn-lt"/>
                <a:ea typeface="Calibri" panose="020F0502020204030204" pitchFamily="34" charset="0"/>
                <a:cs typeface="Times New Roman" panose="02020603050405020304" pitchFamily="18" charset="0"/>
              </a:rPr>
              <a:t>Remind</a:t>
            </a:r>
            <a:r>
              <a:rPr lang="en-US" sz="1400" dirty="0">
                <a:solidFill>
                  <a:srgbClr val="000000"/>
                </a:solidFill>
                <a:effectLst/>
                <a:latin typeface="+mn-lt"/>
                <a:ea typeface="Calibri" panose="020F0502020204030204" pitchFamily="34" charset="0"/>
                <a:cs typeface="Times New Roman" panose="02020603050405020304" pitchFamily="18" charset="0"/>
              </a:rPr>
              <a:t>: </a:t>
            </a:r>
            <a:r>
              <a:rPr lang="en-GB" sz="1400" dirty="0">
                <a:solidFill>
                  <a:schemeClr val="tx1"/>
                </a:solidFill>
                <a:effectLst/>
                <a:latin typeface="+mn-lt"/>
                <a:ea typeface="Calibri" panose="020F0502020204030204" pitchFamily="34" charset="0"/>
                <a:cs typeface="Times New Roman" panose="02020603050405020304" pitchFamily="18" charset="0"/>
              </a:rPr>
              <a:t>s</a:t>
            </a:r>
            <a:r>
              <a:rPr lang="en-GB" sz="1400" dirty="0">
                <a:solidFill>
                  <a:schemeClr val="tx1"/>
                </a:solidFill>
                <a:latin typeface="+mn-lt"/>
              </a:rPr>
              <a:t>ocial media can act as an </a:t>
            </a:r>
            <a:r>
              <a:rPr lang="en-GB" sz="1400" b="0" dirty="0">
                <a:solidFill>
                  <a:schemeClr val="tx1"/>
                </a:solidFill>
                <a:latin typeface="+mn-lt"/>
              </a:rPr>
              <a:t>‘echo chamber’ and</a:t>
            </a:r>
            <a:r>
              <a:rPr lang="en-US" sz="1400" dirty="0">
                <a:latin typeface="+mn-lt"/>
              </a:rPr>
              <a:t> create </a:t>
            </a:r>
            <a:r>
              <a:rPr lang="en-US" sz="1400" b="0" dirty="0">
                <a:latin typeface="+mn-lt"/>
              </a:rPr>
              <a:t>misinformation</a:t>
            </a:r>
            <a:r>
              <a:rPr lang="en-US" sz="1400" dirty="0">
                <a:latin typeface="+mn-lt"/>
              </a:rPr>
              <a:t>, reinforce </a:t>
            </a:r>
            <a:r>
              <a:rPr lang="en-US" sz="1400" b="0" dirty="0">
                <a:latin typeface="+mn-lt"/>
              </a:rPr>
              <a:t>stereotypes</a:t>
            </a:r>
            <a:r>
              <a:rPr lang="en-US" sz="1400" dirty="0">
                <a:latin typeface="+mn-lt"/>
              </a:rPr>
              <a:t> and distort one’s perspective, making it harder to consider opposing viewpoints</a:t>
            </a:r>
            <a:r>
              <a:rPr lang="en-GB" sz="1400" dirty="0">
                <a:latin typeface="+mn-l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mn-lt"/>
              </a:rPr>
              <a:t>** </a:t>
            </a:r>
            <a:r>
              <a:rPr lang="en-GB" sz="1400" i="1" dirty="0">
                <a:latin typeface="+mn-lt"/>
              </a:rPr>
              <a:t>the correct answers change to green when you click ‘next’ in slide show mode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1CBB5-D796-43FD-B29D-504823F50EF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675633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sz="3200"/>
          </a:p>
        </p:txBody>
      </p:sp>
      <p:sp>
        <p:nvSpPr>
          <p:cNvPr id="4" name="Slide Number Placeholder 3"/>
          <p:cNvSpPr>
            <a:spLocks noGrp="1"/>
          </p:cNvSpPr>
          <p:nvPr>
            <p:ph type="sldNum" sz="quarter" idx="5"/>
          </p:nvPr>
        </p:nvSpPr>
        <p:spPr/>
        <p:txBody>
          <a:bodyPr/>
          <a:lstStyle/>
          <a:p>
            <a:fld id="{5985D112-682F-4487-9187-E5AF34266267}" type="slidenum">
              <a:rPr lang="en-GB" smtClean="0"/>
              <a:t>96</a:t>
            </a:fld>
            <a:endParaRPr lang="en-GB"/>
          </a:p>
        </p:txBody>
      </p:sp>
    </p:spTree>
    <p:extLst>
      <p:ext uri="{BB962C8B-B14F-4D97-AF65-F5344CB8AC3E}">
        <p14:creationId xmlns:p14="http://schemas.microsoft.com/office/powerpoint/2010/main" val="57763162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400" b="1" i="0" dirty="0">
                <a:effectLst/>
                <a:latin typeface="+mn-lt"/>
              </a:rPr>
              <a:t>TELL</a:t>
            </a:r>
            <a:r>
              <a:rPr lang="en-GB" sz="1400" b="0" i="0" dirty="0">
                <a:effectLst/>
                <a:latin typeface="+mn-lt"/>
              </a:rPr>
              <a:t>:</a:t>
            </a:r>
          </a:p>
          <a:p>
            <a:pPr marL="457200" indent="-457200">
              <a:buFont typeface="Arial" panose="020B0604020202020204" pitchFamily="34" charset="0"/>
              <a:buChar char="•"/>
            </a:pPr>
            <a:r>
              <a:rPr lang="en-GB" sz="1400" b="0" i="0" dirty="0">
                <a:effectLst/>
                <a:latin typeface="+mn-lt"/>
              </a:rPr>
              <a:t>Remember, the online world can be both exciting and treacherous. Just as you’d look both ways before crossing the street, take a moment to assess the digital landscape. </a:t>
            </a:r>
          </a:p>
          <a:p>
            <a:pPr marL="457200" indent="-457200">
              <a:buFont typeface="Arial" panose="020B0604020202020204" pitchFamily="34" charset="0"/>
              <a:buChar char="•"/>
            </a:pPr>
            <a:r>
              <a:rPr lang="en-GB" sz="1400" b="0" i="0" dirty="0">
                <a:effectLst/>
                <a:latin typeface="+mn-lt"/>
              </a:rPr>
              <a:t>Stay informed, stay connected, but most importantly, keep talking to your child. </a:t>
            </a:r>
          </a:p>
          <a:p>
            <a:pPr marL="457200" indent="-457200">
              <a:buFont typeface="Arial" panose="020B0604020202020204" pitchFamily="34" charset="0"/>
              <a:buChar char="•"/>
            </a:pPr>
            <a:r>
              <a:rPr lang="en-GB" sz="1400" b="0" i="0" dirty="0">
                <a:effectLst/>
                <a:latin typeface="+mn-lt"/>
              </a:rPr>
              <a:t>ParentSafe is a dedicated website for parents, to help them to stay up to date with online safety and empower them to have meaningful discussions with their child to keep them safe. </a:t>
            </a:r>
            <a:endParaRPr lang="en-GB" sz="1400" dirty="0">
              <a:latin typeface="+mn-lt"/>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97</a:t>
            </a:fld>
            <a:endParaRPr lang="en-GB"/>
          </a:p>
        </p:txBody>
      </p:sp>
    </p:spTree>
    <p:extLst>
      <p:ext uri="{BB962C8B-B14F-4D97-AF65-F5344CB8AC3E}">
        <p14:creationId xmlns:p14="http://schemas.microsoft.com/office/powerpoint/2010/main" val="150557147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mn-lt"/>
              </a:rPr>
              <a:t>You may wish to scroll through </a:t>
            </a:r>
            <a:r>
              <a:rPr lang="en-GB" sz="1400" dirty="0">
                <a:latin typeface="+mn-lt"/>
                <a:hlinkClick r:id="rId3"/>
              </a:rPr>
              <a:t>parentsafe.lgfl.net </a:t>
            </a:r>
            <a:r>
              <a:rPr lang="en-GB" sz="1400" dirty="0">
                <a:latin typeface="+mn-lt"/>
              </a:rPr>
              <a:t>and showcase some of the resources or videos here too. We’ve selected a few in the following slides for you, but feel free to choose any relevant resources to suit your audience.</a:t>
            </a:r>
          </a:p>
          <a:p>
            <a:pPr marL="0" indent="0">
              <a:buNone/>
            </a:pPr>
            <a:endParaRPr lang="en-GB" sz="1400" dirty="0">
              <a:latin typeface="+mn-lt"/>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98</a:t>
            </a:fld>
            <a:endParaRPr lang="en-GB"/>
          </a:p>
        </p:txBody>
      </p:sp>
    </p:spTree>
    <p:extLst>
      <p:ext uri="{BB962C8B-B14F-4D97-AF65-F5344CB8AC3E}">
        <p14:creationId xmlns:p14="http://schemas.microsoft.com/office/powerpoint/2010/main" val="95161469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latin typeface="+mn-lt"/>
              </a:rPr>
              <a:t>TELL</a:t>
            </a:r>
            <a:r>
              <a:rPr lang="en-GB" sz="1400" dirty="0">
                <a:latin typeface="+mn-lt"/>
              </a:rPr>
              <a:t> - why not put this fridge-friendly poster on your fridge?</a:t>
            </a:r>
          </a:p>
        </p:txBody>
      </p:sp>
      <p:sp>
        <p:nvSpPr>
          <p:cNvPr id="4" name="Slide Number Placeholder 3"/>
          <p:cNvSpPr>
            <a:spLocks noGrp="1"/>
          </p:cNvSpPr>
          <p:nvPr>
            <p:ph type="sldNum" sz="quarter" idx="5"/>
          </p:nvPr>
        </p:nvSpPr>
        <p:spPr/>
        <p:txBody>
          <a:bodyPr/>
          <a:lstStyle/>
          <a:p>
            <a:fld id="{EF89B59B-2120-461D-8222-CE3302E55416}" type="slidenum">
              <a:rPr lang="en-GB" smtClean="0"/>
              <a:t>99</a:t>
            </a:fld>
            <a:endParaRPr lang="en-GB"/>
          </a:p>
        </p:txBody>
      </p:sp>
    </p:spTree>
    <p:extLst>
      <p:ext uri="{BB962C8B-B14F-4D97-AF65-F5344CB8AC3E}">
        <p14:creationId xmlns:p14="http://schemas.microsoft.com/office/powerpoint/2010/main" val="2854923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Picture 1" descr="A red and black rectangular sign with white text&#10;&#10;Description automatically generated with low confidence">
            <a:extLst>
              <a:ext uri="{FF2B5EF4-FFF2-40B4-BE49-F238E27FC236}">
                <a16:creationId xmlns:a16="http://schemas.microsoft.com/office/drawing/2014/main" id="{B8DAB98E-95F0-01AF-AF0C-464AD078A9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3003" y="5931016"/>
            <a:ext cx="1138484" cy="801355"/>
          </a:xfrm>
          <a:prstGeom prst="rect">
            <a:avLst/>
          </a:prstGeom>
        </p:spPr>
      </p:pic>
    </p:spTree>
    <p:extLst>
      <p:ext uri="{BB962C8B-B14F-4D97-AF65-F5344CB8AC3E}">
        <p14:creationId xmlns:p14="http://schemas.microsoft.com/office/powerpoint/2010/main" val="2717342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3" name="Picture 2" descr="A red and black rectangular sign with white text&#10;&#10;Description automatically generated with low confidence">
            <a:extLst>
              <a:ext uri="{FF2B5EF4-FFF2-40B4-BE49-F238E27FC236}">
                <a16:creationId xmlns:a16="http://schemas.microsoft.com/office/drawing/2014/main" id="{B05F3992-AC01-7651-FE82-6409CE6A96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3003" y="5931016"/>
            <a:ext cx="1138484" cy="801355"/>
          </a:xfrm>
          <a:prstGeom prst="rect">
            <a:avLst/>
          </a:prstGeom>
        </p:spPr>
      </p:pic>
    </p:spTree>
    <p:extLst>
      <p:ext uri="{BB962C8B-B14F-4D97-AF65-F5344CB8AC3E}">
        <p14:creationId xmlns:p14="http://schemas.microsoft.com/office/powerpoint/2010/main" val="1039214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hasCustomPrompt="1"/>
          </p:nvPr>
        </p:nvSpPr>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6" name="Title 5">
            <a:extLst>
              <a:ext uri="{FF2B5EF4-FFF2-40B4-BE49-F238E27FC236}">
                <a16:creationId xmlns:a16="http://schemas.microsoft.com/office/drawing/2014/main" id="{703B4A2F-5217-4795-8F6B-BFD7CF459B1C}"/>
              </a:ext>
            </a:extLst>
          </p:cNvPr>
          <p:cNvSpPr>
            <a:spLocks noGrp="1"/>
          </p:cNvSpPr>
          <p:nvPr>
            <p:ph type="title"/>
          </p:nvPr>
        </p:nvSpPr>
        <p:spPr/>
        <p:txBody>
          <a:bodyPr rtlCol="0"/>
          <a:lstStyle/>
          <a:p>
            <a:pPr rtl="0"/>
            <a:r>
              <a:rPr lang="en-US" noProof="0"/>
              <a:t>Click to edit Master title style</a:t>
            </a:r>
            <a:endParaRPr lang="en-GB" noProof="0"/>
          </a:p>
        </p:txBody>
      </p:sp>
      <p:sp>
        <p:nvSpPr>
          <p:cNvPr id="7" name="Footer Placeholder 6">
            <a:extLst>
              <a:ext uri="{FF2B5EF4-FFF2-40B4-BE49-F238E27FC236}">
                <a16:creationId xmlns:a16="http://schemas.microsoft.com/office/drawing/2014/main" id="{332C6E1E-0AF9-4CBB-8AF8-AE4DF400FCA8}"/>
              </a:ext>
            </a:extLst>
          </p:cNvPr>
          <p:cNvSpPr>
            <a:spLocks noGrp="1"/>
          </p:cNvSpPr>
          <p:nvPr>
            <p:ph type="ftr" sz="quarter" idx="10"/>
          </p:nvPr>
        </p:nvSpPr>
        <p:spPr>
          <a:xfrm>
            <a:off x="432000" y="6365893"/>
            <a:ext cx="4114800" cy="226714"/>
          </a:xfrm>
          <a:prstGeom prst="rect">
            <a:avLst/>
          </a:prstGeom>
        </p:spPr>
        <p:txBody>
          <a:bodyPr rtlCol="0"/>
          <a:lstStyle/>
          <a:p>
            <a:pPr rtl="0"/>
            <a:endParaRPr lang="en-GB" noProof="0"/>
          </a:p>
        </p:txBody>
      </p:sp>
      <p:sp>
        <p:nvSpPr>
          <p:cNvPr id="8" name="Slide Number Placeholder 7">
            <a:extLst>
              <a:ext uri="{FF2B5EF4-FFF2-40B4-BE49-F238E27FC236}">
                <a16:creationId xmlns:a16="http://schemas.microsoft.com/office/drawing/2014/main" id="{B21A256C-91C2-4AC0-B272-C68D44C3EE38}"/>
              </a:ext>
            </a:extLst>
          </p:cNvPr>
          <p:cNvSpPr>
            <a:spLocks noGrp="1"/>
          </p:cNvSpPr>
          <p:nvPr>
            <p:ph type="sldNum" sz="quarter" idx="11"/>
          </p:nvPr>
        </p:nvSpPr>
        <p:spPr/>
        <p:txBody>
          <a:bodyPr rtlCol="0"/>
          <a:lstStyle/>
          <a:p>
            <a:pPr algn="ctr" rtl="0"/>
            <a:fld id="{B67B645E-C5E5-4727-B977-D372A0AA71D9}" type="slidenum">
              <a:rPr lang="en-GB" noProof="0" smtClean="0"/>
              <a:pPr algn="ctr" rtl="0"/>
              <a:t>‹#›</a:t>
            </a:fld>
            <a:endParaRPr lang="en-GB" noProof="0"/>
          </a:p>
        </p:txBody>
      </p:sp>
      <p:sp>
        <p:nvSpPr>
          <p:cNvPr id="2" name="TextBox 1"/>
          <p:cNvSpPr txBox="1"/>
          <p:nvPr userDrawn="1">
            <p:custDataLst>
              <p:tags r:id="rId1"/>
            </p:custDataLst>
          </p:nvPr>
        </p:nvSpPr>
        <p:spPr>
          <a:xfrm>
            <a:off x="6003634" y="127000"/>
            <a:ext cx="184731" cy="369332"/>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none" rtlCol="0" anchor="t">
            <a:spAutoFit/>
          </a:bodyPr>
          <a:lstStyle/>
          <a:p>
            <a:pPr marL="0" algn="ctr" defTabSz="914400" rtl="0" eaLnBrk="1" latinLnBrk="0" hangingPunct="1">
              <a:buNone/>
            </a:pPr>
            <a:endParaRPr lang="en-GB"/>
          </a:p>
        </p:txBody>
      </p:sp>
      <p:sp>
        <p:nvSpPr>
          <p:cNvPr id="4" name="TextBox 3"/>
          <p:cNvSpPr txBox="1"/>
          <p:nvPr userDrawn="1">
            <p:custDataLst>
              <p:tags r:id="rId2"/>
            </p:custDataLst>
          </p:nvPr>
        </p:nvSpPr>
        <p:spPr>
          <a:xfrm>
            <a:off x="6003634" y="6361668"/>
            <a:ext cx="184731" cy="369332"/>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none" rtlCol="0" anchor="t">
            <a:spAutoFit/>
          </a:bodyPr>
          <a:lstStyle/>
          <a:p>
            <a:pPr marL="0" algn="ctr" defTabSz="914400" rtl="0" eaLnBrk="1" latinLnBrk="0" hangingPunct="1">
              <a:buNone/>
            </a:pPr>
            <a:endParaRPr lang="en-GB"/>
          </a:p>
        </p:txBody>
      </p:sp>
      <p:pic>
        <p:nvPicPr>
          <p:cNvPr id="5" name="Picture 4" descr="A red and black rectangular sign with white text&#10;&#10;Description automatically generated with low confidence">
            <a:extLst>
              <a:ext uri="{FF2B5EF4-FFF2-40B4-BE49-F238E27FC236}">
                <a16:creationId xmlns:a16="http://schemas.microsoft.com/office/drawing/2014/main" id="{8692AECD-702F-94F6-8899-187883D2A6E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3003" y="5931016"/>
            <a:ext cx="1138484" cy="801355"/>
          </a:xfrm>
          <a:prstGeom prst="rect">
            <a:avLst/>
          </a:prstGeom>
        </p:spPr>
      </p:pic>
    </p:spTree>
    <p:extLst>
      <p:ext uri="{BB962C8B-B14F-4D97-AF65-F5344CB8AC3E}">
        <p14:creationId xmlns:p14="http://schemas.microsoft.com/office/powerpoint/2010/main" val="1616349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A103F-A58C-41C9-9051-77CF911C1913}"/>
              </a:ext>
            </a:extLst>
          </p:cNvPr>
          <p:cNvSpPr>
            <a:spLocks noGrp="1"/>
          </p:cNvSpPr>
          <p:nvPr>
            <p:ph type="title"/>
          </p:nvPr>
        </p:nvSpPr>
        <p:spPr>
          <a:xfrm>
            <a:off x="838200" y="1171471"/>
            <a:ext cx="10515600" cy="1325563"/>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EA6ABBE-2383-40E4-ACA0-A342CEEDEA6D}"/>
              </a:ext>
            </a:extLst>
          </p:cNvPr>
          <p:cNvSpPr>
            <a:spLocks noGrp="1"/>
          </p:cNvSpPr>
          <p:nvPr>
            <p:ph sz="half" idx="1"/>
          </p:nvPr>
        </p:nvSpPr>
        <p:spPr>
          <a:xfrm>
            <a:off x="838200" y="2585257"/>
            <a:ext cx="5181600" cy="35917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30FE8D3-EDB2-40CD-BDCF-A0ED4B520D98}"/>
              </a:ext>
            </a:extLst>
          </p:cNvPr>
          <p:cNvSpPr>
            <a:spLocks noGrp="1"/>
          </p:cNvSpPr>
          <p:nvPr>
            <p:ph sz="half" idx="2"/>
          </p:nvPr>
        </p:nvSpPr>
        <p:spPr>
          <a:xfrm>
            <a:off x="6172200" y="2585257"/>
            <a:ext cx="5181600" cy="35917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EE3259A-1A2B-4CE8-9BC0-DB45B4E31557}"/>
              </a:ext>
            </a:extLst>
          </p:cNvPr>
          <p:cNvSpPr>
            <a:spLocks noGrp="1"/>
          </p:cNvSpPr>
          <p:nvPr>
            <p:ph type="dt" sz="half" idx="10"/>
          </p:nvPr>
        </p:nvSpPr>
        <p:spPr/>
        <p:txBody>
          <a:bodyPr/>
          <a:lstStyle/>
          <a:p>
            <a:fld id="{E1938059-8574-4237-B9E5-470044E135F4}" type="datetimeFigureOut">
              <a:rPr lang="en-GB" smtClean="0"/>
              <a:t>15/07/2025</a:t>
            </a:fld>
            <a:endParaRPr lang="en-GB"/>
          </a:p>
        </p:txBody>
      </p:sp>
      <p:sp>
        <p:nvSpPr>
          <p:cNvPr id="6" name="Footer Placeholder 5">
            <a:extLst>
              <a:ext uri="{FF2B5EF4-FFF2-40B4-BE49-F238E27FC236}">
                <a16:creationId xmlns:a16="http://schemas.microsoft.com/office/drawing/2014/main" id="{44463CEF-9197-42D2-A32E-68A38E8B55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7A99818-BAF2-47C2-B725-3910E490A151}"/>
              </a:ext>
            </a:extLst>
          </p:cNvPr>
          <p:cNvSpPr>
            <a:spLocks noGrp="1"/>
          </p:cNvSpPr>
          <p:nvPr>
            <p:ph type="sldNum" sz="quarter" idx="12"/>
          </p:nvPr>
        </p:nvSpPr>
        <p:spPr/>
        <p:txBody>
          <a:bodyPr/>
          <a:lstStyle/>
          <a:p>
            <a:fld id="{6142D2BD-1AC1-4AD0-B1AE-0D1457A0C57B}" type="slidenum">
              <a:rPr lang="en-GB" smtClean="0"/>
              <a:t>‹#›</a:t>
            </a:fld>
            <a:endParaRPr lang="en-GB"/>
          </a:p>
        </p:txBody>
      </p:sp>
      <p:pic>
        <p:nvPicPr>
          <p:cNvPr id="10" name="Picture 9" descr="Text&#10;&#10;Description automatically generated">
            <a:extLst>
              <a:ext uri="{FF2B5EF4-FFF2-40B4-BE49-F238E27FC236}">
                <a16:creationId xmlns:a16="http://schemas.microsoft.com/office/drawing/2014/main" id="{EFFC8B4D-9813-45B9-ADBC-D61796B36B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21020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6BDF8-0E04-4437-A31E-2B83A84FFA1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F5E9B01-7D05-4CAD-AF8F-FB5137013A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ACBEBC-1B23-426B-A4BF-FBCE88925D37}"/>
              </a:ext>
            </a:extLst>
          </p:cNvPr>
          <p:cNvSpPr>
            <a:spLocks noGrp="1"/>
          </p:cNvSpPr>
          <p:nvPr>
            <p:ph type="dt" sz="half" idx="10"/>
          </p:nvPr>
        </p:nvSpPr>
        <p:spPr/>
        <p:txBody>
          <a:bodyPr/>
          <a:lstStyle/>
          <a:p>
            <a:fld id="{215A5D27-1D57-4EFB-8C9D-0826E34DB897}" type="datetimeFigureOut">
              <a:rPr lang="en-GB" smtClean="0"/>
              <a:t>15/07/2025</a:t>
            </a:fld>
            <a:endParaRPr lang="en-GB"/>
          </a:p>
        </p:txBody>
      </p:sp>
      <p:sp>
        <p:nvSpPr>
          <p:cNvPr id="5" name="Footer Placeholder 4">
            <a:extLst>
              <a:ext uri="{FF2B5EF4-FFF2-40B4-BE49-F238E27FC236}">
                <a16:creationId xmlns:a16="http://schemas.microsoft.com/office/drawing/2014/main" id="{58302812-00A9-4971-8056-4618A1865A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9F2B849-3449-4174-B9CD-9E1E2C4079C9}"/>
              </a:ext>
            </a:extLst>
          </p:cNvPr>
          <p:cNvSpPr>
            <a:spLocks noGrp="1"/>
          </p:cNvSpPr>
          <p:nvPr>
            <p:ph type="sldNum" sz="quarter" idx="12"/>
          </p:nvPr>
        </p:nvSpPr>
        <p:spPr/>
        <p:txBody>
          <a:bodyPr/>
          <a:lstStyle/>
          <a:p>
            <a:fld id="{9634CB19-29E5-45DC-B1B4-605B1B48634C}" type="slidenum">
              <a:rPr lang="en-GB" smtClean="0"/>
              <a:t>‹#›</a:t>
            </a:fld>
            <a:endParaRPr lang="en-GB"/>
          </a:p>
        </p:txBody>
      </p:sp>
      <p:pic>
        <p:nvPicPr>
          <p:cNvPr id="7" name="Picture 6" descr="A red and black rectangular sign with white text&#10;&#10;Description automatically generated with low confidence">
            <a:extLst>
              <a:ext uri="{FF2B5EF4-FFF2-40B4-BE49-F238E27FC236}">
                <a16:creationId xmlns:a16="http://schemas.microsoft.com/office/drawing/2014/main" id="{58F062E4-51E3-34BF-EFD6-2390DB6132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3003" y="5931016"/>
            <a:ext cx="1138484" cy="801355"/>
          </a:xfrm>
          <a:prstGeom prst="rect">
            <a:avLst/>
          </a:prstGeom>
        </p:spPr>
      </p:pic>
    </p:spTree>
    <p:extLst>
      <p:ext uri="{BB962C8B-B14F-4D97-AF65-F5344CB8AC3E}">
        <p14:creationId xmlns:p14="http://schemas.microsoft.com/office/powerpoint/2010/main" val="411065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le and Content">
    <p:bg>
      <p:bgPr>
        <a:solidFill>
          <a:srgbClr val="E5E5E5"/>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A879EA-00C1-43F2-5940-8094CE679154}"/>
              </a:ext>
            </a:extLst>
          </p:cNvPr>
          <p:cNvSpPr>
            <a:spLocks noGrp="1"/>
          </p:cNvSpPr>
          <p:nvPr>
            <p:ph type="title"/>
          </p:nvPr>
        </p:nvSpPr>
        <p:spPr>
          <a:xfrm>
            <a:off x="496037" y="424118"/>
            <a:ext cx="11202383" cy="1325563"/>
          </a:xfrm>
          <a:prstGeom prst="rect">
            <a:avLst/>
          </a:prstGeom>
        </p:spPr>
        <p:txBody>
          <a:bodyPr>
            <a:normAutofit/>
          </a:bodyPr>
          <a:lstStyle>
            <a:lvl1pPr>
              <a:defRPr sz="4400" b="1">
                <a:latin typeface="Myriad Pro" panose="020B0503030403020204" pitchFamily="34" charset="0"/>
              </a:defRPr>
            </a:lvl1pPr>
          </a:lstStyle>
          <a:p>
            <a:r>
              <a:rPr lang="en-US"/>
              <a:t>Click to edit Master title style</a:t>
            </a:r>
            <a:endParaRPr lang="en-GB"/>
          </a:p>
        </p:txBody>
      </p:sp>
      <p:sp>
        <p:nvSpPr>
          <p:cNvPr id="6" name="Text Placeholder 2">
            <a:extLst>
              <a:ext uri="{FF2B5EF4-FFF2-40B4-BE49-F238E27FC236}">
                <a16:creationId xmlns:a16="http://schemas.microsoft.com/office/drawing/2014/main" id="{1E147DD9-CC57-7FE2-31DE-805F8BD91963}"/>
              </a:ext>
            </a:extLst>
          </p:cNvPr>
          <p:cNvSpPr>
            <a:spLocks noGrp="1"/>
          </p:cNvSpPr>
          <p:nvPr>
            <p:ph type="body" sz="quarter" idx="10" hasCustomPrompt="1"/>
          </p:nvPr>
        </p:nvSpPr>
        <p:spPr>
          <a:xfrm>
            <a:off x="2873930" y="6196626"/>
            <a:ext cx="7678463" cy="458788"/>
          </a:xfrm>
          <a:prstGeom prst="rect">
            <a:avLst/>
          </a:prstGeom>
        </p:spPr>
        <p:txBody>
          <a:bodyPr/>
          <a:lstStyle>
            <a:lvl1pPr marL="0" indent="0" algn="ctr">
              <a:buNone/>
              <a:defRPr sz="2200" b="1">
                <a:solidFill>
                  <a:srgbClr val="ED1C2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INSERTURL.lgfl.net</a:t>
            </a:r>
            <a:endParaRPr lang="en-GB"/>
          </a:p>
        </p:txBody>
      </p:sp>
      <p:pic>
        <p:nvPicPr>
          <p:cNvPr id="2" name="Picture 1" descr="A red and black rectangular sign with white text&#10;&#10;Description automatically generated with low confidence">
            <a:extLst>
              <a:ext uri="{FF2B5EF4-FFF2-40B4-BE49-F238E27FC236}">
                <a16:creationId xmlns:a16="http://schemas.microsoft.com/office/drawing/2014/main" id="{02597BAB-F481-C7B3-C7C8-47CCF48C168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76881" y="5822419"/>
            <a:ext cx="1138599" cy="801436"/>
          </a:xfrm>
          <a:prstGeom prst="rect">
            <a:avLst/>
          </a:prstGeom>
        </p:spPr>
      </p:pic>
      <p:pic>
        <p:nvPicPr>
          <p:cNvPr id="3" name="Picture 2" descr="A group of people hugging&#10;&#10;Description automatically generated">
            <a:extLst>
              <a:ext uri="{FF2B5EF4-FFF2-40B4-BE49-F238E27FC236}">
                <a16:creationId xmlns:a16="http://schemas.microsoft.com/office/drawing/2014/main" id="{9918B645-C09F-6823-38CE-DE391BDA07ED}"/>
              </a:ext>
            </a:extLst>
          </p:cNvPr>
          <p:cNvPicPr>
            <a:picLocks noChangeAspect="1"/>
          </p:cNvPicPr>
          <p:nvPr userDrawn="1"/>
        </p:nvPicPr>
        <p:blipFill>
          <a:blip r:embed="rId3" cstate="screen">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331332" y="5361813"/>
            <a:ext cx="1714872" cy="1370529"/>
          </a:xfrm>
          <a:prstGeom prst="rect">
            <a:avLst/>
          </a:prstGeom>
        </p:spPr>
      </p:pic>
    </p:spTree>
    <p:extLst>
      <p:ext uri="{BB962C8B-B14F-4D97-AF65-F5344CB8AC3E}">
        <p14:creationId xmlns:p14="http://schemas.microsoft.com/office/powerpoint/2010/main" val="25856316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03BDA4-D578-4750-8052-AD42805188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9A2FF77-383A-49B4-AD9F-360EC0A7D8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C83AF95-505D-4D8E-921B-4B4A9D7A01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C91268-1211-48B9-8B77-FE344675B2C8}" type="datetimeFigureOut">
              <a:rPr lang="en-GB" smtClean="0"/>
              <a:t>15/07/2025</a:t>
            </a:fld>
            <a:endParaRPr lang="en-GB"/>
          </a:p>
        </p:txBody>
      </p:sp>
      <p:sp>
        <p:nvSpPr>
          <p:cNvPr id="5" name="Footer Placeholder 4">
            <a:extLst>
              <a:ext uri="{FF2B5EF4-FFF2-40B4-BE49-F238E27FC236}">
                <a16:creationId xmlns:a16="http://schemas.microsoft.com/office/drawing/2014/main" id="{741150F7-4567-4C0F-ABAF-30519D7C0A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AEC3DC8-6A17-41F0-B1D3-59AC9F342A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CCC859-1D34-4719-A88B-FF940B5A3B6E}" type="slidenum">
              <a:rPr lang="en-GB" smtClean="0"/>
              <a:t>‹#›</a:t>
            </a:fld>
            <a:endParaRPr lang="en-GB"/>
          </a:p>
        </p:txBody>
      </p:sp>
    </p:spTree>
    <p:extLst>
      <p:ext uri="{BB962C8B-B14F-4D97-AF65-F5344CB8AC3E}">
        <p14:creationId xmlns:p14="http://schemas.microsoft.com/office/powerpoint/2010/main" val="803607888"/>
      </p:ext>
    </p:extLst>
  </p:cSld>
  <p:clrMap bg1="lt1" tx1="dk1" bg2="lt2" tx2="dk2" accent1="accent1" accent2="accent2" accent3="accent3" accent4="accent4" accent5="accent5" accent6="accent6" hlink="hlink" folHlink="folHlink"/>
  <p:sldLayoutIdLst>
    <p:sldLayoutId id="2147483650" r:id="rId1"/>
    <p:sldLayoutId id="2147483660" r:id="rId2"/>
    <p:sldLayoutId id="2147483663" r:id="rId3"/>
    <p:sldLayoutId id="2147483665" r:id="rId4"/>
    <p:sldLayoutId id="2147483666" r:id="rId5"/>
    <p:sldLayoutId id="2147483667"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jpe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8.png"/></Relationships>
</file>

<file path=ppt/slides/_rels/slide10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0.xml"/><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hyperlink" Target="https://parentsafe.lgfl.net/digital-family-agreement"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2.xml"/><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https://www.lgfl.net/online-safety/resource-centre?s=16" TargetMode="External"/><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9.png"/><Relationship Id="rId10"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chart" Target="../charts/chart1.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https://drive.google.com/uc?export=download&amp;id=1-E_5IiDOfw3EQBPQgbGe9f2Qy3T7o_ny"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8" Type="http://schemas.openxmlformats.org/officeDocument/2006/relationships/hyperlink" Target="https://learning.nspcc.org.uk/media/ylbobz5i/young-people-experiences-sextortion.pdf" TargetMode="External"/><Relationship Id="rId13" Type="http://schemas.openxmlformats.org/officeDocument/2006/relationships/image" Target="../media/image1.png"/><Relationship Id="rId18" Type="http://schemas.openxmlformats.org/officeDocument/2006/relationships/image" Target="../media/image20.png"/><Relationship Id="rId3" Type="http://schemas.openxmlformats.org/officeDocument/2006/relationships/hyperlink" Target="https://www.ofcom.org.uk/siteassets/resources/documents/research-and-data/media-literacy-research/children/childrens-media-use-and-attitudes-report-2025/childrens-media-literacy-report-2025.pdf?v=396621" TargetMode="External"/><Relationship Id="rId7" Type="http://schemas.openxmlformats.org/officeDocument/2006/relationships/hyperlink" Target="https://www.gambleaware.org/media/hbcp3qgd/exploring-the-lived-experience-and-views-of-gambling-among-children-and-young-people_final_0.pdf" TargetMode="External"/><Relationship Id="rId12" Type="http://schemas.openxmlformats.org/officeDocument/2006/relationships/image" Target="../media/image15.png"/><Relationship Id="rId17" Type="http://schemas.openxmlformats.org/officeDocument/2006/relationships/image" Target="../media/image19.png"/><Relationship Id="rId2" Type="http://schemas.openxmlformats.org/officeDocument/2006/relationships/notesSlide" Target="../notesSlides/notesSlide2.xml"/><Relationship Id="rId16"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hyperlink" Target="https://www.iwf.org.uk/annual-data-insights-report-2024/" TargetMode="External"/><Relationship Id="rId11" Type="http://schemas.openxmlformats.org/officeDocument/2006/relationships/hyperlink" Target="https://revealingreality.co.uk/wp-content/uploads/2023/06/Revealing-Reality_Anti-social-Media_06-06-23.pdf" TargetMode="External"/><Relationship Id="rId5" Type="http://schemas.openxmlformats.org/officeDocument/2006/relationships/hyperlink" Target="https://www.ofcom.org.uk/media-use-and-attitudes/media-habits-children/children-and-parents-media-use-and-attitudes-report-2025--interactive-data" TargetMode="External"/><Relationship Id="rId15" Type="http://schemas.openxmlformats.org/officeDocument/2006/relationships/image" Target="../media/image17.png"/><Relationship Id="rId10" Type="http://schemas.openxmlformats.org/officeDocument/2006/relationships/hyperlink" Target="https://www.childrenscommissioner.gov.uk/resource/pornography-and-harmful-sexual-behaviour/" TargetMode="External"/><Relationship Id="rId4" Type="http://schemas.openxmlformats.org/officeDocument/2006/relationships/hyperlink" Target="https://www.ofcom.org.uk/siteassets/resources/documents/research-and-data/online-research/keeping-children-safe-online/childrens-online-user-ages/2025-april/chart-pack.pdf?v=395531" TargetMode="External"/><Relationship Id="rId9" Type="http://schemas.openxmlformats.org/officeDocument/2006/relationships/hyperlink" Target="https://www.iwf.org.uk/annual-report-2023/" TargetMode="External"/><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https://parentsafe.lgfl.net/digital-family-agreement"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microsoft.com/office/2018/10/relationships/comments" Target="../comments/modernComment_A40_134BBE68.xm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13.jpeg"/></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13.jpeg"/></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hyperlink" Target="http://www.internetmatters.org/parental-controls/"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7.png"/><Relationship Id="rId7" Type="http://schemas.openxmlformats.org/officeDocument/2006/relationships/hyperlink" Target="https://www.internetmatters.org/parental-controls/smartphones-and-other-devices/windows-11-parental-controls/"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www.internetmatters.org/parental-controls/smartphones-and-other-devices/apple-iphone-and-ipad-parental-control-guide/" TargetMode="External"/><Relationship Id="rId5" Type="http://schemas.openxmlformats.org/officeDocument/2006/relationships/hyperlink" Target="https://www.internetmatters.org/parental-controls/smartphones-and-other-devices/google-family-link/" TargetMode="External"/><Relationship Id="rId4" Type="http://schemas.openxmlformats.org/officeDocument/2006/relationships/hyperlink" Target="https://parentsafe.lgfl.ne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3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hyperlink" Target="https://parentsafe.lgfl.net/"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3.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video" Target="https://www.youtube.com/embed/Lde52EtjljQ?feature=oembed" TargetMode="External"/><Relationship Id="rId4" Type="http://schemas.openxmlformats.org/officeDocument/2006/relationships/image" Target="../media/image52.jpeg"/></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37.xml.rels><?xml version="1.0" encoding="UTF-8" standalone="yes"?>
<Relationships xmlns="http://schemas.openxmlformats.org/package/2006/relationships"><Relationship Id="rId3" Type="http://schemas.openxmlformats.org/officeDocument/2006/relationships/hyperlink" Target="https://www.lgfl.net/online-safety/resource-centre?s=32"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53.png"/><Relationship Id="rId4" Type="http://schemas.openxmlformats.org/officeDocument/2006/relationships/image" Target="../media/image13.jpeg"/></Relationships>
</file>

<file path=ppt/slides/_rels/slide3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9.png"/></Relationships>
</file>

<file path=ppt/slides/_rels/slide4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video" Target="https://www.youtube.com/embed/BpT8vFn6_eA?feature=oembed" TargetMode="External"/><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https://www.internetmatters.org/resources/whatsapp-safety-a-how-to-guide-for-parents/#whatsapp-safety-tips" TargetMode="External"/></Relationships>
</file>

<file path=ppt/slides/_rels/slide4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8.png"/><Relationship Id="rId7"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hyperlink" Target="http://www.commonsensemedia.org/" TargetMode="External"/><Relationship Id="rId5" Type="http://schemas.openxmlformats.org/officeDocument/2006/relationships/image" Target="../media/image60.png"/><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hyperlink" Target="https://www.lgfl.net/online-safety/resource-centre?s=16"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www.lgfl.net/online-safety/resource-centre?s=16"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13.jpeg"/></Relationships>
</file>

<file path=ppt/slides/_rels/slide48.xml.rels><?xml version="1.0" encoding="UTF-8" standalone="yes"?>
<Relationships xmlns="http://schemas.openxmlformats.org/package/2006/relationships"><Relationship Id="rId3" Type="http://schemas.openxmlformats.org/officeDocument/2006/relationships/hyperlink" Target="https://www.gambleaware.org/media/hbcp3qgd/exploring-the-lived-experience-and-views-of-gambling-among-children-and-young-people_final_0.pdf"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9.png"/><Relationship Id="rId4" Type="http://schemas.openxmlformats.org/officeDocument/2006/relationships/image" Target="../media/image13.jpeg"/></Relationships>
</file>

<file path=ppt/slides/_rels/slide49.xml.rels><?xml version="1.0" encoding="UTF-8" standalone="yes"?>
<Relationships xmlns="http://schemas.openxmlformats.org/package/2006/relationships"><Relationship Id="rId3" Type="http://schemas.openxmlformats.org/officeDocument/2006/relationships/hyperlink" Target="https://www.lgfl.net/online-safety/resource-centre?s=16"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s://pegi.info/"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52.xml.rels><?xml version="1.0" encoding="UTF-8" standalone="yes"?>
<Relationships xmlns="http://schemas.openxmlformats.org/package/2006/relationships"><Relationship Id="rId3" Type="http://schemas.openxmlformats.org/officeDocument/2006/relationships/hyperlink" Target="http://www.commonsensemedia.org/"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5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hyperlink" Target="https://www.ofcom.org.uk/siteassets/resources/documents/research-and-data/online-research/keeping-children-safe-online/childrens-online-user-ages/2025-april/chart-pack.pdf?v=395531"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hyperlink" Target="https://www.ofcom.org.uk/siteassets/resources/documents/research-and-data/online-research/keeping-children-safe-online/childrens-online-user-ages/2025-april/chart-pack.pdf?v=395531"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5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5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parentsafe.lgfl.net/"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hyperlink" Target="https://www.childnet.com/wp-content/uploads/2025/03/Childnet-Cheat-Sheet-GenAI.pdf" TargetMode="Externa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video" Target="https://www.youtube.com/embed/XEsHwss2x8E?list=PLaIzX4UgxCRl8e_36R79fqLp_qt1imm4D" TargetMode="External"/><Relationship Id="rId6" Type="http://schemas.openxmlformats.org/officeDocument/2006/relationships/image" Target="../media/image75.jpeg"/><Relationship Id="rId5" Type="http://schemas.openxmlformats.org/officeDocument/2006/relationships/hyperlink" Target="https://www.youtube.com/watch?v=XEsHwss2x8E&amp;list=PLaIzX4UgxCRl8e_36R79fqLp_qt1imm4D&amp;index=3&amp;t=203s" TargetMode="External"/><Relationship Id="rId4" Type="http://schemas.openxmlformats.org/officeDocument/2006/relationships/image" Target="../media/image13.jpe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video" Target="https://www.youtube.com/embed/OuH-D-au1Ho?feature=oembed" TargetMode="External"/><Relationship Id="rId5" Type="http://schemas.openxmlformats.org/officeDocument/2006/relationships/hyperlink" Target="https://www.weprotect.org/" TargetMode="External"/><Relationship Id="rId4" Type="http://schemas.openxmlformats.org/officeDocument/2006/relationships/image" Target="../media/image76.jpeg"/></Relationships>
</file>

<file path=ppt/slides/_rels/slide6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6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hyperlink" Target="https://www.ceopeducation.co.uk/globalassets/professional/nca-fmse-social-campaign-guidance-doc---english.pdf" TargetMode="External"/><Relationship Id="rId5" Type="http://schemas.openxmlformats.org/officeDocument/2006/relationships/image" Target="../media/image81.png"/><Relationship Id="rId4" Type="http://schemas.openxmlformats.org/officeDocument/2006/relationships/image" Target="../media/image80.png"/></Relationships>
</file>

<file path=ppt/slides/_rels/slide6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9.xml"/><Relationship Id="rId1" Type="http://schemas.openxmlformats.org/officeDocument/2006/relationships/slideLayout" Target="../slideLayouts/slideLayout5.xml"/><Relationship Id="rId5" Type="http://schemas.openxmlformats.org/officeDocument/2006/relationships/image" Target="../media/image84.png"/><Relationship Id="rId4" Type="http://schemas.openxmlformats.org/officeDocument/2006/relationships/image" Target="../media/image83.pn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0.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video" Target="https://www.youtube.com/embed/G3M3FisOqrA?feature=oembed" TargetMode="External"/><Relationship Id="rId4" Type="http://schemas.openxmlformats.org/officeDocument/2006/relationships/image" Target="../media/image85.jpeg"/></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hyperlink" Target="https://www.nspcc.org.uk/about-us/news-opinion/2025/social-media-sites-failing-to-protect-girls-from-harm-at-every-stage/" TargetMode="External"/></Relationships>
</file>

<file path=ppt/slides/_rels/slide74.xml.rels><?xml version="1.0" encoding="UTF-8" standalone="yes"?>
<Relationships xmlns="http://schemas.openxmlformats.org/package/2006/relationships"><Relationship Id="rId8" Type="http://schemas.openxmlformats.org/officeDocument/2006/relationships/hyperlink" Target="https://youtu.be/E5LA2nKHVZ0?si=gU3_jXFF51TU3vTq" TargetMode="External"/><Relationship Id="rId3" Type="http://schemas.openxmlformats.org/officeDocument/2006/relationships/image" Target="../media/image87.png"/><Relationship Id="rId7" Type="http://schemas.openxmlformats.org/officeDocument/2006/relationships/hyperlink" Target="https://youtu.be/XjV0lKYpakk?si=6ONdtZJRjfB6bSRj" TargetMode="External"/><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7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hyperlink" Target="https://www.childrenscommissioner.gov.uk/resource/pornography-and-harmful-sexual-behaviour/" TargetMode="External"/><Relationship Id="rId7" Type="http://schemas.openxmlformats.org/officeDocument/2006/relationships/diagramQuickStyle" Target="../diagrams/quickStyle2.xml"/><Relationship Id="rId12" Type="http://schemas.openxmlformats.org/officeDocument/2006/relationships/image" Target="../media/image13.jpe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diagramLayout" Target="../diagrams/layout2.xml"/><Relationship Id="rId11" Type="http://schemas.openxmlformats.org/officeDocument/2006/relationships/image" Target="../media/image9.png"/><Relationship Id="rId5" Type="http://schemas.openxmlformats.org/officeDocument/2006/relationships/diagramData" Target="../diagrams/data2.xml"/><Relationship Id="rId10" Type="http://schemas.openxmlformats.org/officeDocument/2006/relationships/image" Target="../media/image1.png"/><Relationship Id="rId4" Type="http://schemas.openxmlformats.org/officeDocument/2006/relationships/image" Target="../media/image91.png"/><Relationship Id="rId9" Type="http://schemas.microsoft.com/office/2007/relationships/diagramDrawing" Target="../diagrams/drawing2.xml"/></Relationships>
</file>

<file path=ppt/slides/_rels/slide7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5.pn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hyperlink" Target="https://www.lgfl.net/online-safety/resource-centre?s=5" TargetMode="External"/><Relationship Id="rId5" Type="http://schemas.openxmlformats.org/officeDocument/2006/relationships/image" Target="../media/image94.png"/><Relationship Id="rId4" Type="http://schemas.openxmlformats.org/officeDocument/2006/relationships/image" Target="../media/image93.png"/></Relationships>
</file>

<file path=ppt/slides/_rels/slide7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79.xml.rels><?xml version="1.0" encoding="UTF-8" standalone="yes"?>
<Relationships xmlns="http://schemas.openxmlformats.org/package/2006/relationships"><Relationship Id="rId3" Type="http://schemas.openxmlformats.org/officeDocument/2006/relationships/hyperlink" Target="https://www.lgfl.net/online-safety/resource-centre?s=5" TargetMode="External"/><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www.internetmatters.org/parental-controls/social-media/" TargetMode="External"/><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98.png"/><Relationship Id="rId4" Type="http://schemas.openxmlformats.org/officeDocument/2006/relationships/image" Target="../media/image97.png"/></Relationships>
</file>

<file path=ppt/slides/_rels/slide8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5.png"/><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hyperlink" Target="https://www.lgfl.net/online-safety/resource-centre?s=5" TargetMode="External"/><Relationship Id="rId5" Type="http://schemas.openxmlformats.org/officeDocument/2006/relationships/image" Target="../media/image94.png"/><Relationship Id="rId4" Type="http://schemas.openxmlformats.org/officeDocument/2006/relationships/image" Target="../media/image93.png"/></Relationships>
</file>

<file path=ppt/slides/_rels/slide84.xml.rels><?xml version="1.0" encoding="UTF-8" standalone="yes"?>
<Relationships xmlns="http://schemas.openxmlformats.org/package/2006/relationships"><Relationship Id="rId3" Type="http://schemas.microsoft.com/office/2018/10/relationships/comments" Target="../comments/modernComment_A2D_E378F44A.xml"/><Relationship Id="rId2" Type="http://schemas.openxmlformats.org/officeDocument/2006/relationships/notesSlide" Target="../notesSlides/notesSlide84.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85.xml.rels><?xml version="1.0" encoding="UTF-8" standalone="yes"?>
<Relationships xmlns="http://schemas.openxmlformats.org/package/2006/relationships"><Relationship Id="rId3" Type="http://schemas.openxmlformats.org/officeDocument/2006/relationships/hyperlink" Target="https://goingtoofar.lgfl.org.uk/believeit.html" TargetMode="External"/><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3.jpeg"/><Relationship Id="rId4" Type="http://schemas.openxmlformats.org/officeDocument/2006/relationships/image" Target="../media/image100.png"/></Relationships>
</file>

<file path=ppt/slides/_rels/slide86.xml.rels><?xml version="1.0" encoding="UTF-8" standalone="yes"?>
<Relationships xmlns="http://schemas.openxmlformats.org/package/2006/relationships"><Relationship Id="rId3" Type="http://schemas.openxmlformats.org/officeDocument/2006/relationships/hyperlink" Target="https://goingtoofar.lgfl.org.uk/default.html" TargetMode="External"/><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7.xml.rels><?xml version="1.0" encoding="UTF-8" standalone="yes"?>
<Relationships xmlns="http://schemas.openxmlformats.org/package/2006/relationships"><Relationship Id="rId3" Type="http://schemas.openxmlformats.org/officeDocument/2006/relationships/hyperlink" Target="https://goingtoofar.lgfl.org.uk/takingastand.html" TargetMode="External"/><Relationship Id="rId2" Type="http://schemas.openxmlformats.org/officeDocument/2006/relationships/notesSlide" Target="../notesSlides/notesSlide87.xml"/><Relationship Id="rId1" Type="http://schemas.openxmlformats.org/officeDocument/2006/relationships/slideLayout" Target="../slideLayouts/slideLayout2.xml"/><Relationship Id="rId5" Type="http://schemas.openxmlformats.org/officeDocument/2006/relationships/hyperlink" Target="https://goingtoofar.lgfl.org.uk/default.html" TargetMode="External"/><Relationship Id="rId4" Type="http://schemas.openxmlformats.org/officeDocument/2006/relationships/image" Target="../media/image102.png"/></Relationships>
</file>

<file path=ppt/slides/_rels/slide8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88.xml"/><Relationship Id="rId1" Type="http://schemas.openxmlformats.org/officeDocument/2006/relationships/slideLayout" Target="../slideLayouts/slideLayout4.xml"/><Relationship Id="rId5" Type="http://schemas.openxmlformats.org/officeDocument/2006/relationships/image" Target="../media/image23.jpeg"/><Relationship Id="rId4" Type="http://schemas.openxmlformats.org/officeDocument/2006/relationships/image" Target="../media/image104.png"/></Relationships>
</file>

<file path=ppt/slides/_rels/slide8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9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0.xml"/><Relationship Id="rId1" Type="http://schemas.openxmlformats.org/officeDocument/2006/relationships/slideLayout" Target="../slideLayouts/slideLayout4.xml"/><Relationship Id="rId6" Type="http://schemas.openxmlformats.org/officeDocument/2006/relationships/image" Target="../media/image23.jpeg"/><Relationship Id="rId5" Type="http://schemas.microsoft.com/office/2007/relationships/hdphoto" Target="../media/hdphoto1.wdp"/><Relationship Id="rId4" Type="http://schemas.openxmlformats.org/officeDocument/2006/relationships/image" Target="../media/image105.png"/></Relationships>
</file>

<file path=ppt/slides/_rels/slide9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92.xml"/><Relationship Id="rId1" Type="http://schemas.openxmlformats.org/officeDocument/2006/relationships/slideLayout" Target="../slideLayouts/slideLayout4.xml"/><Relationship Id="rId5" Type="http://schemas.openxmlformats.org/officeDocument/2006/relationships/image" Target="../media/image23.jpeg"/><Relationship Id="rId4" Type="http://schemas.openxmlformats.org/officeDocument/2006/relationships/image" Target="../media/image104.png"/></Relationships>
</file>

<file path=ppt/slides/_rels/slide9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94.xml"/><Relationship Id="rId1" Type="http://schemas.openxmlformats.org/officeDocument/2006/relationships/slideLayout" Target="../slideLayouts/slideLayout4.xml"/><Relationship Id="rId5" Type="http://schemas.openxmlformats.org/officeDocument/2006/relationships/image" Target="../media/image23.jpeg"/><Relationship Id="rId4" Type="http://schemas.openxmlformats.org/officeDocument/2006/relationships/image" Target="../media/image104.png"/></Relationships>
</file>

<file path=ppt/slides/_rels/slide9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97.xml.rels><?xml version="1.0" encoding="UTF-8" standalone="yes"?>
<Relationships xmlns="http://schemas.openxmlformats.org/package/2006/relationships"><Relationship Id="rId3" Type="http://schemas.openxmlformats.org/officeDocument/2006/relationships/hyperlink" Target="https://parentsafe.lgfl.net/digital-family-agreement" TargetMode="External"/><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106.gif"/></Relationships>
</file>

<file path=ppt/slides/_rels/slide9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https://www.lgfl.net/online-safety/resource-centre?s=16" TargetMode="External"/><Relationship Id="rId7" Type="http://schemas.openxmlformats.org/officeDocument/2006/relationships/image" Target="../media/image30.png"/><Relationship Id="rId2" Type="http://schemas.openxmlformats.org/officeDocument/2006/relationships/notesSlide" Target="../notesSlides/notesSlide98.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9.png"/><Relationship Id="rId10"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32.png"/></Relationships>
</file>

<file path=ppt/slides/_rels/slide9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71CA2F4E-D38E-54FC-30D9-B0AE0B18E38B}"/>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EADDC60-7F1D-233E-6A52-FB8EB3E59C38}"/>
              </a:ext>
            </a:extLst>
          </p:cNvPr>
          <p:cNvSpPr/>
          <p:nvPr/>
        </p:nvSpPr>
        <p:spPr>
          <a:xfrm>
            <a:off x="-2" y="-13159"/>
            <a:ext cx="12172581" cy="1298392"/>
          </a:xfrm>
          <a:prstGeom prst="rect">
            <a:avLst/>
          </a:prstGeom>
        </p:spPr>
        <p:style>
          <a:lnRef idx="2">
            <a:schemeClr val="dk1">
              <a:shade val="15000"/>
            </a:schemeClr>
          </a:lnRef>
          <a:fillRef idx="1">
            <a:schemeClr val="dk1"/>
          </a:fillRef>
          <a:effectRef idx="0">
            <a:schemeClr val="dk1"/>
          </a:effectRef>
          <a:fontRef idx="minor">
            <a:schemeClr val="lt1"/>
          </a:fontRef>
        </p:style>
        <p:txBody>
          <a:bodyPr vert="horz" lIns="91440" tIns="45720" rIns="91440" bIns="45720" rtlCol="0" anchor="b">
            <a:normAutofit/>
          </a:bodyPr>
          <a:lstStyle/>
          <a:p>
            <a:pPr algn="ctr">
              <a:lnSpc>
                <a:spcPct val="90000"/>
              </a:lnSpc>
              <a:spcBef>
                <a:spcPct val="0"/>
              </a:spcBef>
              <a:spcAft>
                <a:spcPts val="600"/>
              </a:spcAft>
            </a:pPr>
            <a:r>
              <a:rPr lang="en-US" sz="6600" b="1" dirty="0">
                <a:solidFill>
                  <a:schemeClr val="bg1"/>
                </a:solidFill>
                <a:ea typeface="+mj-ea"/>
                <a:cs typeface="+mj-cs"/>
              </a:rPr>
              <a:t>         PARENT ONLINE SAFETY</a:t>
            </a:r>
            <a:r>
              <a:rPr lang="en-US" sz="4400" dirty="0">
                <a:solidFill>
                  <a:schemeClr val="bg1"/>
                </a:solidFill>
                <a:ea typeface="+mj-ea"/>
                <a:cs typeface="+mj-cs"/>
              </a:rPr>
              <a:t> </a:t>
            </a:r>
          </a:p>
        </p:txBody>
      </p:sp>
      <p:pic>
        <p:nvPicPr>
          <p:cNvPr id="10" name="Picture 9">
            <a:extLst>
              <a:ext uri="{FF2B5EF4-FFF2-40B4-BE49-F238E27FC236}">
                <a16:creationId xmlns:a16="http://schemas.microsoft.com/office/drawing/2014/main" id="{B2E82C6B-19BF-5693-3D69-89BE2311A739}"/>
              </a:ext>
            </a:extLst>
          </p:cNvPr>
          <p:cNvPicPr>
            <a:picLocks noChangeAspect="1"/>
          </p:cNvPicPr>
          <p:nvPr/>
        </p:nvPicPr>
        <p:blipFill rotWithShape="1">
          <a:blip r:embed="rId3"/>
          <a:srcRect l="8906" r="50642"/>
          <a:stretch/>
        </p:blipFill>
        <p:spPr>
          <a:xfrm>
            <a:off x="816965" y="3294197"/>
            <a:ext cx="2417150" cy="2608766"/>
          </a:xfrm>
          <a:prstGeom prst="rect">
            <a:avLst/>
          </a:prstGeom>
          <a:ln>
            <a:noFill/>
          </a:ln>
          <a:effectLst>
            <a:outerShdw blurRad="292100" dist="139700" dir="2700000" algn="tl" rotWithShape="0">
              <a:srgbClr val="333333">
                <a:alpha val="65000"/>
              </a:srgbClr>
            </a:outerShdw>
          </a:effectLst>
        </p:spPr>
      </p:pic>
      <p:pic>
        <p:nvPicPr>
          <p:cNvPr id="15" name="Picture 2" descr="Internet safety for children | Keep your child safe online - CBeebies - BBC">
            <a:extLst>
              <a:ext uri="{FF2B5EF4-FFF2-40B4-BE49-F238E27FC236}">
                <a16:creationId xmlns:a16="http://schemas.microsoft.com/office/drawing/2014/main" id="{6356B6B5-399C-4EE7-B2ED-C84E66D00CE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465" r="16728"/>
          <a:stretch/>
        </p:blipFill>
        <p:spPr bwMode="auto">
          <a:xfrm>
            <a:off x="9751136" y="3841957"/>
            <a:ext cx="2389079" cy="303920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ffectLst>
            <a:softEdge rad="635000"/>
          </a:effectLst>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2EC9E86-990E-651A-2EE2-D2086823ED8A}"/>
              </a:ext>
            </a:extLst>
          </p:cNvPr>
          <p:cNvPicPr>
            <a:picLocks noChangeAspect="1"/>
          </p:cNvPicPr>
          <p:nvPr/>
        </p:nvPicPr>
        <p:blipFill rotWithShape="1">
          <a:blip r:embed="rId5"/>
          <a:srcRect r="10807"/>
          <a:stretch/>
        </p:blipFill>
        <p:spPr>
          <a:xfrm>
            <a:off x="4041479" y="2376468"/>
            <a:ext cx="3782823" cy="1925434"/>
          </a:xfrm>
          <a:prstGeom prst="rect">
            <a:avLst/>
          </a:prstGeom>
          <a:ln>
            <a:noFill/>
          </a:ln>
          <a:effectLst>
            <a:outerShdw blurRad="292100" dist="139700" dir="2700000" algn="tl" rotWithShape="0">
              <a:srgbClr val="333333">
                <a:alpha val="65000"/>
              </a:srgbClr>
            </a:outerShdw>
          </a:effectLst>
        </p:spPr>
      </p:pic>
      <p:pic>
        <p:nvPicPr>
          <p:cNvPr id="14" name="Picture 4" descr="Free dialog tip advice illustration">
            <a:extLst>
              <a:ext uri="{FF2B5EF4-FFF2-40B4-BE49-F238E27FC236}">
                <a16:creationId xmlns:a16="http://schemas.microsoft.com/office/drawing/2014/main" id="{CD109342-0D7E-762C-7071-3CCF42E0B1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54689">
            <a:off x="10466932" y="2336677"/>
            <a:ext cx="1415381" cy="100624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DC60A74-7C1C-F6EA-4DD4-0407406BCC53}"/>
              </a:ext>
            </a:extLst>
          </p:cNvPr>
          <p:cNvSpPr txBox="1"/>
          <p:nvPr/>
        </p:nvSpPr>
        <p:spPr>
          <a:xfrm>
            <a:off x="2734234" y="1343882"/>
            <a:ext cx="8479198" cy="867930"/>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a:spAutoFit/>
          </a:bodyPr>
          <a:lstStyle/>
          <a:p>
            <a:pPr algn="ctr">
              <a:lnSpc>
                <a:spcPct val="90000"/>
              </a:lnSpc>
              <a:spcBef>
                <a:spcPct val="0"/>
              </a:spcBef>
              <a:spcAft>
                <a:spcPts val="600"/>
              </a:spcAft>
            </a:pPr>
            <a:r>
              <a:rPr lang="en-US" sz="2800" b="1" dirty="0">
                <a:ea typeface="+mj-ea"/>
                <a:cs typeface="+mj-cs"/>
              </a:rPr>
              <a:t>A ready to use Presentation f</a:t>
            </a:r>
            <a:r>
              <a:rPr lang="en-US" sz="2800" b="1" kern="1200" dirty="0">
                <a:ea typeface="+mj-ea"/>
                <a:cs typeface="+mj-cs"/>
              </a:rPr>
              <a:t>or Schools</a:t>
            </a:r>
            <a:r>
              <a:rPr lang="en-US" sz="2800" b="1" dirty="0">
                <a:ea typeface="+mj-ea"/>
                <a:cs typeface="+mj-cs"/>
              </a:rPr>
              <a:t>, </a:t>
            </a:r>
            <a:r>
              <a:rPr lang="en-US" sz="2800" b="1" kern="1200" dirty="0">
                <a:ea typeface="+mj-ea"/>
                <a:cs typeface="+mj-cs"/>
              </a:rPr>
              <a:t>Community Groups and </a:t>
            </a:r>
            <a:r>
              <a:rPr lang="en-US" sz="2800" b="1" dirty="0">
                <a:ea typeface="+mj-ea"/>
                <a:cs typeface="+mj-cs"/>
              </a:rPr>
              <a:t>Youth </a:t>
            </a:r>
            <a:r>
              <a:rPr lang="en-US" sz="2800" b="1" kern="1200" dirty="0">
                <a:ea typeface="+mj-ea"/>
                <a:cs typeface="+mj-cs"/>
              </a:rPr>
              <a:t>Centres</a:t>
            </a:r>
          </a:p>
        </p:txBody>
      </p:sp>
      <p:pic>
        <p:nvPicPr>
          <p:cNvPr id="12" name="Picture 11" descr="Free did you know speech balloon message illustration">
            <a:extLst>
              <a:ext uri="{FF2B5EF4-FFF2-40B4-BE49-F238E27FC236}">
                <a16:creationId xmlns:a16="http://schemas.microsoft.com/office/drawing/2014/main" id="{3BDB99F9-7DA0-ACFD-1F0C-8C8BB292B1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452745">
            <a:off x="2926164" y="3780945"/>
            <a:ext cx="1635271" cy="163527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text&#10;&#10;Description automatically generated">
            <a:extLst>
              <a:ext uri="{FF2B5EF4-FFF2-40B4-BE49-F238E27FC236}">
                <a16:creationId xmlns:a16="http://schemas.microsoft.com/office/drawing/2014/main" id="{88ECD725-D197-7C90-3220-62CDB537F6EF}"/>
              </a:ext>
            </a:extLst>
          </p:cNvPr>
          <p:cNvPicPr>
            <a:picLocks noChangeAspect="1"/>
          </p:cNvPicPr>
          <p:nvPr/>
        </p:nvPicPr>
        <p:blipFill>
          <a:blip r:embed="rId8"/>
          <a:stretch>
            <a:fillRect/>
          </a:stretch>
        </p:blipFill>
        <p:spPr>
          <a:xfrm rot="366788">
            <a:off x="8207275" y="2820432"/>
            <a:ext cx="2348765" cy="1656526"/>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1696433A-6D7A-3281-0D3C-4E4BC29879AD}"/>
              </a:ext>
            </a:extLst>
          </p:cNvPr>
          <p:cNvPicPr>
            <a:picLocks noChangeAspect="1"/>
          </p:cNvPicPr>
          <p:nvPr/>
        </p:nvPicPr>
        <p:blipFill>
          <a:blip r:embed="rId9"/>
          <a:stretch>
            <a:fillRect/>
          </a:stretch>
        </p:blipFill>
        <p:spPr>
          <a:xfrm>
            <a:off x="2570429" y="5228481"/>
            <a:ext cx="4180721" cy="1529035"/>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65DD4F6A-9289-B7FA-A504-B998D2406DFD}"/>
              </a:ext>
            </a:extLst>
          </p:cNvPr>
          <p:cNvPicPr>
            <a:picLocks noChangeAspect="1"/>
          </p:cNvPicPr>
          <p:nvPr/>
        </p:nvPicPr>
        <p:blipFill>
          <a:blip r:embed="rId10"/>
          <a:stretch>
            <a:fillRect/>
          </a:stretch>
        </p:blipFill>
        <p:spPr>
          <a:xfrm rot="21031084">
            <a:off x="7070360" y="4087535"/>
            <a:ext cx="2279655" cy="1783607"/>
          </a:xfrm>
          <a:prstGeom prst="rect">
            <a:avLst/>
          </a:prstGeom>
          <a:ln>
            <a:noFill/>
          </a:ln>
          <a:effectLst>
            <a:outerShdw blurRad="292100" dist="139700" dir="2700000" algn="tl" rotWithShape="0">
              <a:srgbClr val="333333">
                <a:alpha val="65000"/>
              </a:srgbClr>
            </a:outerShdw>
          </a:effectLst>
        </p:spPr>
      </p:pic>
      <p:pic>
        <p:nvPicPr>
          <p:cNvPr id="16" name="Picture 6" descr="Free speech bubble talking chat illustration">
            <a:extLst>
              <a:ext uri="{FF2B5EF4-FFF2-40B4-BE49-F238E27FC236}">
                <a16:creationId xmlns:a16="http://schemas.microsoft.com/office/drawing/2014/main" id="{A320F6BB-2ACE-4838-85AA-72D93EF8667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10550" y="4756698"/>
            <a:ext cx="1331102" cy="1331102"/>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8" name="Picture 4" descr="Free iphone cellphone smartphone illustration">
            <a:extLst>
              <a:ext uri="{FF2B5EF4-FFF2-40B4-BE49-F238E27FC236}">
                <a16:creationId xmlns:a16="http://schemas.microsoft.com/office/drawing/2014/main" id="{C7A13629-99F1-7DD5-46E0-86403562476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594926" y="5540994"/>
            <a:ext cx="1167744" cy="1191956"/>
          </a:xfrm>
          <a:prstGeom prst="rect">
            <a:avLst/>
          </a:prstGeom>
          <a:noFill/>
          <a:extLst>
            <a:ext uri="{909E8E84-426E-40DD-AFC4-6F175D3DCCD1}">
              <a14:hiddenFill xmlns:a14="http://schemas.microsoft.com/office/drawing/2010/main">
                <a:solidFill>
                  <a:srgbClr val="FFFFFF"/>
                </a:solidFill>
              </a14:hiddenFill>
            </a:ext>
          </a:extLst>
        </p:spPr>
      </p:pic>
      <p:sp>
        <p:nvSpPr>
          <p:cNvPr id="6" name="Star: 7 Points 5">
            <a:extLst>
              <a:ext uri="{FF2B5EF4-FFF2-40B4-BE49-F238E27FC236}">
                <a16:creationId xmlns:a16="http://schemas.microsoft.com/office/drawing/2014/main" id="{80D56D95-87E6-522F-30E2-5FF3009F82A4}"/>
              </a:ext>
            </a:extLst>
          </p:cNvPr>
          <p:cNvSpPr/>
          <p:nvPr/>
        </p:nvSpPr>
        <p:spPr>
          <a:xfrm rot="20074391">
            <a:off x="236589" y="153371"/>
            <a:ext cx="2800580" cy="2546061"/>
          </a:xfrm>
          <a:prstGeom prst="star7">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t>NEW for 2025</a:t>
            </a:r>
          </a:p>
        </p:txBody>
      </p:sp>
    </p:spTree>
    <p:extLst>
      <p:ext uri="{BB962C8B-B14F-4D97-AF65-F5344CB8AC3E}">
        <p14:creationId xmlns:p14="http://schemas.microsoft.com/office/powerpoint/2010/main" val="17131211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8A6016EB-C232-DD09-F6A6-7D4DA6594FC5}"/>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3053529C-8E40-C3E1-7112-8F54707FDC00}"/>
              </a:ext>
            </a:extLst>
          </p:cNvPr>
          <p:cNvSpPr>
            <a:spLocks noGrp="1"/>
          </p:cNvSpPr>
          <p:nvPr>
            <p:ph type="title"/>
          </p:nvPr>
        </p:nvSpPr>
        <p:spPr>
          <a:xfrm>
            <a:off x="379126" y="1011168"/>
            <a:ext cx="6483313" cy="1956841"/>
          </a:xfrm>
        </p:spPr>
        <p:txBody>
          <a:bodyPr vert="horz" lIns="91440" tIns="45720" rIns="91440" bIns="45720" rtlCol="0" anchor="b">
            <a:normAutofit/>
          </a:bodyPr>
          <a:lstStyle/>
          <a:p>
            <a:r>
              <a:rPr lang="en-US" sz="4200" b="1"/>
              <a:t>YOU don’t need to be an </a:t>
            </a:r>
            <a:r>
              <a:rPr lang="en-US" sz="4200" b="1">
                <a:solidFill>
                  <a:srgbClr val="FF0000"/>
                </a:solidFill>
              </a:rPr>
              <a:t>EXPERT </a:t>
            </a:r>
            <a:r>
              <a:rPr lang="en-US" sz="4200" b="1"/>
              <a:t>… be a </a:t>
            </a:r>
            <a:r>
              <a:rPr lang="en-US" sz="4200" b="1">
                <a:solidFill>
                  <a:srgbClr val="FF0000"/>
                </a:solidFill>
              </a:rPr>
              <a:t>PARENT</a:t>
            </a:r>
            <a:br>
              <a:rPr lang="en-US" sz="4200" b="1"/>
            </a:br>
            <a:endParaRPr lang="en-US" sz="4200"/>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60918C3E-D360-8E16-D445-F7CB84C85691}"/>
              </a:ext>
            </a:extLst>
          </p:cNvPr>
          <p:cNvSpPr>
            <a:spLocks noGrp="1"/>
          </p:cNvSpPr>
          <p:nvPr>
            <p:ph idx="1"/>
          </p:nvPr>
        </p:nvSpPr>
        <p:spPr>
          <a:xfrm>
            <a:off x="6168" y="2831865"/>
            <a:ext cx="7104846" cy="3988643"/>
          </a:xfrm>
        </p:spPr>
        <p:txBody>
          <a:bodyPr vert="horz" lIns="91440" tIns="45720" rIns="91440" bIns="45720" rtlCol="0">
            <a:normAutofit/>
          </a:bodyPr>
          <a:lstStyle/>
          <a:p>
            <a:pPr marL="285750"/>
            <a:r>
              <a:rPr lang="en-US" sz="1700" b="1" dirty="0">
                <a:solidFill>
                  <a:schemeClr val="tx1"/>
                </a:solidFill>
              </a:rPr>
              <a:t>It’s your choice </a:t>
            </a:r>
            <a:r>
              <a:rPr lang="en-US" sz="1700" dirty="0">
                <a:solidFill>
                  <a:schemeClr val="tx1"/>
                </a:solidFill>
              </a:rPr>
              <a:t>– </a:t>
            </a:r>
            <a:r>
              <a:rPr lang="en-GB" sz="1700" dirty="0">
                <a:solidFill>
                  <a:srgbClr val="FF0000"/>
                </a:solidFill>
              </a:rPr>
              <a:t>don’t let others dictate when the right time is </a:t>
            </a:r>
            <a:r>
              <a:rPr lang="en-GB" sz="1700" dirty="0">
                <a:solidFill>
                  <a:schemeClr val="tx1"/>
                </a:solidFill>
              </a:rPr>
              <a:t>to use tech. </a:t>
            </a:r>
          </a:p>
          <a:p>
            <a:pPr marL="285750"/>
            <a:r>
              <a:rPr lang="en-US" sz="1700" b="1" dirty="0">
                <a:solidFill>
                  <a:schemeClr val="tx1"/>
                </a:solidFill>
              </a:rPr>
              <a:t>Stay involved </a:t>
            </a:r>
            <a:r>
              <a:rPr lang="en-US" sz="1700" dirty="0">
                <a:solidFill>
                  <a:schemeClr val="tx1"/>
                </a:solidFill>
              </a:rPr>
              <a:t>– make </a:t>
            </a:r>
            <a:r>
              <a:rPr lang="en-US" sz="1700" dirty="0">
                <a:solidFill>
                  <a:srgbClr val="FF0000"/>
                </a:solidFill>
              </a:rPr>
              <a:t>time to</a:t>
            </a:r>
            <a:r>
              <a:rPr lang="en-US" sz="1700" dirty="0">
                <a:solidFill>
                  <a:schemeClr val="tx1"/>
                </a:solidFill>
              </a:rPr>
              <a:t> </a:t>
            </a:r>
            <a:r>
              <a:rPr lang="en-US" sz="1700" dirty="0">
                <a:solidFill>
                  <a:srgbClr val="FF0000"/>
                </a:solidFill>
              </a:rPr>
              <a:t>communicate</a:t>
            </a:r>
            <a:r>
              <a:rPr lang="en-US" sz="1700" dirty="0">
                <a:solidFill>
                  <a:schemeClr val="tx1"/>
                </a:solidFill>
              </a:rPr>
              <a:t>, talk about what they are doing. What do they enjoy? What makes them laugh? </a:t>
            </a:r>
          </a:p>
          <a:p>
            <a:pPr marL="285750"/>
            <a:r>
              <a:rPr lang="en-US" sz="1700" b="1" dirty="0">
                <a:solidFill>
                  <a:schemeClr val="tx1"/>
                </a:solidFill>
              </a:rPr>
              <a:t>Don’t quiz them </a:t>
            </a:r>
            <a:r>
              <a:rPr lang="en-US" sz="1700" dirty="0">
                <a:solidFill>
                  <a:schemeClr val="tx1"/>
                </a:solidFill>
              </a:rPr>
              <a:t>– have </a:t>
            </a:r>
            <a:r>
              <a:rPr lang="en-US" sz="1700" b="0" i="0" dirty="0">
                <a:solidFill>
                  <a:schemeClr val="tx1"/>
                </a:solidFill>
                <a:effectLst/>
                <a:highlight>
                  <a:srgbClr val="FFFFFF"/>
                </a:highlight>
              </a:rPr>
              <a:t>regular </a:t>
            </a:r>
            <a:r>
              <a:rPr lang="en-US" sz="1700" b="0" i="0" dirty="0">
                <a:solidFill>
                  <a:srgbClr val="FF0000"/>
                </a:solidFill>
                <a:effectLst/>
                <a:highlight>
                  <a:srgbClr val="FFFFFF"/>
                </a:highlight>
              </a:rPr>
              <a:t>conversations</a:t>
            </a:r>
            <a:r>
              <a:rPr lang="en-US" sz="1700" b="0" i="0" dirty="0">
                <a:solidFill>
                  <a:schemeClr val="tx1"/>
                </a:solidFill>
                <a:effectLst/>
                <a:highlight>
                  <a:srgbClr val="FFFFFF"/>
                </a:highlight>
              </a:rPr>
              <a:t>. What's their </a:t>
            </a:r>
            <a:r>
              <a:rPr lang="en-US" sz="1700" b="0" i="0" dirty="0" err="1">
                <a:solidFill>
                  <a:schemeClr val="tx1"/>
                </a:solidFill>
                <a:effectLst/>
                <a:highlight>
                  <a:srgbClr val="FFFFFF"/>
                </a:highlight>
              </a:rPr>
              <a:t>favourite</a:t>
            </a:r>
            <a:r>
              <a:rPr lang="en-US" sz="1700" b="0" i="0" dirty="0">
                <a:solidFill>
                  <a:schemeClr val="tx1"/>
                </a:solidFill>
                <a:effectLst/>
                <a:highlight>
                  <a:srgbClr val="FFFFFF"/>
                </a:highlight>
              </a:rPr>
              <a:t> app? What is the best site to learn new things from?</a:t>
            </a:r>
            <a:endParaRPr lang="en-US" sz="1700" dirty="0">
              <a:solidFill>
                <a:schemeClr val="tx1"/>
              </a:solidFill>
            </a:endParaRPr>
          </a:p>
          <a:p>
            <a:pPr marL="285750"/>
            <a:r>
              <a:rPr lang="en-US" sz="1700" b="1" dirty="0">
                <a:solidFill>
                  <a:schemeClr val="tx1"/>
                </a:solidFill>
                <a:highlight>
                  <a:srgbClr val="FFFFFF"/>
                </a:highlight>
              </a:rPr>
              <a:t>Join in </a:t>
            </a:r>
            <a:r>
              <a:rPr lang="en-US" sz="1700" dirty="0">
                <a:solidFill>
                  <a:schemeClr val="tx1"/>
                </a:solidFill>
                <a:highlight>
                  <a:srgbClr val="FFFFFF"/>
                </a:highlight>
              </a:rPr>
              <a:t>– </a:t>
            </a:r>
            <a:r>
              <a:rPr lang="en-US" sz="1700" dirty="0">
                <a:solidFill>
                  <a:srgbClr val="FF0000"/>
                </a:solidFill>
                <a:highlight>
                  <a:srgbClr val="FFFFFF"/>
                </a:highlight>
              </a:rPr>
              <a:t>w</a:t>
            </a:r>
            <a:r>
              <a:rPr lang="en-US" sz="1700" b="0" i="0" dirty="0">
                <a:solidFill>
                  <a:srgbClr val="FF0000"/>
                </a:solidFill>
                <a:effectLst/>
                <a:highlight>
                  <a:srgbClr val="FFFFFF"/>
                </a:highlight>
              </a:rPr>
              <a:t>atch them </a:t>
            </a:r>
            <a:r>
              <a:rPr lang="en-US" sz="1700" b="0" i="0" dirty="0">
                <a:solidFill>
                  <a:schemeClr val="tx1"/>
                </a:solidFill>
                <a:effectLst/>
                <a:highlight>
                  <a:srgbClr val="FFFFFF"/>
                </a:highlight>
              </a:rPr>
              <a:t>play a game and join in</a:t>
            </a:r>
            <a:r>
              <a:rPr lang="en-US" sz="1700" dirty="0">
                <a:solidFill>
                  <a:schemeClr val="tx1"/>
                </a:solidFill>
                <a:highlight>
                  <a:srgbClr val="FFFFFF"/>
                </a:highlight>
              </a:rPr>
              <a:t>. W</a:t>
            </a:r>
            <a:r>
              <a:rPr lang="en-US" sz="1700" b="0" i="0" dirty="0">
                <a:solidFill>
                  <a:schemeClr val="tx1"/>
                </a:solidFill>
                <a:effectLst/>
                <a:highlight>
                  <a:srgbClr val="FFFFFF"/>
                </a:highlight>
              </a:rPr>
              <a:t>ho are they playing with? </a:t>
            </a:r>
            <a:r>
              <a:rPr lang="en-US" sz="1700" dirty="0">
                <a:solidFill>
                  <a:schemeClr val="tx1"/>
                </a:solidFill>
                <a:highlight>
                  <a:srgbClr val="FFFFFF"/>
                </a:highlight>
              </a:rPr>
              <a:t>Do they know the other players?</a:t>
            </a:r>
            <a:endParaRPr lang="en-US" sz="1700" b="0" i="0" dirty="0">
              <a:solidFill>
                <a:schemeClr val="tx1"/>
              </a:solidFill>
              <a:effectLst/>
              <a:highlight>
                <a:srgbClr val="FFFFFF"/>
              </a:highlight>
            </a:endParaRPr>
          </a:p>
          <a:p>
            <a:pPr marL="285750"/>
            <a:r>
              <a:rPr lang="en-US" sz="1700" b="1" dirty="0">
                <a:solidFill>
                  <a:schemeClr val="tx1"/>
                </a:solidFill>
                <a:highlight>
                  <a:srgbClr val="FFFFFF"/>
                </a:highlight>
              </a:rPr>
              <a:t>‘Show me how…’ </a:t>
            </a:r>
            <a:r>
              <a:rPr lang="en-US" sz="1700" dirty="0">
                <a:solidFill>
                  <a:schemeClr val="tx1"/>
                </a:solidFill>
                <a:highlight>
                  <a:srgbClr val="FFFFFF"/>
                </a:highlight>
              </a:rPr>
              <a:t>– </a:t>
            </a:r>
            <a:r>
              <a:rPr lang="en-US" sz="1700" dirty="0">
                <a:solidFill>
                  <a:srgbClr val="FF0000"/>
                </a:solidFill>
                <a:highlight>
                  <a:srgbClr val="FFFFFF"/>
                </a:highlight>
              </a:rPr>
              <a:t>ask their advice </a:t>
            </a:r>
            <a:r>
              <a:rPr lang="en-US" sz="1700" dirty="0">
                <a:solidFill>
                  <a:schemeClr val="tx1"/>
                </a:solidFill>
                <a:highlight>
                  <a:srgbClr val="FFFFFF"/>
                </a:highlight>
              </a:rPr>
              <a:t>to help you with your privacy settings, who you should add as a friend, are there any risks?</a:t>
            </a:r>
          </a:p>
          <a:p>
            <a:pPr marL="285750"/>
            <a:r>
              <a:rPr lang="en-US" sz="1700" b="1" dirty="0">
                <a:solidFill>
                  <a:schemeClr val="tx1"/>
                </a:solidFill>
                <a:highlight>
                  <a:srgbClr val="FFFFFF"/>
                </a:highlight>
              </a:rPr>
              <a:t>Lead by example </a:t>
            </a:r>
            <a:r>
              <a:rPr lang="en-US" sz="1700" dirty="0">
                <a:solidFill>
                  <a:schemeClr val="tx1"/>
                </a:solidFill>
                <a:highlight>
                  <a:srgbClr val="FFFFFF"/>
                </a:highlight>
              </a:rPr>
              <a:t>– c</a:t>
            </a:r>
            <a:r>
              <a:rPr lang="en-US" sz="1700" b="0" i="0" dirty="0">
                <a:solidFill>
                  <a:schemeClr val="tx1"/>
                </a:solidFill>
                <a:effectLst/>
                <a:highlight>
                  <a:srgbClr val="FFFFFF"/>
                </a:highlight>
              </a:rPr>
              <a:t>hildren learn as much from watching as they do from being told not to do something, so </a:t>
            </a:r>
            <a:r>
              <a:rPr lang="en-US" sz="1700" b="0" i="0" dirty="0">
                <a:solidFill>
                  <a:srgbClr val="FF0000"/>
                </a:solidFill>
                <a:effectLst/>
                <a:highlight>
                  <a:srgbClr val="FFFFFF"/>
                </a:highlight>
              </a:rPr>
              <a:t>model</a:t>
            </a:r>
            <a:r>
              <a:rPr lang="en-US" sz="1700" b="0" i="0" dirty="0">
                <a:solidFill>
                  <a:schemeClr val="tx1"/>
                </a:solidFill>
                <a:effectLst/>
                <a:highlight>
                  <a:srgbClr val="FFFFFF"/>
                </a:highlight>
              </a:rPr>
              <a:t> good behaviour</a:t>
            </a:r>
          </a:p>
          <a:p>
            <a:pPr marL="285750"/>
            <a:r>
              <a:rPr lang="en-GB" sz="1700" b="1" dirty="0">
                <a:solidFill>
                  <a:schemeClr val="tx1"/>
                </a:solidFill>
                <a:highlight>
                  <a:srgbClr val="FFFFFF"/>
                </a:highlight>
              </a:rPr>
              <a:t>Reassure them</a:t>
            </a:r>
            <a:r>
              <a:rPr lang="en-GB" sz="1700" dirty="0">
                <a:solidFill>
                  <a:schemeClr val="tx1"/>
                </a:solidFill>
                <a:highlight>
                  <a:srgbClr val="FFFFFF"/>
                </a:highlight>
              </a:rPr>
              <a:t> – tell them that they </a:t>
            </a:r>
            <a:r>
              <a:rPr lang="en-GB" sz="1700" dirty="0">
                <a:solidFill>
                  <a:srgbClr val="FF0000"/>
                </a:solidFill>
                <a:highlight>
                  <a:srgbClr val="FFFFFF"/>
                </a:highlight>
              </a:rPr>
              <a:t>won't get in trouble </a:t>
            </a:r>
            <a:r>
              <a:rPr lang="en-GB" sz="1700" dirty="0">
                <a:solidFill>
                  <a:schemeClr val="tx1"/>
                </a:solidFill>
                <a:highlight>
                  <a:srgbClr val="FFFFFF"/>
                </a:highlight>
              </a:rPr>
              <a:t>and that you are always there </a:t>
            </a:r>
            <a:r>
              <a:rPr lang="en-GB" sz="1700" dirty="0">
                <a:solidFill>
                  <a:srgbClr val="FF0000"/>
                </a:solidFill>
                <a:highlight>
                  <a:srgbClr val="FFFFFF"/>
                </a:highlight>
              </a:rPr>
              <a:t>to help</a:t>
            </a:r>
            <a:endParaRPr lang="en-US" sz="1700" dirty="0">
              <a:solidFill>
                <a:schemeClr val="tx1"/>
              </a:solidFill>
              <a:highlight>
                <a:srgbClr val="FFFFFF"/>
              </a:highlight>
            </a:endParaRPr>
          </a:p>
          <a:p>
            <a:endParaRPr lang="en-US" sz="1200" dirty="0">
              <a:solidFill>
                <a:schemeClr val="tx1"/>
              </a:solidFill>
            </a:endParaRPr>
          </a:p>
        </p:txBody>
      </p:sp>
      <p:pic>
        <p:nvPicPr>
          <p:cNvPr id="4" name="Picture 2" descr="Internet safety for children | Keep your child safe online - CBeebies - BBC">
            <a:extLst>
              <a:ext uri="{FF2B5EF4-FFF2-40B4-BE49-F238E27FC236}">
                <a16:creationId xmlns:a16="http://schemas.microsoft.com/office/drawing/2014/main" id="{B022BCD0-FBB8-A28D-C0BE-E948A1C378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465" r="16728"/>
          <a:stretch/>
        </p:blipFill>
        <p:spPr bwMode="auto">
          <a:xfrm>
            <a:off x="7022904" y="10"/>
            <a:ext cx="5160939"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pic>
        <p:nvPicPr>
          <p:cNvPr id="5" name="Picture 4" descr="Free dialog tip advice illustration">
            <a:extLst>
              <a:ext uri="{FF2B5EF4-FFF2-40B4-BE49-F238E27FC236}">
                <a16:creationId xmlns:a16="http://schemas.microsoft.com/office/drawing/2014/main" id="{6C313E5F-12AF-6246-B7BA-8E8EE1D436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4476" y="19627"/>
            <a:ext cx="2580903" cy="18348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red and black rectangular sign with white text&#10;&#10;Description automatically generated with low confidence">
            <a:extLst>
              <a:ext uri="{FF2B5EF4-FFF2-40B4-BE49-F238E27FC236}">
                <a16:creationId xmlns:a16="http://schemas.microsoft.com/office/drawing/2014/main" id="{328141C9-9409-195A-4D05-EA60977137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661" y="226750"/>
            <a:ext cx="1138484" cy="801355"/>
          </a:xfrm>
          <a:prstGeom prst="rect">
            <a:avLst/>
          </a:prstGeom>
        </p:spPr>
      </p:pic>
    </p:spTree>
    <p:extLst>
      <p:ext uri="{BB962C8B-B14F-4D97-AF65-F5344CB8AC3E}">
        <p14:creationId xmlns:p14="http://schemas.microsoft.com/office/powerpoint/2010/main" val="124793419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C1C65D6-2E4D-434E-B7C4-29266B979FFC}"/>
              </a:ext>
            </a:extLst>
          </p:cNvPr>
          <p:cNvSpPr txBox="1"/>
          <p:nvPr/>
        </p:nvSpPr>
        <p:spPr>
          <a:xfrm>
            <a:off x="4985925" y="6146294"/>
            <a:ext cx="4572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Helvetica Neue"/>
                <a:ea typeface="+mn-ea"/>
                <a:cs typeface="+mn-cs"/>
              </a:rPr>
              <a:t>parentsafe.lgfl.net </a:t>
            </a: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D9EAD834-3052-45B9-85A4-D67973ED7D24}"/>
              </a:ext>
            </a:extLst>
          </p:cNvPr>
          <p:cNvPicPr>
            <a:picLocks noChangeAspect="1"/>
          </p:cNvPicPr>
          <p:nvPr/>
        </p:nvPicPr>
        <p:blipFill>
          <a:blip r:embed="rId3"/>
          <a:srcRect b="5832"/>
          <a:stretch/>
        </p:blipFill>
        <p:spPr>
          <a:xfrm>
            <a:off x="4448894" y="612560"/>
            <a:ext cx="3702584" cy="48863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7253808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4F144A5-D031-49D8-945C-526C17B1E028}"/>
              </a:ext>
            </a:extLst>
          </p:cNvPr>
          <p:cNvSpPr/>
          <p:nvPr/>
        </p:nvSpPr>
        <p:spPr>
          <a:xfrm>
            <a:off x="10149245" y="230345"/>
            <a:ext cx="1904691" cy="2323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41798443-7EB3-4698-9C45-EA843368FDE3}"/>
              </a:ext>
            </a:extLst>
          </p:cNvPr>
          <p:cNvSpPr txBox="1"/>
          <p:nvPr/>
        </p:nvSpPr>
        <p:spPr>
          <a:xfrm>
            <a:off x="465241" y="1186097"/>
            <a:ext cx="4902496" cy="3600986"/>
          </a:xfrm>
          <a:prstGeom prst="rect">
            <a:avLst/>
          </a:prstGeom>
          <a:noFill/>
        </p:spPr>
        <p:txBody>
          <a:bodyPr wrap="square" rtlCol="0">
            <a:spAutoFit/>
          </a:bodyPr>
          <a:lstStyle/>
          <a:p>
            <a:r>
              <a:rPr lang="en-GB" sz="2400" b="1"/>
              <a:t>Why not have a family agreement to: </a:t>
            </a:r>
          </a:p>
          <a:p>
            <a:pPr marL="342900" indent="-342900">
              <a:buFont typeface="Arial" panose="020B0604020202020204" pitchFamily="34" charset="0"/>
              <a:buChar char="•"/>
            </a:pPr>
            <a:endParaRPr lang="en-GB" sz="2000"/>
          </a:p>
          <a:p>
            <a:pPr marL="342900" indent="-342900">
              <a:buFont typeface="Arial" panose="020B0604020202020204" pitchFamily="34" charset="0"/>
              <a:buChar char="•"/>
            </a:pPr>
            <a:r>
              <a:rPr lang="en-GB" sz="2000" b="1"/>
              <a:t>clarify</a:t>
            </a:r>
            <a:r>
              <a:rPr lang="en-GB" sz="2000"/>
              <a:t> what is allowed...or not</a:t>
            </a:r>
          </a:p>
          <a:p>
            <a:endParaRPr lang="en-GB" sz="2000"/>
          </a:p>
          <a:p>
            <a:pPr marL="342900" indent="-342900">
              <a:buFont typeface="Arial" panose="020B0604020202020204" pitchFamily="34" charset="0"/>
              <a:buChar char="•"/>
            </a:pPr>
            <a:r>
              <a:rPr lang="en-GB" sz="2000" b="1"/>
              <a:t>establish</a:t>
            </a:r>
            <a:r>
              <a:rPr lang="en-GB" sz="2000"/>
              <a:t> ground rules like no phones at the table or in the bedroom at night-time</a:t>
            </a:r>
          </a:p>
          <a:p>
            <a:endParaRPr lang="en-GB" sz="2000"/>
          </a:p>
          <a:p>
            <a:pPr marL="342900" indent="-342900">
              <a:buFont typeface="Arial" panose="020B0604020202020204" pitchFamily="34" charset="0"/>
              <a:buChar char="•"/>
            </a:pPr>
            <a:r>
              <a:rPr lang="en-GB" sz="2000" b="1"/>
              <a:t>agree</a:t>
            </a:r>
            <a:r>
              <a:rPr lang="en-GB" sz="2000"/>
              <a:t> shared expectations to reduce arguments and keep everyone safe &amp; healthy</a:t>
            </a:r>
          </a:p>
          <a:p>
            <a:endParaRPr lang="en-GB" sz="2400" b="1"/>
          </a:p>
        </p:txBody>
      </p:sp>
      <p:pic>
        <p:nvPicPr>
          <p:cNvPr id="7" name="Picture 6" descr="A picture containing text&#10;&#10;Description automatically generated">
            <a:extLst>
              <a:ext uri="{FF2B5EF4-FFF2-40B4-BE49-F238E27FC236}">
                <a16:creationId xmlns:a16="http://schemas.microsoft.com/office/drawing/2014/main" id="{4D451099-42BC-49D4-BC3E-355B75E87FB9}"/>
              </a:ext>
            </a:extLst>
          </p:cNvPr>
          <p:cNvPicPr>
            <a:picLocks noChangeAspect="1"/>
          </p:cNvPicPr>
          <p:nvPr/>
        </p:nvPicPr>
        <p:blipFill>
          <a:blip r:embed="rId3"/>
          <a:stretch>
            <a:fillRect/>
          </a:stretch>
        </p:blipFill>
        <p:spPr>
          <a:xfrm>
            <a:off x="5593784" y="1240631"/>
            <a:ext cx="5612377" cy="3958271"/>
          </a:xfrm>
          <a:prstGeom prst="rect">
            <a:avLst/>
          </a:prstGeom>
        </p:spPr>
      </p:pic>
      <p:sp>
        <p:nvSpPr>
          <p:cNvPr id="8" name="TextBox 7">
            <a:extLst>
              <a:ext uri="{FF2B5EF4-FFF2-40B4-BE49-F238E27FC236}">
                <a16:creationId xmlns:a16="http://schemas.microsoft.com/office/drawing/2014/main" id="{18E08B5F-C18F-4EDB-A30B-F2E576142D71}"/>
              </a:ext>
            </a:extLst>
          </p:cNvPr>
          <p:cNvSpPr txBox="1"/>
          <p:nvPr/>
        </p:nvSpPr>
        <p:spPr>
          <a:xfrm>
            <a:off x="4429902" y="5337650"/>
            <a:ext cx="8083015" cy="461665"/>
          </a:xfrm>
          <a:prstGeom prst="rect">
            <a:avLst/>
          </a:prstGeom>
          <a:noFill/>
        </p:spPr>
        <p:txBody>
          <a:bodyPr wrap="square">
            <a:spAutoFit/>
          </a:bodyPr>
          <a:lstStyle/>
          <a:p>
            <a:r>
              <a:rPr lang="en-GB" sz="2400"/>
              <a:t>Download it at </a:t>
            </a:r>
            <a:r>
              <a:rPr lang="en-GB" sz="2400">
                <a:hlinkClick r:id="rId4"/>
              </a:rPr>
              <a:t>parentsafe.lgfl.net/digital-family-agreement</a:t>
            </a:r>
            <a:endParaRPr lang="en-GB" sz="2400"/>
          </a:p>
        </p:txBody>
      </p:sp>
    </p:spTree>
    <p:extLst>
      <p:ext uri="{BB962C8B-B14F-4D97-AF65-F5344CB8AC3E}">
        <p14:creationId xmlns:p14="http://schemas.microsoft.com/office/powerpoint/2010/main" val="354769948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C1C65D6-2E4D-434E-B7C4-29266B979FFC}"/>
              </a:ext>
            </a:extLst>
          </p:cNvPr>
          <p:cNvSpPr txBox="1"/>
          <p:nvPr/>
        </p:nvSpPr>
        <p:spPr>
          <a:xfrm>
            <a:off x="4505412" y="6396335"/>
            <a:ext cx="4572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Helvetica Neue"/>
                <a:ea typeface="+mn-ea"/>
                <a:cs typeface="+mn-cs"/>
              </a:rPr>
              <a:t>parentsafe.lgfl.net </a:t>
            </a: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8EEDF8C-C446-0757-D082-638E04D78E92}"/>
              </a:ext>
            </a:extLst>
          </p:cNvPr>
          <p:cNvPicPr>
            <a:picLocks noChangeAspect="1"/>
          </p:cNvPicPr>
          <p:nvPr/>
        </p:nvPicPr>
        <p:blipFill>
          <a:blip r:embed="rId3"/>
          <a:stretch>
            <a:fillRect/>
          </a:stretch>
        </p:blipFill>
        <p:spPr>
          <a:xfrm>
            <a:off x="1610885" y="281583"/>
            <a:ext cx="8785717" cy="6107577"/>
          </a:xfrm>
          <a:prstGeom prst="rect">
            <a:avLst/>
          </a:prstGeom>
        </p:spPr>
      </p:pic>
    </p:spTree>
    <p:extLst>
      <p:ext uri="{BB962C8B-B14F-4D97-AF65-F5344CB8AC3E}">
        <p14:creationId xmlns:p14="http://schemas.microsoft.com/office/powerpoint/2010/main" val="290788070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033F306-00F9-944A-F6C8-9430CEAA5F1F}"/>
              </a:ext>
            </a:extLst>
          </p:cNvPr>
          <p:cNvSpPr txBox="1"/>
          <p:nvPr/>
        </p:nvSpPr>
        <p:spPr>
          <a:xfrm>
            <a:off x="704262" y="1857508"/>
            <a:ext cx="9773237" cy="1569660"/>
          </a:xfrm>
          <a:prstGeom prst="rect">
            <a:avLst/>
          </a:prstGeom>
          <a:noFill/>
        </p:spPr>
        <p:txBody>
          <a:bodyPr wrap="square" rtlCol="0">
            <a:spAutoFit/>
          </a:bodyPr>
          <a:lstStyle/>
          <a:p>
            <a:r>
              <a:rPr lang="en-GB" sz="2400">
                <a:highlight>
                  <a:srgbClr val="FFFF00"/>
                </a:highlight>
              </a:rPr>
              <a:t>INSERT SCHOOL SPECIFIC INFO HERE, SUCH AS:</a:t>
            </a:r>
          </a:p>
          <a:p>
            <a:pPr marL="342900" indent="-342900">
              <a:buFont typeface="Arial" panose="020B0604020202020204" pitchFamily="34" charset="0"/>
              <a:buChar char="•"/>
            </a:pPr>
            <a:r>
              <a:rPr lang="en-GB" sz="2400">
                <a:highlight>
                  <a:srgbClr val="FFFF00"/>
                </a:highlight>
              </a:rPr>
              <a:t>DSL NAMES AND PHOTOS</a:t>
            </a:r>
          </a:p>
          <a:p>
            <a:pPr marL="342900" indent="-342900">
              <a:buFont typeface="Arial" panose="020B0604020202020204" pitchFamily="34" charset="0"/>
              <a:buChar char="•"/>
            </a:pPr>
            <a:r>
              <a:rPr lang="en-GB" sz="2400">
                <a:highlight>
                  <a:srgbClr val="FFFF00"/>
                </a:highlight>
              </a:rPr>
              <a:t>REPORTING PROCESS</a:t>
            </a:r>
          </a:p>
          <a:p>
            <a:pPr marL="342900" indent="-342900">
              <a:buFont typeface="Arial" panose="020B0604020202020204" pitchFamily="34" charset="0"/>
              <a:buChar char="•"/>
            </a:pPr>
            <a:r>
              <a:rPr lang="en-GB" sz="2400">
                <a:highlight>
                  <a:srgbClr val="FFFF00"/>
                </a:highlight>
              </a:rPr>
              <a:t>LINK TO POLICIES</a:t>
            </a:r>
          </a:p>
        </p:txBody>
      </p:sp>
      <p:sp>
        <p:nvSpPr>
          <p:cNvPr id="2" name="TextBox 1">
            <a:extLst>
              <a:ext uri="{FF2B5EF4-FFF2-40B4-BE49-F238E27FC236}">
                <a16:creationId xmlns:a16="http://schemas.microsoft.com/office/drawing/2014/main" id="{2BEAEC07-FE5C-8034-EFA7-38F6457B1BDE}"/>
              </a:ext>
            </a:extLst>
          </p:cNvPr>
          <p:cNvSpPr txBox="1"/>
          <p:nvPr/>
        </p:nvSpPr>
        <p:spPr>
          <a:xfrm>
            <a:off x="513238" y="463588"/>
            <a:ext cx="10409835" cy="584775"/>
          </a:xfrm>
          <a:prstGeom prst="rect">
            <a:avLst/>
          </a:prstGeom>
          <a:noFill/>
        </p:spPr>
        <p:txBody>
          <a:bodyPr wrap="square" rtlCol="0">
            <a:spAutoFit/>
          </a:bodyPr>
          <a:lstStyle/>
          <a:p>
            <a:r>
              <a:rPr lang="en-GB" sz="3200" b="1"/>
              <a:t>Where to get help? </a:t>
            </a:r>
          </a:p>
        </p:txBody>
      </p:sp>
    </p:spTree>
    <p:extLst>
      <p:ext uri="{BB962C8B-B14F-4D97-AF65-F5344CB8AC3E}">
        <p14:creationId xmlns:p14="http://schemas.microsoft.com/office/powerpoint/2010/main" val="12607383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3B5C077D-95B4-55A2-F4D3-409CEEA20817}"/>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3C0CD4AF-7362-490E-4270-7492AE9C986B}"/>
              </a:ext>
            </a:extLst>
          </p:cNvPr>
          <p:cNvSpPr/>
          <p:nvPr/>
        </p:nvSpPr>
        <p:spPr>
          <a:xfrm>
            <a:off x="10043410" y="260261"/>
            <a:ext cx="2038344" cy="24529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194C1BD7-FF25-4C12-86BF-C0C40ECA0B16}"/>
              </a:ext>
            </a:extLst>
          </p:cNvPr>
          <p:cNvSpPr txBox="1"/>
          <p:nvPr/>
        </p:nvSpPr>
        <p:spPr>
          <a:xfrm>
            <a:off x="5086316" y="5928944"/>
            <a:ext cx="3176080" cy="400110"/>
          </a:xfrm>
          <a:prstGeom prst="rect">
            <a:avLst/>
          </a:prstGeom>
          <a:noFill/>
        </p:spPr>
        <p:txBody>
          <a:bodyPr wrap="square" rtlCol="0">
            <a:spAutoFit/>
          </a:bodyPr>
          <a:lstStyle/>
          <a:p>
            <a:pPr>
              <a:spcAft>
                <a:spcPts val="600"/>
              </a:spcAft>
            </a:pPr>
            <a:r>
              <a:rPr lang="en-GB" sz="2000" b="1">
                <a:solidFill>
                  <a:srgbClr val="FF0000"/>
                </a:solidFill>
              </a:rPr>
              <a:t>parentsafe.lgfl.net</a:t>
            </a:r>
          </a:p>
        </p:txBody>
      </p:sp>
      <p:pic>
        <p:nvPicPr>
          <p:cNvPr id="8" name="Picture 7">
            <a:extLst>
              <a:ext uri="{FF2B5EF4-FFF2-40B4-BE49-F238E27FC236}">
                <a16:creationId xmlns:a16="http://schemas.microsoft.com/office/drawing/2014/main" id="{823A1315-CF4D-B323-B9D4-08D3B28187D9}"/>
              </a:ext>
            </a:extLst>
          </p:cNvPr>
          <p:cNvPicPr>
            <a:picLocks noChangeAspect="1"/>
          </p:cNvPicPr>
          <p:nvPr/>
        </p:nvPicPr>
        <p:blipFill rotWithShape="1">
          <a:blip r:embed="rId3"/>
          <a:srcRect l="4196" r="3157" b="5783"/>
          <a:stretch/>
        </p:blipFill>
        <p:spPr>
          <a:xfrm>
            <a:off x="1313969" y="591671"/>
            <a:ext cx="9689567" cy="5094514"/>
          </a:xfrm>
          <a:prstGeom prst="rect">
            <a:avLst/>
          </a:prstGeom>
          <a:ln>
            <a:noFill/>
          </a:ln>
          <a:effectLst>
            <a:outerShdw blurRad="292100" dist="139700" dir="2700000" algn="tl" rotWithShape="0">
              <a:srgbClr val="333333">
                <a:alpha val="65000"/>
              </a:srgbClr>
            </a:outerShdw>
          </a:effectLst>
        </p:spPr>
      </p:pic>
      <p:sp>
        <p:nvSpPr>
          <p:cNvPr id="9" name="Oval 8">
            <a:extLst>
              <a:ext uri="{FF2B5EF4-FFF2-40B4-BE49-F238E27FC236}">
                <a16:creationId xmlns:a16="http://schemas.microsoft.com/office/drawing/2014/main" id="{493A1177-0A6D-378F-47A0-7F667F13EB22}"/>
              </a:ext>
            </a:extLst>
          </p:cNvPr>
          <p:cNvSpPr/>
          <p:nvPr/>
        </p:nvSpPr>
        <p:spPr>
          <a:xfrm>
            <a:off x="8644539" y="4253867"/>
            <a:ext cx="2358998" cy="986643"/>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Arrow Connector 12">
            <a:extLst>
              <a:ext uri="{FF2B5EF4-FFF2-40B4-BE49-F238E27FC236}">
                <a16:creationId xmlns:a16="http://schemas.microsoft.com/office/drawing/2014/main" id="{839A14DF-D2CC-250F-1D3A-66E89F16F2C7}"/>
              </a:ext>
            </a:extLst>
          </p:cNvPr>
          <p:cNvCxnSpPr>
            <a:cxnSpLocks/>
          </p:cNvCxnSpPr>
          <p:nvPr/>
        </p:nvCxnSpPr>
        <p:spPr>
          <a:xfrm flipH="1">
            <a:off x="10350393" y="3044630"/>
            <a:ext cx="1498387" cy="110015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3970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C0AFD2F2-A120-E8E0-8D75-570E3290D6C5}"/>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DA4EB2-E738-BA24-2099-2EF46E8C7C22}"/>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39968CD0-1EA3-43D1-835E-7D93AC917379}"/>
              </a:ext>
            </a:extLst>
          </p:cNvPr>
          <p:cNvSpPr txBox="1"/>
          <p:nvPr/>
        </p:nvSpPr>
        <p:spPr>
          <a:xfrm>
            <a:off x="495186" y="609420"/>
            <a:ext cx="8754046" cy="830997"/>
          </a:xfrm>
          <a:prstGeom prst="rect">
            <a:avLst/>
          </a:prstGeom>
          <a:noFill/>
        </p:spPr>
        <p:txBody>
          <a:bodyPr wrap="square">
            <a:spAutoFit/>
          </a:bodyPr>
          <a:lstStyle/>
          <a:p>
            <a:r>
              <a:rPr lang="en-GB" sz="2400" b="1"/>
              <a:t>Find conversation starters, story time ideas and  top tips to reinforce key safety messages at </a:t>
            </a:r>
            <a:r>
              <a:rPr lang="en-GB" sz="2400" b="1">
                <a:hlinkClick r:id="rId3"/>
              </a:rPr>
              <a:t>parentsafe.lgfl.net</a:t>
            </a:r>
            <a:r>
              <a:rPr lang="en-GB" sz="2400" b="1"/>
              <a:t>  </a:t>
            </a:r>
          </a:p>
        </p:txBody>
      </p:sp>
      <p:pic>
        <p:nvPicPr>
          <p:cNvPr id="4" name="Picture 3">
            <a:extLst>
              <a:ext uri="{FF2B5EF4-FFF2-40B4-BE49-F238E27FC236}">
                <a16:creationId xmlns:a16="http://schemas.microsoft.com/office/drawing/2014/main" id="{9E17472A-97C7-3F53-F937-30874D0ED542}"/>
              </a:ext>
            </a:extLst>
          </p:cNvPr>
          <p:cNvPicPr>
            <a:picLocks noChangeAspect="1"/>
          </p:cNvPicPr>
          <p:nvPr/>
        </p:nvPicPr>
        <p:blipFill rotWithShape="1">
          <a:blip r:embed="rId4"/>
          <a:srcRect t="27894" b="15225"/>
          <a:stretch/>
        </p:blipFill>
        <p:spPr>
          <a:xfrm>
            <a:off x="0" y="4249997"/>
            <a:ext cx="12192000" cy="1454118"/>
          </a:xfrm>
          <a:prstGeom prst="rect">
            <a:avLst/>
          </a:prstGeom>
        </p:spPr>
      </p:pic>
      <p:pic>
        <p:nvPicPr>
          <p:cNvPr id="8" name="Picture 7">
            <a:extLst>
              <a:ext uri="{FF2B5EF4-FFF2-40B4-BE49-F238E27FC236}">
                <a16:creationId xmlns:a16="http://schemas.microsoft.com/office/drawing/2014/main" id="{3712BDD7-5DBB-17E5-4AF5-6228AEA3C394}"/>
              </a:ext>
            </a:extLst>
          </p:cNvPr>
          <p:cNvPicPr>
            <a:picLocks noChangeAspect="1"/>
          </p:cNvPicPr>
          <p:nvPr/>
        </p:nvPicPr>
        <p:blipFill>
          <a:blip r:embed="rId5"/>
          <a:stretch>
            <a:fillRect/>
          </a:stretch>
        </p:blipFill>
        <p:spPr>
          <a:xfrm rot="847481">
            <a:off x="640328" y="3699171"/>
            <a:ext cx="2892026" cy="2250838"/>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13AC3D80-F116-BC15-9ED4-F0FC9FAE92E6}"/>
              </a:ext>
            </a:extLst>
          </p:cNvPr>
          <p:cNvPicPr>
            <a:picLocks noChangeAspect="1"/>
          </p:cNvPicPr>
          <p:nvPr/>
        </p:nvPicPr>
        <p:blipFill>
          <a:blip r:embed="rId6"/>
          <a:stretch>
            <a:fillRect/>
          </a:stretch>
        </p:blipFill>
        <p:spPr>
          <a:xfrm rot="21031084">
            <a:off x="2357708" y="1557014"/>
            <a:ext cx="2279655" cy="1783607"/>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42932158-A43B-06FF-56D1-639C717C35A6}"/>
              </a:ext>
            </a:extLst>
          </p:cNvPr>
          <p:cNvPicPr>
            <a:picLocks noChangeAspect="1"/>
          </p:cNvPicPr>
          <p:nvPr/>
        </p:nvPicPr>
        <p:blipFill>
          <a:blip r:embed="rId7"/>
          <a:stretch>
            <a:fillRect/>
          </a:stretch>
        </p:blipFill>
        <p:spPr>
          <a:xfrm rot="21309730">
            <a:off x="5233391" y="1907340"/>
            <a:ext cx="3035456" cy="2019404"/>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29B3DD00-F197-4B57-7802-E0ACB306051A}"/>
              </a:ext>
            </a:extLst>
          </p:cNvPr>
          <p:cNvPicPr>
            <a:picLocks noChangeAspect="1"/>
          </p:cNvPicPr>
          <p:nvPr/>
        </p:nvPicPr>
        <p:blipFill>
          <a:blip r:embed="rId8"/>
          <a:stretch>
            <a:fillRect/>
          </a:stretch>
        </p:blipFill>
        <p:spPr>
          <a:xfrm>
            <a:off x="9154481" y="327915"/>
            <a:ext cx="2542334" cy="3027333"/>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94CA89FE-05EC-9769-9981-8F285B3EDFEC}"/>
              </a:ext>
            </a:extLst>
          </p:cNvPr>
          <p:cNvPicPr>
            <a:picLocks noChangeAspect="1"/>
          </p:cNvPicPr>
          <p:nvPr/>
        </p:nvPicPr>
        <p:blipFill>
          <a:blip r:embed="rId9"/>
          <a:stretch>
            <a:fillRect/>
          </a:stretch>
        </p:blipFill>
        <p:spPr>
          <a:xfrm rot="699831">
            <a:off x="9035380" y="4579655"/>
            <a:ext cx="2962220" cy="1779930"/>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B62AF4D0-DB96-1AB6-3F28-F0DBB8ABE4D2}"/>
              </a:ext>
            </a:extLst>
          </p:cNvPr>
          <p:cNvPicPr>
            <a:picLocks noChangeAspect="1"/>
          </p:cNvPicPr>
          <p:nvPr/>
        </p:nvPicPr>
        <p:blipFill>
          <a:blip r:embed="rId10"/>
          <a:stretch>
            <a:fillRect/>
          </a:stretch>
        </p:blipFill>
        <p:spPr>
          <a:xfrm>
            <a:off x="0" y="16248"/>
            <a:ext cx="5543835" cy="463574"/>
          </a:xfrm>
          <a:prstGeom prst="rect">
            <a:avLst/>
          </a:prstGeom>
        </p:spPr>
      </p:pic>
    </p:spTree>
    <p:extLst>
      <p:ext uri="{BB962C8B-B14F-4D97-AF65-F5344CB8AC3E}">
        <p14:creationId xmlns:p14="http://schemas.microsoft.com/office/powerpoint/2010/main" val="3072596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8BB36CC-C18A-BB4C-13B5-1C6CB97B57D9}"/>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C42FA0D-0CDA-7566-9651-CF639F6AC65B}"/>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Parental Supervision on Children's Device Usage and Gaming – Azadeh  Forghani, PhD">
            <a:extLst>
              <a:ext uri="{FF2B5EF4-FFF2-40B4-BE49-F238E27FC236}">
                <a16:creationId xmlns:a16="http://schemas.microsoft.com/office/drawing/2014/main" id="{079DD367-970D-F264-8FF5-DED8CF8AC36A}"/>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
            <a:ext cx="12192000" cy="68503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FCA01B6-E455-528E-5324-61FD84C53325}"/>
              </a:ext>
            </a:extLst>
          </p:cNvPr>
          <p:cNvSpPr txBox="1"/>
          <p:nvPr/>
        </p:nvSpPr>
        <p:spPr>
          <a:xfrm>
            <a:off x="2596854" y="2447140"/>
            <a:ext cx="6815412" cy="15696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GB" sz="4800" b="1"/>
              <a:t>DEVICE USE AND OWNERSHIP</a:t>
            </a:r>
            <a:endParaRPr lang="en-GB" sz="4000"/>
          </a:p>
        </p:txBody>
      </p:sp>
      <p:pic>
        <p:nvPicPr>
          <p:cNvPr id="3" name="Picture 2" descr="A red rectangular sign with white text and heart&#10;&#10;Description automatically generated">
            <a:extLst>
              <a:ext uri="{FF2B5EF4-FFF2-40B4-BE49-F238E27FC236}">
                <a16:creationId xmlns:a16="http://schemas.microsoft.com/office/drawing/2014/main" id="{9CD92425-5163-E068-48EC-30E2C43E68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397" y="5832090"/>
            <a:ext cx="1290918" cy="923613"/>
          </a:xfrm>
          <a:prstGeom prst="rect">
            <a:avLst/>
          </a:prstGeom>
        </p:spPr>
      </p:pic>
    </p:spTree>
    <p:extLst>
      <p:ext uri="{BB962C8B-B14F-4D97-AF65-F5344CB8AC3E}">
        <p14:creationId xmlns:p14="http://schemas.microsoft.com/office/powerpoint/2010/main" val="11090458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5E613DE-BA37-E655-7F45-D431670A4236}"/>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3" name="Rectangle 2">
            <a:extLst>
              <a:ext uri="{FF2B5EF4-FFF2-40B4-BE49-F238E27FC236}">
                <a16:creationId xmlns:a16="http://schemas.microsoft.com/office/drawing/2014/main" id="{BEADDC60-7F1D-233E-6A52-FB8EB3E59C38}"/>
              </a:ext>
            </a:extLst>
          </p:cNvPr>
          <p:cNvSpPr/>
          <p:nvPr/>
        </p:nvSpPr>
        <p:spPr>
          <a:xfrm>
            <a:off x="1949495" y="523646"/>
            <a:ext cx="8908043" cy="60797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800" b="1">
                <a:solidFill>
                  <a:srgbClr val="FF0000"/>
                </a:solidFill>
                <a:ea typeface="+mj-ea"/>
                <a:cs typeface="+mj-cs"/>
              </a:rPr>
              <a:t>HOW MUCH DO YOU KNOW </a:t>
            </a:r>
            <a:r>
              <a:rPr lang="en-US" sz="2800" b="1">
                <a:ea typeface="+mj-ea"/>
                <a:cs typeface="+mj-cs"/>
              </a:rPr>
              <a:t>about</a:t>
            </a:r>
            <a:r>
              <a:rPr lang="en-US" sz="2800" b="1">
                <a:solidFill>
                  <a:srgbClr val="FF0000"/>
                </a:solidFill>
                <a:ea typeface="+mj-ea"/>
                <a:cs typeface="+mj-cs"/>
              </a:rPr>
              <a:t> </a:t>
            </a:r>
            <a:r>
              <a:rPr lang="en-US" sz="2800" b="1">
                <a:ea typeface="+mj-ea"/>
                <a:cs typeface="+mj-cs"/>
              </a:rPr>
              <a:t>your child’s life online? </a:t>
            </a:r>
          </a:p>
        </p:txBody>
      </p:sp>
      <p:sp>
        <p:nvSpPr>
          <p:cNvPr id="7" name="TextBox 6">
            <a:extLst>
              <a:ext uri="{FF2B5EF4-FFF2-40B4-BE49-F238E27FC236}">
                <a16:creationId xmlns:a16="http://schemas.microsoft.com/office/drawing/2014/main" id="{2131E8D3-708B-2890-C39E-F01A91AB0E31}"/>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8" name="TextBox 7">
            <a:extLst>
              <a:ext uri="{FF2B5EF4-FFF2-40B4-BE49-F238E27FC236}">
                <a16:creationId xmlns:a16="http://schemas.microsoft.com/office/drawing/2014/main" id="{96009E79-2B50-460F-0FDF-22F96BD8CFBF}"/>
              </a:ext>
            </a:extLst>
          </p:cNvPr>
          <p:cNvSpPr txBox="1"/>
          <p:nvPr/>
        </p:nvSpPr>
        <p:spPr>
          <a:xfrm>
            <a:off x="1180730" y="4506550"/>
            <a:ext cx="10901024" cy="1569660"/>
          </a:xfrm>
          <a:prstGeom prst="rect">
            <a:avLst/>
          </a:prstGeom>
          <a:noFill/>
        </p:spPr>
        <p:txBody>
          <a:bodyPr wrap="square">
            <a:spAutoFit/>
          </a:bodyPr>
          <a:lstStyle/>
          <a:p>
            <a:r>
              <a:rPr lang="en-GB" sz="2400" b="1" dirty="0"/>
              <a:t>Almost all children (96%) aged 3 – 17 went online in 2024</a:t>
            </a:r>
            <a:r>
              <a:rPr lang="en-GB" sz="2400" dirty="0"/>
              <a:t>, highlighting the centrality of the internet in their lives:</a:t>
            </a:r>
          </a:p>
          <a:p>
            <a:pPr marL="1200150" lvl="2" indent="-285750">
              <a:buFont typeface="Arial" panose="020B0604020202020204" pitchFamily="34" charset="0"/>
              <a:buChar char="•"/>
            </a:pPr>
            <a:r>
              <a:rPr lang="en-GB" sz="2400" dirty="0"/>
              <a:t>Younger children commonly use </a:t>
            </a:r>
            <a:r>
              <a:rPr lang="en-GB" sz="2400" b="1" dirty="0"/>
              <a:t>tablets</a:t>
            </a:r>
            <a:r>
              <a:rPr lang="en-GB" sz="2400" dirty="0"/>
              <a:t> to go online</a:t>
            </a:r>
          </a:p>
          <a:p>
            <a:pPr marL="1200150" lvl="2" indent="-285750">
              <a:buFont typeface="Arial" panose="020B0604020202020204" pitchFamily="34" charset="0"/>
              <a:buChar char="•"/>
            </a:pPr>
            <a:r>
              <a:rPr lang="en-GB" sz="2400" dirty="0"/>
              <a:t>Older children are more likely to use </a:t>
            </a:r>
            <a:r>
              <a:rPr lang="en-GB" sz="2400" b="1" dirty="0"/>
              <a:t>mobile phones</a:t>
            </a:r>
          </a:p>
        </p:txBody>
      </p:sp>
      <p:pic>
        <p:nvPicPr>
          <p:cNvPr id="6" name="Picture 6" descr="Free speech bubble talking chat illustration">
            <a:extLst>
              <a:ext uri="{FF2B5EF4-FFF2-40B4-BE49-F238E27FC236}">
                <a16:creationId xmlns:a16="http://schemas.microsoft.com/office/drawing/2014/main" id="{F71BF249-634D-8146-9821-99A4DD91BC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82" y="294326"/>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2" name="Picture 1" descr="Free did you know speech balloon message illustration">
            <a:extLst>
              <a:ext uri="{FF2B5EF4-FFF2-40B4-BE49-F238E27FC236}">
                <a16:creationId xmlns:a16="http://schemas.microsoft.com/office/drawing/2014/main" id="{F2D2B29A-2F55-2660-EB53-A0F67EB838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247984">
            <a:off x="9138942" y="4758470"/>
            <a:ext cx="1635271" cy="163527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2EA3A25A-179B-1862-ABAA-5C2F7460A179}"/>
              </a:ext>
            </a:extLst>
          </p:cNvPr>
          <p:cNvPicPr>
            <a:picLocks noChangeAspect="1"/>
          </p:cNvPicPr>
          <p:nvPr/>
        </p:nvPicPr>
        <p:blipFill>
          <a:blip r:embed="rId5"/>
          <a:stretch>
            <a:fillRect/>
          </a:stretch>
        </p:blipFill>
        <p:spPr>
          <a:xfrm>
            <a:off x="914400" y="1944896"/>
            <a:ext cx="10520265" cy="2130272"/>
          </a:xfrm>
          <a:prstGeom prst="rect">
            <a:avLst/>
          </a:prstGeom>
        </p:spPr>
      </p:pic>
    </p:spTree>
    <p:extLst>
      <p:ext uri="{BB962C8B-B14F-4D97-AF65-F5344CB8AC3E}">
        <p14:creationId xmlns:p14="http://schemas.microsoft.com/office/powerpoint/2010/main" val="30665595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B149C8B-3C34-B12E-4788-18606232CA0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3" name="Rectangle 2">
            <a:extLst>
              <a:ext uri="{FF2B5EF4-FFF2-40B4-BE49-F238E27FC236}">
                <a16:creationId xmlns:a16="http://schemas.microsoft.com/office/drawing/2014/main" id="{BEADDC60-7F1D-233E-6A52-FB8EB3E59C38}"/>
              </a:ext>
            </a:extLst>
          </p:cNvPr>
          <p:cNvSpPr/>
          <p:nvPr/>
        </p:nvSpPr>
        <p:spPr>
          <a:xfrm>
            <a:off x="2105010" y="790328"/>
            <a:ext cx="8805647" cy="1732493"/>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2800" b="1">
                <a:ea typeface="+mj-ea"/>
                <a:cs typeface="+mj-cs"/>
              </a:rPr>
              <a:t>Does your child have their </a:t>
            </a:r>
            <a:r>
              <a:rPr lang="en-US" sz="2800" b="1">
                <a:solidFill>
                  <a:srgbClr val="FF0000"/>
                </a:solidFill>
                <a:ea typeface="+mj-ea"/>
                <a:cs typeface="+mj-cs"/>
              </a:rPr>
              <a:t>OWN MOBILE PHONE?</a:t>
            </a:r>
            <a:r>
              <a:rPr lang="en-US" sz="2800" b="1">
                <a:ea typeface="+mj-ea"/>
                <a:cs typeface="+mj-cs"/>
              </a:rPr>
              <a:t> If so, is it a</a:t>
            </a:r>
            <a:r>
              <a:rPr lang="en-US" sz="2800" b="1">
                <a:solidFill>
                  <a:srgbClr val="FF0000"/>
                </a:solidFill>
                <a:ea typeface="+mj-ea"/>
                <a:cs typeface="+mj-cs"/>
              </a:rPr>
              <a:t> SMART PHONE?</a:t>
            </a:r>
            <a:endParaRPr lang="en-US" sz="2800" b="1">
              <a:ea typeface="+mj-ea"/>
              <a:cs typeface="+mj-cs"/>
            </a:endParaRPr>
          </a:p>
          <a:p>
            <a:pPr>
              <a:lnSpc>
                <a:spcPct val="90000"/>
              </a:lnSpc>
              <a:spcBef>
                <a:spcPct val="0"/>
              </a:spcBef>
              <a:spcAft>
                <a:spcPts val="600"/>
              </a:spcAft>
            </a:pPr>
            <a:endParaRPr lang="en-US" sz="2800" b="1">
              <a:solidFill>
                <a:srgbClr val="FF0000"/>
              </a:solidFill>
              <a:ea typeface="+mj-ea"/>
              <a:cs typeface="+mj-cs"/>
            </a:endParaRPr>
          </a:p>
          <a:p>
            <a:pPr>
              <a:lnSpc>
                <a:spcPct val="90000"/>
              </a:lnSpc>
              <a:spcBef>
                <a:spcPct val="0"/>
              </a:spcBef>
              <a:spcAft>
                <a:spcPts val="600"/>
              </a:spcAft>
            </a:pPr>
            <a:r>
              <a:rPr lang="en-US" sz="2800" b="1">
                <a:ea typeface="+mj-ea"/>
                <a:cs typeface="+mj-cs"/>
              </a:rPr>
              <a:t>                            What </a:t>
            </a:r>
            <a:r>
              <a:rPr lang="en-US" sz="2800" b="1">
                <a:solidFill>
                  <a:srgbClr val="FF0000"/>
                </a:solidFill>
                <a:ea typeface="+mj-ea"/>
                <a:cs typeface="+mj-cs"/>
              </a:rPr>
              <a:t>AGE</a:t>
            </a:r>
            <a:r>
              <a:rPr lang="en-US" sz="2800" b="1">
                <a:ea typeface="+mj-ea"/>
                <a:cs typeface="+mj-cs"/>
              </a:rPr>
              <a:t> do you think is appropriate? </a:t>
            </a:r>
            <a:endParaRPr lang="en-US" sz="2800" b="1">
              <a:solidFill>
                <a:srgbClr val="FF0000"/>
              </a:solidFill>
              <a:ea typeface="+mj-ea"/>
              <a:cs typeface="+mj-cs"/>
            </a:endParaRPr>
          </a:p>
        </p:txBody>
      </p:sp>
      <p:sp>
        <p:nvSpPr>
          <p:cNvPr id="7" name="TextBox 6">
            <a:extLst>
              <a:ext uri="{FF2B5EF4-FFF2-40B4-BE49-F238E27FC236}">
                <a16:creationId xmlns:a16="http://schemas.microsoft.com/office/drawing/2014/main" id="{2131E8D3-708B-2890-C39E-F01A91AB0E31}"/>
              </a:ext>
            </a:extLst>
          </p:cNvPr>
          <p:cNvSpPr txBox="1"/>
          <p:nvPr/>
        </p:nvSpPr>
        <p:spPr>
          <a:xfrm>
            <a:off x="7653403" y="6550223"/>
            <a:ext cx="4415825" cy="307777"/>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pic>
        <p:nvPicPr>
          <p:cNvPr id="5" name="Picture 6" descr="Free speech bubble talking chat illustration">
            <a:extLst>
              <a:ext uri="{FF2B5EF4-FFF2-40B4-BE49-F238E27FC236}">
                <a16:creationId xmlns:a16="http://schemas.microsoft.com/office/drawing/2014/main" id="{76413530-52E8-1C8E-9FEB-1E2BA338EC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595" y="483267"/>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8" name="Picture 6" descr="Free speech bubble talking chat illustration">
            <a:extLst>
              <a:ext uri="{FF2B5EF4-FFF2-40B4-BE49-F238E27FC236}">
                <a16:creationId xmlns:a16="http://schemas.microsoft.com/office/drawing/2014/main" id="{CA379C88-554A-0E21-2460-67DD3324FC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4771" y="1575725"/>
            <a:ext cx="1092376" cy="109237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graphicFrame>
        <p:nvGraphicFramePr>
          <p:cNvPr id="13" name="Chart 12">
            <a:extLst>
              <a:ext uri="{FF2B5EF4-FFF2-40B4-BE49-F238E27FC236}">
                <a16:creationId xmlns:a16="http://schemas.microsoft.com/office/drawing/2014/main" id="{8FC33225-6015-A312-EC03-E8F129272F73}"/>
              </a:ext>
            </a:extLst>
          </p:cNvPr>
          <p:cNvGraphicFramePr>
            <a:graphicFrameLocks/>
          </p:cNvGraphicFramePr>
          <p:nvPr>
            <p:extLst>
              <p:ext uri="{D42A27DB-BD31-4B8C-83A1-F6EECF244321}">
                <p14:modId xmlns:p14="http://schemas.microsoft.com/office/powerpoint/2010/main" val="796300048"/>
              </p:ext>
            </p:extLst>
          </p:nvPr>
        </p:nvGraphicFramePr>
        <p:xfrm>
          <a:off x="3304771" y="2933909"/>
          <a:ext cx="6389577" cy="3616314"/>
        </p:xfrm>
        <a:graphic>
          <a:graphicData uri="http://schemas.openxmlformats.org/drawingml/2006/chart">
            <c:chart xmlns:c="http://schemas.openxmlformats.org/drawingml/2006/chart" xmlns:r="http://schemas.openxmlformats.org/officeDocument/2006/relationships" r:id="rId4"/>
          </a:graphicData>
        </a:graphic>
      </p:graphicFrame>
      <p:pic>
        <p:nvPicPr>
          <p:cNvPr id="16" name="Picture 2" descr="Free did you know speech balloon message illustration">
            <a:extLst>
              <a:ext uri="{FF2B5EF4-FFF2-40B4-BE49-F238E27FC236}">
                <a16:creationId xmlns:a16="http://schemas.microsoft.com/office/drawing/2014/main" id="{C289C2BC-22C7-2361-66D6-F6050F13A4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2126" y="1283454"/>
            <a:ext cx="1924833" cy="1924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58056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2515ED7-4E88-34FA-0A8A-3511AC27D84E}"/>
              </a:ext>
            </a:extLst>
          </p:cNvPr>
          <p:cNvSpPr txBox="1"/>
          <p:nvPr/>
        </p:nvSpPr>
        <p:spPr>
          <a:xfrm>
            <a:off x="7442187" y="4262798"/>
            <a:ext cx="3719639" cy="1600438"/>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285750" indent="-285750">
              <a:buFont typeface="Arial" panose="020B0604020202020204" pitchFamily="34" charset="0"/>
              <a:buChar char="•"/>
            </a:pPr>
            <a:r>
              <a:rPr lang="en-GB" sz="2000"/>
              <a:t>NO internet access</a:t>
            </a:r>
          </a:p>
          <a:p>
            <a:pPr marL="285750" indent="-285750">
              <a:buFont typeface="Arial" panose="020B0604020202020204" pitchFamily="34" charset="0"/>
              <a:buChar char="•"/>
            </a:pPr>
            <a:r>
              <a:rPr lang="en-GB" sz="2000"/>
              <a:t>Some games</a:t>
            </a:r>
          </a:p>
          <a:p>
            <a:pPr marL="285750" indent="-285750">
              <a:buFont typeface="Arial" panose="020B0604020202020204" pitchFamily="34" charset="0"/>
              <a:buChar char="•"/>
            </a:pPr>
            <a:r>
              <a:rPr lang="en-GB" sz="2000"/>
              <a:t>Anytime phone calls and texts</a:t>
            </a:r>
          </a:p>
          <a:p>
            <a:pPr marL="285750" indent="-285750">
              <a:buFont typeface="Arial" panose="020B0604020202020204" pitchFamily="34" charset="0"/>
              <a:buChar char="•"/>
            </a:pPr>
            <a:r>
              <a:rPr lang="en-GB" sz="2000"/>
              <a:t>Limited parental controls</a:t>
            </a:r>
          </a:p>
          <a:p>
            <a:pPr marL="285750" indent="-285750">
              <a:buFont typeface="Arial" panose="020B0604020202020204" pitchFamily="34" charset="0"/>
              <a:buChar char="•"/>
            </a:pPr>
            <a:endParaRPr lang="en-GB"/>
          </a:p>
        </p:txBody>
      </p:sp>
      <p:cxnSp>
        <p:nvCxnSpPr>
          <p:cNvPr id="6" name="Straight Connector 5">
            <a:extLst>
              <a:ext uri="{FF2B5EF4-FFF2-40B4-BE49-F238E27FC236}">
                <a16:creationId xmlns:a16="http://schemas.microsoft.com/office/drawing/2014/main" id="{173CE6B9-1DA0-2196-B205-4F4BA0B7795D}"/>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3" name="Rectangle 2">
            <a:extLst>
              <a:ext uri="{FF2B5EF4-FFF2-40B4-BE49-F238E27FC236}">
                <a16:creationId xmlns:a16="http://schemas.microsoft.com/office/drawing/2014/main" id="{BEADDC60-7F1D-233E-6A52-FB8EB3E59C38}"/>
              </a:ext>
            </a:extLst>
          </p:cNvPr>
          <p:cNvSpPr/>
          <p:nvPr/>
        </p:nvSpPr>
        <p:spPr>
          <a:xfrm>
            <a:off x="2110400" y="720267"/>
            <a:ext cx="7479323" cy="520026"/>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800" b="1">
                <a:solidFill>
                  <a:srgbClr val="FF0000"/>
                </a:solidFill>
                <a:ea typeface="+mj-ea"/>
                <a:cs typeface="+mj-cs"/>
              </a:rPr>
              <a:t>SMARTPHONE </a:t>
            </a:r>
            <a:r>
              <a:rPr lang="en-US" sz="2800" b="1">
                <a:ea typeface="+mj-ea"/>
                <a:cs typeface="+mj-cs"/>
              </a:rPr>
              <a:t>or </a:t>
            </a:r>
            <a:r>
              <a:rPr lang="en-US" sz="2800" b="1">
                <a:solidFill>
                  <a:srgbClr val="FF0000"/>
                </a:solidFill>
                <a:ea typeface="+mj-ea"/>
                <a:cs typeface="+mj-cs"/>
              </a:rPr>
              <a:t>‘NON’-SMART / BRICK </a:t>
            </a:r>
            <a:r>
              <a:rPr lang="en-US" sz="2800" b="1">
                <a:ea typeface="+mj-ea"/>
                <a:cs typeface="+mj-cs"/>
              </a:rPr>
              <a:t>phone?</a:t>
            </a:r>
          </a:p>
        </p:txBody>
      </p:sp>
      <p:pic>
        <p:nvPicPr>
          <p:cNvPr id="4" name="Picture 2" descr="Free slider cellphone cellular illustration">
            <a:extLst>
              <a:ext uri="{FF2B5EF4-FFF2-40B4-BE49-F238E27FC236}">
                <a16:creationId xmlns:a16="http://schemas.microsoft.com/office/drawing/2014/main" id="{B147E541-7A38-C21D-481C-2126FEFBA2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93661">
            <a:off x="4971076" y="4646826"/>
            <a:ext cx="3512760" cy="206374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D2904D4-8C72-AC90-EE71-C4A3B230CAE2}"/>
              </a:ext>
            </a:extLst>
          </p:cNvPr>
          <p:cNvSpPr txBox="1"/>
          <p:nvPr/>
        </p:nvSpPr>
        <p:spPr>
          <a:xfrm>
            <a:off x="494140" y="2321004"/>
            <a:ext cx="3479744" cy="221599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buFont typeface="Arial" panose="020B0604020202020204" pitchFamily="34" charset="0"/>
              <a:buChar char="•"/>
            </a:pPr>
            <a:r>
              <a:rPr lang="en-GB" sz="2000"/>
              <a:t>Internet access</a:t>
            </a:r>
          </a:p>
          <a:p>
            <a:pPr marL="285750" indent="-285750">
              <a:buFont typeface="Arial" panose="020B0604020202020204" pitchFamily="34" charset="0"/>
              <a:buChar char="•"/>
            </a:pPr>
            <a:r>
              <a:rPr lang="en-GB" sz="2000"/>
              <a:t>Social media, apps and games</a:t>
            </a:r>
          </a:p>
          <a:p>
            <a:pPr marL="285750" indent="-285750">
              <a:buFont typeface="Arial" panose="020B0604020202020204" pitchFamily="34" charset="0"/>
              <a:buChar char="•"/>
            </a:pPr>
            <a:r>
              <a:rPr lang="en-GB" sz="2000"/>
              <a:t>Notifications </a:t>
            </a:r>
          </a:p>
          <a:p>
            <a:pPr marL="285750" indent="-285750">
              <a:buFont typeface="Arial" panose="020B0604020202020204" pitchFamily="34" charset="0"/>
              <a:buChar char="•"/>
            </a:pPr>
            <a:r>
              <a:rPr lang="en-GB" sz="2000"/>
              <a:t>Anytime connection</a:t>
            </a:r>
          </a:p>
          <a:p>
            <a:pPr marL="285750" indent="-285750">
              <a:buFont typeface="Arial" panose="020B0604020202020204" pitchFamily="34" charset="0"/>
              <a:buChar char="•"/>
            </a:pPr>
            <a:r>
              <a:rPr lang="en-GB" sz="2000"/>
              <a:t>Parental controls</a:t>
            </a:r>
          </a:p>
          <a:p>
            <a:pPr marL="285750" indent="-285750">
              <a:buFont typeface="Arial" panose="020B0604020202020204" pitchFamily="34" charset="0"/>
              <a:buChar char="•"/>
            </a:pPr>
            <a:endParaRPr lang="en-GB"/>
          </a:p>
        </p:txBody>
      </p:sp>
      <p:sp>
        <p:nvSpPr>
          <p:cNvPr id="9" name="Rectangle: Rounded Corners 8">
            <a:extLst>
              <a:ext uri="{FF2B5EF4-FFF2-40B4-BE49-F238E27FC236}">
                <a16:creationId xmlns:a16="http://schemas.microsoft.com/office/drawing/2014/main" id="{62D6BECF-588D-A2B5-3F72-2F5BA048FCC4}"/>
              </a:ext>
            </a:extLst>
          </p:cNvPr>
          <p:cNvSpPr/>
          <p:nvPr/>
        </p:nvSpPr>
        <p:spPr>
          <a:xfrm>
            <a:off x="6096000" y="1654056"/>
            <a:ext cx="5240952" cy="1685523"/>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a:solidFill>
                  <a:schemeClr val="tx1"/>
                </a:solidFill>
                <a:effectLst/>
                <a:latin typeface="Arial" panose="020B0604020202020204" pitchFamily="34" charset="0"/>
                <a:ea typeface="Arial" panose="020B0604020202020204" pitchFamily="34" charset="0"/>
              </a:rPr>
              <a:t>REMEMBER IT’S </a:t>
            </a:r>
            <a:r>
              <a:rPr lang="en-US" sz="2400" b="1" u="sng">
                <a:solidFill>
                  <a:schemeClr val="tx1"/>
                </a:solidFill>
                <a:effectLst/>
                <a:latin typeface="Arial" panose="020B0604020202020204" pitchFamily="34" charset="0"/>
                <a:ea typeface="Arial" panose="020B0604020202020204" pitchFamily="34" charset="0"/>
              </a:rPr>
              <a:t>YOUR CHOICE </a:t>
            </a:r>
          </a:p>
          <a:p>
            <a:pPr algn="ctr"/>
            <a:r>
              <a:rPr lang="en-US">
                <a:solidFill>
                  <a:schemeClr val="tx1"/>
                </a:solidFill>
                <a:latin typeface="Arial" panose="020B0604020202020204" pitchFamily="34" charset="0"/>
                <a:ea typeface="Arial" panose="020B0604020202020204" pitchFamily="34" charset="0"/>
              </a:rPr>
              <a:t>E</a:t>
            </a:r>
            <a:r>
              <a:rPr lang="en-US" sz="1800">
                <a:solidFill>
                  <a:schemeClr val="tx1"/>
                </a:solidFill>
                <a:effectLst/>
                <a:latin typeface="Arial" panose="020B0604020202020204" pitchFamily="34" charset="0"/>
                <a:ea typeface="Arial" panose="020B0604020202020204" pitchFamily="34" charset="0"/>
              </a:rPr>
              <a:t>very child and situation is unique,</a:t>
            </a:r>
          </a:p>
          <a:p>
            <a:pPr algn="ctr"/>
            <a:r>
              <a:rPr lang="en-US" sz="1800">
                <a:solidFill>
                  <a:schemeClr val="tx1"/>
                </a:solidFill>
                <a:effectLst/>
                <a:latin typeface="Arial" panose="020B0604020202020204" pitchFamily="34" charset="0"/>
                <a:ea typeface="Arial" panose="020B0604020202020204" pitchFamily="34" charset="0"/>
              </a:rPr>
              <a:t> and you are  best placed to know their needs</a:t>
            </a:r>
            <a:endParaRPr lang="en-GB">
              <a:solidFill>
                <a:schemeClr val="tx1"/>
              </a:solidFill>
            </a:endParaRPr>
          </a:p>
        </p:txBody>
      </p:sp>
      <p:pic>
        <p:nvPicPr>
          <p:cNvPr id="7" name="Picture 6" descr="Free speech bubble talking chat illustration">
            <a:extLst>
              <a:ext uri="{FF2B5EF4-FFF2-40B4-BE49-F238E27FC236}">
                <a16:creationId xmlns:a16="http://schemas.microsoft.com/office/drawing/2014/main" id="{30CC348C-0E83-BA8B-FF5C-593A902799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40" y="305981"/>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028" name="Picture 4" descr="Free iphone cellphone smartphone illustration">
            <a:extLst>
              <a:ext uri="{FF2B5EF4-FFF2-40B4-BE49-F238E27FC236}">
                <a16:creationId xmlns:a16="http://schemas.microsoft.com/office/drawing/2014/main" id="{B4AE6AA4-9B1F-1F8E-BEE7-1A6A83D9D2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1141" y="2597194"/>
            <a:ext cx="2817465" cy="2875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4131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84E423D-95F1-EBFE-8062-F700F2827D6B}"/>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131E8D3-708B-2890-C39E-F01A91AB0E31}"/>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3" name="TextBox 2">
            <a:extLst>
              <a:ext uri="{FF2B5EF4-FFF2-40B4-BE49-F238E27FC236}">
                <a16:creationId xmlns:a16="http://schemas.microsoft.com/office/drawing/2014/main" id="{8E73B482-2AEE-2249-EE09-5B388C8880F2}"/>
              </a:ext>
            </a:extLst>
          </p:cNvPr>
          <p:cNvSpPr txBox="1"/>
          <p:nvPr/>
        </p:nvSpPr>
        <p:spPr>
          <a:xfrm>
            <a:off x="1031495" y="5161223"/>
            <a:ext cx="10485617" cy="707886"/>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342900" indent="-342900">
              <a:buFont typeface="Arial" panose="020B0604020202020204" pitchFamily="34" charset="0"/>
              <a:buChar char="•"/>
            </a:pPr>
            <a:r>
              <a:rPr lang="en-GB" sz="2000" b="1">
                <a:solidFill>
                  <a:schemeClr val="tx1"/>
                </a:solidFill>
              </a:rPr>
              <a:t>By age 11, nine in ten children own their own mobile phone</a:t>
            </a:r>
            <a:r>
              <a:rPr lang="en-GB" sz="2000">
                <a:solidFill>
                  <a:schemeClr val="tx1"/>
                </a:solidFill>
              </a:rPr>
              <a:t>, </a:t>
            </a:r>
            <a:r>
              <a:rPr lang="en-GB" sz="2000"/>
              <a:t>distinct from using a family device</a:t>
            </a:r>
          </a:p>
          <a:p>
            <a:pPr marL="342900" indent="-342900">
              <a:buFont typeface="Arial" panose="020B0604020202020204" pitchFamily="34" charset="0"/>
              <a:buChar char="•"/>
            </a:pPr>
            <a:r>
              <a:rPr lang="en-GB" sz="2000"/>
              <a:t>This correlates with </a:t>
            </a:r>
            <a:r>
              <a:rPr lang="en-GB" sz="2000" b="1"/>
              <a:t>transition from primary to secondary school</a:t>
            </a:r>
            <a:r>
              <a:rPr lang="en-GB" sz="2000"/>
              <a:t>. </a:t>
            </a:r>
            <a:endParaRPr lang="en-GB" sz="2000" b="1"/>
          </a:p>
        </p:txBody>
      </p:sp>
      <p:pic>
        <p:nvPicPr>
          <p:cNvPr id="2050" name="Picture 2" descr="Free did you know speech balloon message illustration">
            <a:extLst>
              <a:ext uri="{FF2B5EF4-FFF2-40B4-BE49-F238E27FC236}">
                <a16:creationId xmlns:a16="http://schemas.microsoft.com/office/drawing/2014/main" id="{B1486B10-CDEA-7E5F-F2BD-A3D34B296B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4165" y="-18030"/>
            <a:ext cx="2716566" cy="27165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C4E00EE-C578-D592-CBC7-F9D24753A661}"/>
              </a:ext>
            </a:extLst>
          </p:cNvPr>
          <p:cNvPicPr>
            <a:picLocks noChangeAspect="1"/>
          </p:cNvPicPr>
          <p:nvPr/>
        </p:nvPicPr>
        <p:blipFill>
          <a:blip r:embed="rId4"/>
          <a:stretch>
            <a:fillRect/>
          </a:stretch>
        </p:blipFill>
        <p:spPr>
          <a:xfrm>
            <a:off x="765314" y="389296"/>
            <a:ext cx="8478852" cy="4338898"/>
          </a:xfrm>
          <a:prstGeom prst="rect">
            <a:avLst/>
          </a:prstGeom>
        </p:spPr>
      </p:pic>
    </p:spTree>
    <p:extLst>
      <p:ext uri="{BB962C8B-B14F-4D97-AF65-F5344CB8AC3E}">
        <p14:creationId xmlns:p14="http://schemas.microsoft.com/office/powerpoint/2010/main" val="34800069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7B7CEFD4-B532-7A58-0DCD-ACDC859DC665}"/>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B8D4DC7-73B7-4BA4-8DE4-3AB10B65D7AE}"/>
              </a:ext>
            </a:extLst>
          </p:cNvPr>
          <p:cNvSpPr/>
          <p:nvPr/>
        </p:nvSpPr>
        <p:spPr>
          <a:xfrm>
            <a:off x="8208355" y="294326"/>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pic>
        <p:nvPicPr>
          <p:cNvPr id="6" name="Picture 5">
            <a:extLst>
              <a:ext uri="{FF2B5EF4-FFF2-40B4-BE49-F238E27FC236}">
                <a16:creationId xmlns:a16="http://schemas.microsoft.com/office/drawing/2014/main" id="{EBC33A8A-F7E3-877A-F110-F08055E099C8}"/>
              </a:ext>
            </a:extLst>
          </p:cNvPr>
          <p:cNvPicPr>
            <a:picLocks noChangeAspect="1"/>
          </p:cNvPicPr>
          <p:nvPr/>
        </p:nvPicPr>
        <p:blipFill rotWithShape="1">
          <a:blip r:embed="rId3"/>
          <a:srcRect b="-1278"/>
          <a:stretch/>
        </p:blipFill>
        <p:spPr>
          <a:xfrm>
            <a:off x="5581650" y="292322"/>
            <a:ext cx="6261904" cy="6132332"/>
          </a:xfrm>
          <a:prstGeom prst="rect">
            <a:avLst/>
          </a:prstGeom>
          <a:ln>
            <a:noFill/>
          </a:ln>
          <a:effectLst>
            <a:outerShdw blurRad="292100" dist="139700" dir="2700000" algn="tl" rotWithShape="0">
              <a:srgbClr val="333333">
                <a:alpha val="65000"/>
              </a:srgbClr>
            </a:outerShdw>
          </a:effectLst>
        </p:spPr>
      </p:pic>
      <p:sp>
        <p:nvSpPr>
          <p:cNvPr id="8" name="Rectangle 1">
            <a:extLst>
              <a:ext uri="{FF2B5EF4-FFF2-40B4-BE49-F238E27FC236}">
                <a16:creationId xmlns:a16="http://schemas.microsoft.com/office/drawing/2014/main" id="{92F10CD4-0EBE-6451-85EF-9C350880E17D}"/>
              </a:ext>
            </a:extLst>
          </p:cNvPr>
          <p:cNvSpPr>
            <a:spLocks noChangeArrowheads="1"/>
          </p:cNvSpPr>
          <p:nvPr/>
        </p:nvSpPr>
        <p:spPr bwMode="auto">
          <a:xfrm>
            <a:off x="998508" y="2414444"/>
            <a:ext cx="3789624" cy="32624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0F1419"/>
                </a:solidFill>
                <a:effectLst/>
                <a:latin typeface="+mn-lt"/>
              </a:rPr>
              <a:t>To help you </a:t>
            </a:r>
            <a:r>
              <a:rPr lang="en-US" altLang="en-US" sz="2800">
                <a:solidFill>
                  <a:srgbClr val="0F1419"/>
                </a:solidFill>
                <a:latin typeface="+mn-lt"/>
              </a:rPr>
              <a:t>with </a:t>
            </a:r>
            <a:r>
              <a:rPr kumimoji="0" lang="en-US" altLang="en-US" sz="2800" b="0" i="0" u="none" strike="noStrike" cap="none" normalizeH="0" baseline="0">
                <a:ln>
                  <a:noFill/>
                </a:ln>
                <a:solidFill>
                  <a:srgbClr val="0F1419"/>
                </a:solidFill>
                <a:effectLst/>
                <a:latin typeface="+mn-lt"/>
              </a:rPr>
              <a:t>the transition of pupils from primary to secondary, why not download our </a:t>
            </a:r>
            <a:r>
              <a:rPr kumimoji="0" lang="en-US" altLang="en-US" sz="2800" b="1" i="0" u="none" strike="noStrike" cap="none" normalizeH="0" baseline="0">
                <a:ln>
                  <a:noFill/>
                </a:ln>
                <a:solidFill>
                  <a:srgbClr val="0F1419"/>
                </a:solidFill>
                <a:effectLst/>
                <a:latin typeface="+mn-lt"/>
              </a:rPr>
              <a:t>FREE </a:t>
            </a:r>
            <a:r>
              <a:rPr kumimoji="0" lang="en-US" altLang="en-US" sz="2800" b="1" i="0" u="none" strike="noStrike" cap="none" normalizeH="0" baseline="0">
                <a:ln>
                  <a:noFill/>
                </a:ln>
                <a:solidFill>
                  <a:srgbClr val="0F1419"/>
                </a:solidFill>
                <a:effectLst/>
                <a:latin typeface="+mn-lt"/>
                <a:hlinkClick r:id="rId4"/>
              </a:rPr>
              <a:t>Leaflet for parents</a:t>
            </a:r>
            <a:r>
              <a:rPr kumimoji="0" lang="en-US" altLang="en-US" sz="2800" b="1" i="0" u="none" strike="noStrike" cap="none" normalizeH="0" baseline="0">
                <a:ln>
                  <a:noFill/>
                </a:ln>
                <a:solidFill>
                  <a:srgbClr val="0F1419"/>
                </a:solidFill>
                <a:effectLst/>
                <a:latin typeface="+mn-lt"/>
              </a:rPr>
              <a:t>:</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GB">
                <a:solidFill>
                  <a:srgbClr val="C00000"/>
                </a:solidFill>
                <a:ea typeface="Aptos" panose="020B0004020202020204" pitchFamily="34" charset="0"/>
              </a:rPr>
              <a:t>u</a:t>
            </a:r>
            <a:r>
              <a:rPr lang="en-GB" sz="1800">
                <a:solidFill>
                  <a:srgbClr val="C00000"/>
                </a:solidFill>
                <a:effectLst/>
                <a:latin typeface="Arial" panose="020B0604020202020204" pitchFamily="34" charset="0"/>
                <a:ea typeface="Aptos" panose="020B0004020202020204" pitchFamily="34" charset="0"/>
              </a:rPr>
              <a:t>nderstanding </a:t>
            </a:r>
            <a:r>
              <a:rPr lang="en-GB" sz="1800" b="1">
                <a:solidFill>
                  <a:srgbClr val="C00000"/>
                </a:solidFill>
                <a:effectLst/>
                <a:latin typeface="Arial" panose="020B0604020202020204" pitchFamily="34" charset="0"/>
                <a:ea typeface="Aptos" panose="020B0004020202020204" pitchFamily="34" charset="0"/>
              </a:rPr>
              <a:t>risk</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GB" sz="1800">
                <a:solidFill>
                  <a:srgbClr val="C00000"/>
                </a:solidFill>
                <a:effectLst/>
                <a:latin typeface="Arial" panose="020B0604020202020204" pitchFamily="34" charset="0"/>
                <a:ea typeface="Aptos" panose="020B0004020202020204" pitchFamily="34" charset="0"/>
              </a:rPr>
              <a:t>using </a:t>
            </a:r>
            <a:r>
              <a:rPr lang="en-GB" sz="1800" b="1">
                <a:solidFill>
                  <a:srgbClr val="C00000"/>
                </a:solidFill>
                <a:effectLst/>
                <a:latin typeface="Arial" panose="020B0604020202020204" pitchFamily="34" charset="0"/>
                <a:ea typeface="Aptos" panose="020B0004020202020204" pitchFamily="34" charset="0"/>
              </a:rPr>
              <a:t>tech for good</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GB" sz="1800" b="1">
                <a:solidFill>
                  <a:srgbClr val="C00000"/>
                </a:solidFill>
                <a:effectLst/>
                <a:latin typeface="Arial" panose="020B0604020202020204" pitchFamily="34" charset="0"/>
                <a:ea typeface="Aptos" panose="020B0004020202020204" pitchFamily="34" charset="0"/>
              </a:rPr>
              <a:t>healthy habits </a:t>
            </a:r>
            <a:r>
              <a:rPr lang="en-GB" sz="1800">
                <a:solidFill>
                  <a:srgbClr val="C00000"/>
                </a:solidFill>
                <a:effectLst/>
                <a:latin typeface="Arial" panose="020B0604020202020204" pitchFamily="34" charset="0"/>
                <a:ea typeface="Aptos" panose="020B0004020202020204" pitchFamily="34" charset="0"/>
              </a:rPr>
              <a:t>and tips</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GB" sz="1800" b="1">
                <a:solidFill>
                  <a:srgbClr val="C00000"/>
                </a:solidFill>
                <a:effectLst/>
                <a:latin typeface="Arial" panose="020B0604020202020204" pitchFamily="34" charset="0"/>
                <a:ea typeface="Aptos" panose="020B0004020202020204" pitchFamily="34" charset="0"/>
              </a:rPr>
              <a:t>when best </a:t>
            </a:r>
            <a:r>
              <a:rPr lang="en-GB" sz="1800">
                <a:solidFill>
                  <a:srgbClr val="C00000"/>
                </a:solidFill>
                <a:effectLst/>
                <a:latin typeface="Arial" panose="020B0604020202020204" pitchFamily="34" charset="0"/>
                <a:ea typeface="Aptos" panose="020B0004020202020204" pitchFamily="34" charset="0"/>
              </a:rPr>
              <a:t>to get a phone </a:t>
            </a:r>
            <a:endParaRPr kumimoji="0" lang="en-US" altLang="en-US" sz="2800" b="1" i="0" u="none" strike="noStrike" cap="none" normalizeH="0" baseline="0">
              <a:ln>
                <a:noFill/>
              </a:ln>
              <a:solidFill>
                <a:srgbClr val="C00000"/>
              </a:solidFill>
              <a:effectLst/>
              <a:latin typeface="+mn-lt"/>
            </a:endParaRPr>
          </a:p>
        </p:txBody>
      </p:sp>
      <p:sp>
        <p:nvSpPr>
          <p:cNvPr id="9" name="AutoShape 2" descr="🔗">
            <a:extLst>
              <a:ext uri="{FF2B5EF4-FFF2-40B4-BE49-F238E27FC236}">
                <a16:creationId xmlns:a16="http://schemas.microsoft.com/office/drawing/2014/main" id="{D1021AB6-7B12-7512-73B4-BF4F1D9F2B12}"/>
              </a:ext>
            </a:extLst>
          </p:cNvPr>
          <p:cNvSpPr>
            <a:spLocks noChangeAspect="1" noChangeArrowheads="1"/>
          </p:cNvSpPr>
          <p:nvPr/>
        </p:nvSpPr>
        <p:spPr bwMode="auto">
          <a:xfrm flipV="1">
            <a:off x="9501768" y="2332036"/>
            <a:ext cx="3721784" cy="61304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descr="Free dialog tip advice illustration">
            <a:extLst>
              <a:ext uri="{FF2B5EF4-FFF2-40B4-BE49-F238E27FC236}">
                <a16:creationId xmlns:a16="http://schemas.microsoft.com/office/drawing/2014/main" id="{0F0FAB85-DD05-4290-EE5E-DB0FE00850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943" y="180370"/>
            <a:ext cx="2580903" cy="1834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99012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19595CFB-EB2B-5FF0-2A5B-A03622D67A2D}"/>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C42FA0D-0CDA-7566-9651-CF639F6AC65B}"/>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Parental Supervision on Children's Device Usage and Gaming – Azadeh  Forghani, PhD">
            <a:extLst>
              <a:ext uri="{FF2B5EF4-FFF2-40B4-BE49-F238E27FC236}">
                <a16:creationId xmlns:a16="http://schemas.microsoft.com/office/drawing/2014/main" id="{079DD367-970D-F264-8FF5-DED8CF8AC36A}"/>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
            <a:ext cx="12192000" cy="68503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FCA01B6-E455-528E-5324-61FD84C53325}"/>
              </a:ext>
            </a:extLst>
          </p:cNvPr>
          <p:cNvSpPr txBox="1"/>
          <p:nvPr/>
        </p:nvSpPr>
        <p:spPr>
          <a:xfrm>
            <a:off x="2596854" y="2447140"/>
            <a:ext cx="6815412" cy="15696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GB" sz="4800" b="1"/>
              <a:t>SUPERVISION AND PARENTAL CONTROLS</a:t>
            </a:r>
            <a:endParaRPr lang="en-GB" sz="4000"/>
          </a:p>
        </p:txBody>
      </p:sp>
      <p:pic>
        <p:nvPicPr>
          <p:cNvPr id="3" name="Picture 2" descr="A red rectangular sign with white text and heart&#10;&#10;Description automatically generated">
            <a:extLst>
              <a:ext uri="{FF2B5EF4-FFF2-40B4-BE49-F238E27FC236}">
                <a16:creationId xmlns:a16="http://schemas.microsoft.com/office/drawing/2014/main" id="{E8A5146F-B173-FD2C-6763-6502F53917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710" y="5832090"/>
            <a:ext cx="1290918" cy="923613"/>
          </a:xfrm>
          <a:prstGeom prst="rect">
            <a:avLst/>
          </a:prstGeom>
        </p:spPr>
      </p:pic>
    </p:spTree>
    <p:extLst>
      <p:ext uri="{BB962C8B-B14F-4D97-AF65-F5344CB8AC3E}">
        <p14:creationId xmlns:p14="http://schemas.microsoft.com/office/powerpoint/2010/main" val="3868645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9B564C9F-D3B4-9282-4E85-DB766A5A0AC7}"/>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useBgFill="1">
        <p:nvSpPr>
          <p:cNvPr id="36" name="Rectangle 35">
            <a:extLst>
              <a:ext uri="{FF2B5EF4-FFF2-40B4-BE49-F238E27FC236}">
                <a16:creationId xmlns:a16="http://schemas.microsoft.com/office/drawing/2014/main" id="{61293230-B0F6-45B1-96D1-13D18E242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2E4C77E0-AD32-4D51-A420-0A861D5A86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8362BC3-72B3-4F37-AB37-66C8A9085112}"/>
              </a:ext>
            </a:extLst>
          </p:cNvPr>
          <p:cNvSpPr>
            <a:spLocks noGrp="1"/>
          </p:cNvSpPr>
          <p:nvPr>
            <p:ph type="title" idx="4294967295"/>
          </p:nvPr>
        </p:nvSpPr>
        <p:spPr>
          <a:xfrm>
            <a:off x="425824" y="323482"/>
            <a:ext cx="7071301" cy="1322888"/>
          </a:xfrm>
        </p:spPr>
        <p:txBody>
          <a:bodyPr>
            <a:normAutofit/>
          </a:bodyPr>
          <a:lstStyle/>
          <a:p>
            <a:r>
              <a:rPr lang="en-GB" b="1" dirty="0">
                <a:latin typeface="+mn-lt"/>
              </a:rPr>
              <a:t>This presentation brings together:</a:t>
            </a:r>
            <a:endParaRPr lang="en-GB" dirty="0"/>
          </a:p>
        </p:txBody>
      </p:sp>
      <p:sp>
        <p:nvSpPr>
          <p:cNvPr id="3" name="Content Placeholder 2">
            <a:extLst>
              <a:ext uri="{FF2B5EF4-FFF2-40B4-BE49-F238E27FC236}">
                <a16:creationId xmlns:a16="http://schemas.microsoft.com/office/drawing/2014/main" id="{8C4985EE-8D2F-464A-8756-C0CFB0703A84}"/>
              </a:ext>
            </a:extLst>
          </p:cNvPr>
          <p:cNvSpPr>
            <a:spLocks noGrp="1"/>
          </p:cNvSpPr>
          <p:nvPr>
            <p:ph idx="4294967295"/>
          </p:nvPr>
        </p:nvSpPr>
        <p:spPr>
          <a:xfrm>
            <a:off x="425824" y="2352544"/>
            <a:ext cx="7516163" cy="4225387"/>
          </a:xfrm>
        </p:spPr>
        <p:txBody>
          <a:bodyPr>
            <a:normAutofit fontScale="62500" lnSpcReduction="20000"/>
          </a:bodyPr>
          <a:lstStyle/>
          <a:p>
            <a:r>
              <a:rPr lang="en-GB" sz="2000" b="1" dirty="0"/>
              <a:t>Key Findings from:</a:t>
            </a:r>
          </a:p>
          <a:p>
            <a:pPr lvl="1">
              <a:lnSpc>
                <a:spcPct val="120000"/>
              </a:lnSpc>
            </a:pPr>
            <a:r>
              <a:rPr lang="en-GB" sz="2200" dirty="0">
                <a:hlinkClick r:id="rId3"/>
              </a:rPr>
              <a:t>Children and parents: Media Use and Attitudes report </a:t>
            </a:r>
            <a:endParaRPr lang="en-GB" sz="2200" dirty="0"/>
          </a:p>
          <a:p>
            <a:pPr lvl="1">
              <a:lnSpc>
                <a:spcPct val="120000"/>
              </a:lnSpc>
            </a:pPr>
            <a:r>
              <a:rPr lang="en-GB" sz="2200" dirty="0">
                <a:hlinkClick r:id="rId4"/>
              </a:rPr>
              <a:t>Children’s Online User Ages 2025 Quantitative Research Study</a:t>
            </a:r>
          </a:p>
          <a:p>
            <a:pPr lvl="1">
              <a:lnSpc>
                <a:spcPct val="120000"/>
              </a:lnSpc>
            </a:pPr>
            <a:r>
              <a:rPr lang="en-GB" sz="2200" b="0" i="0" u="sng" dirty="0">
                <a:solidFill>
                  <a:srgbClr val="000045"/>
                </a:solidFill>
                <a:effectLst/>
                <a:hlinkClick r:id="rId5" tooltip="Children and parents: media use and attitudes report 2025 – interactive data"/>
              </a:rPr>
              <a:t>Children and parents: media use and attitudes report 2025 – interactive data</a:t>
            </a:r>
            <a:r>
              <a:rPr lang="en-GB" sz="2200" dirty="0">
                <a:hlinkClick r:id="rId4"/>
              </a:rPr>
              <a:t> </a:t>
            </a:r>
            <a:endParaRPr lang="en-GB" sz="2200" dirty="0"/>
          </a:p>
          <a:p>
            <a:pPr lvl="1">
              <a:lnSpc>
                <a:spcPct val="120000"/>
              </a:lnSpc>
            </a:pPr>
            <a:r>
              <a:rPr kumimoji="0" lang="en-GB" sz="2200" b="0" u="none" strike="noStrike" kern="1200" cap="none" spc="0" normalizeH="0" baseline="0" noProof="0" dirty="0">
                <a:ln>
                  <a:noFill/>
                </a:ln>
                <a:solidFill>
                  <a:prstClr val="black"/>
                </a:solidFill>
                <a:effectLst/>
                <a:uLnTx/>
                <a:uFillTx/>
                <a:ea typeface="+mn-ea"/>
                <a:cs typeface="+mn-cs"/>
                <a:hlinkClick r:id="rId6"/>
              </a:rPr>
              <a:t>IWF Annual Data &amp; Insights Report 2024, published April 2025</a:t>
            </a:r>
            <a:endParaRPr lang="en-GB" sz="2200" u="sng" dirty="0">
              <a:solidFill>
                <a:srgbClr val="2563BA"/>
              </a:solidFill>
            </a:endParaRPr>
          </a:p>
          <a:p>
            <a:pPr lvl="1">
              <a:lnSpc>
                <a:spcPct val="120000"/>
              </a:lnSpc>
            </a:pPr>
            <a:r>
              <a:rPr lang="en-GB" sz="2200" dirty="0">
                <a:hlinkClick r:id="rId7"/>
              </a:rPr>
              <a:t>https://www.gambleaware.org/media/hbcp3qgd/exploring-the-lived-experience-and-views-of-gambling-among-children-and-young-people_final_0.pdf</a:t>
            </a:r>
            <a:r>
              <a:rPr lang="en-GB" sz="2200" dirty="0"/>
              <a:t> </a:t>
            </a:r>
          </a:p>
          <a:p>
            <a:pPr lvl="1">
              <a:lnSpc>
                <a:spcPct val="120000"/>
              </a:lnSpc>
            </a:pPr>
            <a:r>
              <a:rPr lang="en-GB" sz="2200" b="0" i="0" dirty="0">
                <a:solidFill>
                  <a:srgbClr val="000000"/>
                </a:solidFill>
                <a:effectLst/>
                <a:hlinkClick r:id="rId8"/>
              </a:rPr>
              <a:t>NSPCC (2024) Young people’s experiences of online sexual extortion or ‘sextortion’</a:t>
            </a:r>
            <a:endParaRPr lang="en-GB" sz="2200" i="0" dirty="0">
              <a:effectLst/>
            </a:endParaRPr>
          </a:p>
          <a:p>
            <a:pPr lvl="1">
              <a:lnSpc>
                <a:spcPct val="120000"/>
              </a:lnSpc>
            </a:pPr>
            <a:r>
              <a:rPr lang="en-GB" sz="2200" dirty="0">
                <a:hlinkClick r:id="rId9"/>
              </a:rPr>
              <a:t>Internet Watch Foundation Annual Report 2023</a:t>
            </a:r>
            <a:endParaRPr lang="en-GB" sz="2200" dirty="0"/>
          </a:p>
          <a:p>
            <a:pPr lvl="1">
              <a:lnSpc>
                <a:spcPct val="120000"/>
              </a:lnSpc>
            </a:pPr>
            <a:r>
              <a:rPr lang="en-GB" sz="2200" dirty="0">
                <a:hlinkClick r:id="rId10"/>
              </a:rPr>
              <a:t>Evidence on pornography’s influence on harmful sexual behaviour among children Report 2023</a:t>
            </a:r>
            <a:endParaRPr lang="en-GB" sz="2200" dirty="0"/>
          </a:p>
          <a:p>
            <a:pPr lvl="1">
              <a:lnSpc>
                <a:spcPct val="120000"/>
              </a:lnSpc>
            </a:pPr>
            <a:r>
              <a:rPr lang="en-GB" sz="2200" i="0" dirty="0">
                <a:effectLst/>
                <a:hlinkClick r:id="rId11"/>
              </a:rPr>
              <a:t>Revealing-Reality Anti-social Media Report 2023</a:t>
            </a:r>
            <a:endParaRPr lang="en-GB" sz="2200" dirty="0"/>
          </a:p>
          <a:p>
            <a:pPr marL="457200" lvl="1" indent="0">
              <a:buNone/>
            </a:pPr>
            <a:endParaRPr lang="en-GB" sz="1700" dirty="0"/>
          </a:p>
          <a:p>
            <a:r>
              <a:rPr lang="en-GB" sz="2000" b="1" dirty="0"/>
              <a:t>Suggested Resources and Tips for Staff to help Parents/Carers: </a:t>
            </a:r>
          </a:p>
          <a:p>
            <a:pPr lvl="1"/>
            <a:r>
              <a:rPr lang="en-GB" sz="2000" dirty="0"/>
              <a:t>keep up with the latest trends, apps and games</a:t>
            </a:r>
          </a:p>
          <a:p>
            <a:pPr lvl="1"/>
            <a:r>
              <a:rPr lang="en-GB" sz="2000" dirty="0"/>
              <a:t>manage controls and settings</a:t>
            </a:r>
          </a:p>
          <a:p>
            <a:pPr lvl="1"/>
            <a:r>
              <a:rPr lang="en-GB" sz="2000" dirty="0"/>
              <a:t>talk to children about risk</a:t>
            </a:r>
          </a:p>
          <a:p>
            <a:endParaRPr lang="en-GB" sz="1700" dirty="0"/>
          </a:p>
        </p:txBody>
      </p:sp>
      <p:pic>
        <p:nvPicPr>
          <p:cNvPr id="5" name="Picture 4" descr="A picture containing text&#10;&#10;Description automatically generated">
            <a:extLst>
              <a:ext uri="{FF2B5EF4-FFF2-40B4-BE49-F238E27FC236}">
                <a16:creationId xmlns:a16="http://schemas.microsoft.com/office/drawing/2014/main" id="{4D348907-D6F8-4C88-9B93-B1F77E7A0060}"/>
              </a:ext>
            </a:extLst>
          </p:cNvPr>
          <p:cNvPicPr>
            <a:picLocks noChangeAspect="1"/>
          </p:cNvPicPr>
          <p:nvPr/>
        </p:nvPicPr>
        <p:blipFill>
          <a:blip r:embed="rId12"/>
          <a:stretch>
            <a:fillRect/>
          </a:stretch>
        </p:blipFill>
        <p:spPr>
          <a:xfrm>
            <a:off x="9789320" y="3595246"/>
            <a:ext cx="2402679" cy="1231625"/>
          </a:xfrm>
          <a:prstGeom prst="rect">
            <a:avLst/>
          </a:prstGeom>
        </p:spPr>
      </p:pic>
      <p:sp>
        <p:nvSpPr>
          <p:cNvPr id="40" name="Freeform: Shape 39">
            <a:extLst>
              <a:ext uri="{FF2B5EF4-FFF2-40B4-BE49-F238E27FC236}">
                <a16:creationId xmlns:a16="http://schemas.microsoft.com/office/drawing/2014/main" id="{7900702D-FF4F-4820-9979-F623BBCC6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descr="A red and black rectangular sign with white text&#10;&#10;Description automatically generated with low confidence">
            <a:extLst>
              <a:ext uri="{FF2B5EF4-FFF2-40B4-BE49-F238E27FC236}">
                <a16:creationId xmlns:a16="http://schemas.microsoft.com/office/drawing/2014/main" id="{BF569731-F160-AEC0-B70D-828F6F2AF92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12059" y="5015495"/>
            <a:ext cx="1122649" cy="790209"/>
          </a:xfrm>
          <a:prstGeom prst="rect">
            <a:avLst/>
          </a:prstGeom>
        </p:spPr>
      </p:pic>
      <p:pic>
        <p:nvPicPr>
          <p:cNvPr id="4" name="Picture 3">
            <a:extLst>
              <a:ext uri="{FF2B5EF4-FFF2-40B4-BE49-F238E27FC236}">
                <a16:creationId xmlns:a16="http://schemas.microsoft.com/office/drawing/2014/main" id="{D9E3CFB7-14BF-F8D3-941D-60A676C7E156}"/>
              </a:ext>
            </a:extLst>
          </p:cNvPr>
          <p:cNvPicPr>
            <a:picLocks noChangeAspect="1"/>
          </p:cNvPicPr>
          <p:nvPr/>
        </p:nvPicPr>
        <p:blipFill rotWithShape="1">
          <a:blip r:embed="rId14"/>
          <a:srcRect r="8597"/>
          <a:stretch/>
        </p:blipFill>
        <p:spPr>
          <a:xfrm>
            <a:off x="8058973" y="2955837"/>
            <a:ext cx="1455676" cy="1936792"/>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61A07A53-DB6F-8EC5-2605-D63A1C41C351}"/>
              </a:ext>
            </a:extLst>
          </p:cNvPr>
          <p:cNvPicPr>
            <a:picLocks noChangeAspect="1"/>
          </p:cNvPicPr>
          <p:nvPr/>
        </p:nvPicPr>
        <p:blipFill>
          <a:blip r:embed="rId15"/>
          <a:stretch>
            <a:fillRect/>
          </a:stretch>
        </p:blipFill>
        <p:spPr>
          <a:xfrm>
            <a:off x="5934445" y="1791840"/>
            <a:ext cx="1562680" cy="638514"/>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BFA176A6-C5C8-4F53-A8D0-3DE43D1F3073}"/>
              </a:ext>
            </a:extLst>
          </p:cNvPr>
          <p:cNvPicPr>
            <a:picLocks noChangeAspect="1"/>
          </p:cNvPicPr>
          <p:nvPr/>
        </p:nvPicPr>
        <p:blipFill>
          <a:blip r:embed="rId16"/>
          <a:stretch>
            <a:fillRect/>
          </a:stretch>
        </p:blipFill>
        <p:spPr>
          <a:xfrm>
            <a:off x="10118691" y="1080323"/>
            <a:ext cx="1469267" cy="2111213"/>
          </a:xfrm>
          <a:prstGeom prst="rect">
            <a:avLst/>
          </a:prstGeom>
        </p:spPr>
      </p:pic>
      <p:pic>
        <p:nvPicPr>
          <p:cNvPr id="15" name="Picture 14">
            <a:extLst>
              <a:ext uri="{FF2B5EF4-FFF2-40B4-BE49-F238E27FC236}">
                <a16:creationId xmlns:a16="http://schemas.microsoft.com/office/drawing/2014/main" id="{EC493FBC-93CD-D846-9FF1-C99CAC90E712}"/>
              </a:ext>
            </a:extLst>
          </p:cNvPr>
          <p:cNvPicPr>
            <a:picLocks noChangeAspect="1"/>
          </p:cNvPicPr>
          <p:nvPr/>
        </p:nvPicPr>
        <p:blipFill>
          <a:blip r:embed="rId17"/>
          <a:stretch>
            <a:fillRect/>
          </a:stretch>
        </p:blipFill>
        <p:spPr>
          <a:xfrm>
            <a:off x="7941988" y="395745"/>
            <a:ext cx="1750880" cy="2284685"/>
          </a:xfrm>
          <a:prstGeom prst="rect">
            <a:avLst/>
          </a:prstGeom>
        </p:spPr>
      </p:pic>
      <p:pic>
        <p:nvPicPr>
          <p:cNvPr id="17" name="Picture 16">
            <a:extLst>
              <a:ext uri="{FF2B5EF4-FFF2-40B4-BE49-F238E27FC236}">
                <a16:creationId xmlns:a16="http://schemas.microsoft.com/office/drawing/2014/main" id="{BFA91357-19AD-3180-7FDE-89F8F9D1F41F}"/>
              </a:ext>
            </a:extLst>
          </p:cNvPr>
          <p:cNvPicPr>
            <a:picLocks noChangeAspect="1"/>
          </p:cNvPicPr>
          <p:nvPr/>
        </p:nvPicPr>
        <p:blipFill>
          <a:blip r:embed="rId18"/>
          <a:stretch>
            <a:fillRect/>
          </a:stretch>
        </p:blipFill>
        <p:spPr>
          <a:xfrm>
            <a:off x="6096000" y="5503240"/>
            <a:ext cx="3832968" cy="970136"/>
          </a:xfrm>
          <a:prstGeom prst="rect">
            <a:avLst/>
          </a:prstGeom>
        </p:spPr>
      </p:pic>
    </p:spTree>
    <p:extLst>
      <p:ext uri="{BB962C8B-B14F-4D97-AF65-F5344CB8AC3E}">
        <p14:creationId xmlns:p14="http://schemas.microsoft.com/office/powerpoint/2010/main" val="35402025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19936A2-9522-52FA-F137-A7E28848A496}"/>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94C1BD7-FF25-4C12-86BF-C0C40ECA0B16}"/>
              </a:ext>
            </a:extLst>
          </p:cNvPr>
          <p:cNvSpPr txBox="1"/>
          <p:nvPr/>
        </p:nvSpPr>
        <p:spPr>
          <a:xfrm>
            <a:off x="7352779" y="6486754"/>
            <a:ext cx="4728976" cy="307777"/>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5" name="TextBox 4">
            <a:extLst>
              <a:ext uri="{FF2B5EF4-FFF2-40B4-BE49-F238E27FC236}">
                <a16:creationId xmlns:a16="http://schemas.microsoft.com/office/drawing/2014/main" id="{C42D2087-C368-F87E-262F-DD7425960597}"/>
              </a:ext>
            </a:extLst>
          </p:cNvPr>
          <p:cNvSpPr txBox="1"/>
          <p:nvPr/>
        </p:nvSpPr>
        <p:spPr>
          <a:xfrm>
            <a:off x="2056395" y="406358"/>
            <a:ext cx="8157029" cy="1077218"/>
          </a:xfrm>
          <a:prstGeom prst="rect">
            <a:avLst/>
          </a:prstGeom>
          <a:noFill/>
        </p:spPr>
        <p:txBody>
          <a:bodyPr wrap="square">
            <a:spAutoFit/>
          </a:bodyPr>
          <a:lstStyle/>
          <a:p>
            <a:r>
              <a:rPr lang="en-GB" sz="3200" b="1"/>
              <a:t>What </a:t>
            </a:r>
            <a:r>
              <a:rPr lang="en-GB" sz="3200" b="1">
                <a:solidFill>
                  <a:srgbClr val="FF0000"/>
                </a:solidFill>
              </a:rPr>
              <a:t>RULES</a:t>
            </a:r>
            <a:r>
              <a:rPr lang="en-GB" sz="3200" b="1"/>
              <a:t> do </a:t>
            </a:r>
            <a:r>
              <a:rPr lang="en-GB" sz="3200" b="1">
                <a:solidFill>
                  <a:srgbClr val="FF0000"/>
                </a:solidFill>
              </a:rPr>
              <a:t>YOU SET </a:t>
            </a:r>
            <a:r>
              <a:rPr lang="en-GB" sz="3200" b="1"/>
              <a:t>about being online?</a:t>
            </a:r>
          </a:p>
          <a:p>
            <a:r>
              <a:rPr lang="en-GB" sz="3200" b="1"/>
              <a:t>What do you do that </a:t>
            </a:r>
            <a:r>
              <a:rPr lang="en-GB" sz="3200" b="1">
                <a:solidFill>
                  <a:srgbClr val="FF0000"/>
                </a:solidFill>
              </a:rPr>
              <a:t>WORKS</a:t>
            </a:r>
            <a:r>
              <a:rPr lang="en-GB" sz="3200" b="1"/>
              <a:t>?</a:t>
            </a:r>
            <a:endParaRPr lang="en-GB" sz="3200"/>
          </a:p>
        </p:txBody>
      </p:sp>
      <p:sp>
        <p:nvSpPr>
          <p:cNvPr id="2" name="Rectangle 1">
            <a:extLst>
              <a:ext uri="{FF2B5EF4-FFF2-40B4-BE49-F238E27FC236}">
                <a16:creationId xmlns:a16="http://schemas.microsoft.com/office/drawing/2014/main" id="{CC42FA0D-0CDA-7566-9651-CF639F6AC65B}"/>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8273A6B6-4C02-CCB2-A89C-F22203349811}"/>
              </a:ext>
            </a:extLst>
          </p:cNvPr>
          <p:cNvSpPr txBox="1"/>
          <p:nvPr/>
        </p:nvSpPr>
        <p:spPr>
          <a:xfrm>
            <a:off x="364564" y="2336776"/>
            <a:ext cx="2749463" cy="317009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2000" dirty="0"/>
              <a:t>While parental concerns in some areas have increased considerably, their </a:t>
            </a:r>
            <a:r>
              <a:rPr lang="en-GB" sz="2000" b="1" dirty="0"/>
              <a:t>enforcement of rules appears to be diminishing</a:t>
            </a:r>
            <a:r>
              <a:rPr lang="en-GB" sz="2000" dirty="0"/>
              <a:t>, partly due to parents’ </a:t>
            </a:r>
            <a:r>
              <a:rPr lang="en-GB" sz="2000" b="1" dirty="0">
                <a:solidFill>
                  <a:srgbClr val="C00000"/>
                </a:solidFill>
              </a:rPr>
              <a:t>resignation</a:t>
            </a:r>
            <a:r>
              <a:rPr lang="en-GB" sz="2000" dirty="0"/>
              <a:t> about their </a:t>
            </a:r>
            <a:r>
              <a:rPr lang="en-GB" sz="2000" b="1" dirty="0">
                <a:solidFill>
                  <a:srgbClr val="C00000"/>
                </a:solidFill>
              </a:rPr>
              <a:t>ability to intervene </a:t>
            </a:r>
            <a:r>
              <a:rPr lang="en-GB" sz="2000" dirty="0"/>
              <a:t>in their children’s online lives.</a:t>
            </a:r>
          </a:p>
        </p:txBody>
      </p:sp>
      <p:pic>
        <p:nvPicPr>
          <p:cNvPr id="8" name="Picture 7" descr="Free speech bubble talking chat illustration">
            <a:extLst>
              <a:ext uri="{FF2B5EF4-FFF2-40B4-BE49-F238E27FC236}">
                <a16:creationId xmlns:a16="http://schemas.microsoft.com/office/drawing/2014/main" id="{90239844-6D61-0A00-32D5-DCC1B074A9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40" y="305981"/>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23E20253-98A4-54E4-433C-738AA2FDE38B}"/>
              </a:ext>
            </a:extLst>
          </p:cNvPr>
          <p:cNvPicPr>
            <a:picLocks noChangeAspect="1"/>
          </p:cNvPicPr>
          <p:nvPr/>
        </p:nvPicPr>
        <p:blipFill>
          <a:blip r:embed="rId4"/>
          <a:stretch>
            <a:fillRect/>
          </a:stretch>
        </p:blipFill>
        <p:spPr>
          <a:xfrm>
            <a:off x="3431240" y="1743477"/>
            <a:ext cx="8650515" cy="4356698"/>
          </a:xfrm>
          <a:prstGeom prst="rect">
            <a:avLst/>
          </a:prstGeom>
        </p:spPr>
      </p:pic>
    </p:spTree>
    <p:extLst>
      <p:ext uri="{BB962C8B-B14F-4D97-AF65-F5344CB8AC3E}">
        <p14:creationId xmlns:p14="http://schemas.microsoft.com/office/powerpoint/2010/main" val="22117367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7B919-5817-53AE-4C62-3E2C84ADFB72}"/>
            </a:ext>
          </a:extLst>
        </p:cNvPr>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0246BF0-5858-28F8-BC58-580EDF535696}"/>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0578399-D1D6-3E46-5F6F-EECC8BFB3416}"/>
              </a:ext>
            </a:extLst>
          </p:cNvPr>
          <p:cNvSpPr txBox="1"/>
          <p:nvPr/>
        </p:nvSpPr>
        <p:spPr>
          <a:xfrm>
            <a:off x="7352779" y="6486754"/>
            <a:ext cx="4728976" cy="307777"/>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5" name="TextBox 4">
            <a:extLst>
              <a:ext uri="{FF2B5EF4-FFF2-40B4-BE49-F238E27FC236}">
                <a16:creationId xmlns:a16="http://schemas.microsoft.com/office/drawing/2014/main" id="{F858271E-0577-CC77-CBF9-BED4801C2BA6}"/>
              </a:ext>
            </a:extLst>
          </p:cNvPr>
          <p:cNvSpPr txBox="1"/>
          <p:nvPr/>
        </p:nvSpPr>
        <p:spPr>
          <a:xfrm>
            <a:off x="2056395" y="406358"/>
            <a:ext cx="8611605" cy="1569660"/>
          </a:xfrm>
          <a:prstGeom prst="rect">
            <a:avLst/>
          </a:prstGeom>
          <a:noFill/>
        </p:spPr>
        <p:txBody>
          <a:bodyPr wrap="square">
            <a:spAutoFit/>
          </a:bodyPr>
          <a:lstStyle/>
          <a:p>
            <a:r>
              <a:rPr lang="en-GB" sz="3200" b="1" dirty="0"/>
              <a:t>Do you </a:t>
            </a:r>
            <a:r>
              <a:rPr lang="en-GB" sz="3200" b="1" dirty="0">
                <a:solidFill>
                  <a:srgbClr val="FF0000"/>
                </a:solidFill>
              </a:rPr>
              <a:t>RESTRICT</a:t>
            </a:r>
            <a:r>
              <a:rPr lang="en-GB" sz="3200" b="1" dirty="0"/>
              <a:t> their </a:t>
            </a:r>
            <a:r>
              <a:rPr lang="en-GB" sz="3200" b="1" dirty="0">
                <a:solidFill>
                  <a:srgbClr val="FF0000"/>
                </a:solidFill>
              </a:rPr>
              <a:t>MOBILE PHONE USE</a:t>
            </a:r>
            <a:r>
              <a:rPr lang="en-GB" sz="3200" b="1" dirty="0"/>
              <a:t>?</a:t>
            </a:r>
          </a:p>
          <a:p>
            <a:r>
              <a:rPr lang="en-GB" sz="3200" dirty="0"/>
              <a:t>                  If so, have you found it </a:t>
            </a:r>
            <a:r>
              <a:rPr lang="en-GB" sz="3200" b="1" dirty="0">
                <a:solidFill>
                  <a:srgbClr val="FF0000"/>
                </a:solidFill>
              </a:rPr>
              <a:t>CHALLENGING</a:t>
            </a:r>
            <a:r>
              <a:rPr lang="en-GB" sz="3200" dirty="0"/>
              <a:t>? </a:t>
            </a:r>
          </a:p>
          <a:p>
            <a:endParaRPr lang="en-GB" sz="3200" dirty="0"/>
          </a:p>
        </p:txBody>
      </p:sp>
      <p:pic>
        <p:nvPicPr>
          <p:cNvPr id="8" name="Picture 7" descr="Free speech bubble talking chat illustration">
            <a:extLst>
              <a:ext uri="{FF2B5EF4-FFF2-40B4-BE49-F238E27FC236}">
                <a16:creationId xmlns:a16="http://schemas.microsoft.com/office/drawing/2014/main" id="{7A41CE42-94C9-A9D7-8BB9-5B4CB9AD21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40" y="305981"/>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3EFC9F7-8046-5502-92EE-7A832E787073}"/>
              </a:ext>
            </a:extLst>
          </p:cNvPr>
          <p:cNvPicPr>
            <a:picLocks noChangeAspect="1"/>
          </p:cNvPicPr>
          <p:nvPr/>
        </p:nvPicPr>
        <p:blipFill>
          <a:blip r:embed="rId4"/>
          <a:stretch>
            <a:fillRect/>
          </a:stretch>
        </p:blipFill>
        <p:spPr>
          <a:xfrm>
            <a:off x="1334872" y="3539338"/>
            <a:ext cx="9704845" cy="2725743"/>
          </a:xfrm>
          <a:prstGeom prst="rect">
            <a:avLst/>
          </a:prstGeom>
        </p:spPr>
      </p:pic>
      <p:sp>
        <p:nvSpPr>
          <p:cNvPr id="10" name="Rectangle: Rounded Corners 9">
            <a:extLst>
              <a:ext uri="{FF2B5EF4-FFF2-40B4-BE49-F238E27FC236}">
                <a16:creationId xmlns:a16="http://schemas.microsoft.com/office/drawing/2014/main" id="{EC08F16E-B473-2EF4-BB2E-27EBD9412E14}"/>
              </a:ext>
            </a:extLst>
          </p:cNvPr>
          <p:cNvSpPr/>
          <p:nvPr/>
        </p:nvSpPr>
        <p:spPr>
          <a:xfrm>
            <a:off x="2116898" y="5395582"/>
            <a:ext cx="7866345" cy="919603"/>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2" descr="Free did you know speech balloon message illustration">
            <a:extLst>
              <a:ext uri="{FF2B5EF4-FFF2-40B4-BE49-F238E27FC236}">
                <a16:creationId xmlns:a16="http://schemas.microsoft.com/office/drawing/2014/main" id="{A88C7D64-177F-423D-6ECC-9EE20FD074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89243">
            <a:off x="6809760" y="1443786"/>
            <a:ext cx="2649802" cy="2649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9276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50210559-FA13-EFF9-B35E-9A9324564E58}"/>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64F144A5-D031-49D8-945C-526C17B1E028}"/>
              </a:ext>
            </a:extLst>
          </p:cNvPr>
          <p:cNvSpPr/>
          <p:nvPr/>
        </p:nvSpPr>
        <p:spPr>
          <a:xfrm>
            <a:off x="10149245" y="230345"/>
            <a:ext cx="1904691" cy="2323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41798443-7EB3-4698-9C45-EA843368FDE3}"/>
              </a:ext>
            </a:extLst>
          </p:cNvPr>
          <p:cNvSpPr txBox="1"/>
          <p:nvPr/>
        </p:nvSpPr>
        <p:spPr>
          <a:xfrm>
            <a:off x="457200" y="2198329"/>
            <a:ext cx="4902496" cy="3600986"/>
          </a:xfrm>
          <a:prstGeom prst="rect">
            <a:avLst/>
          </a:prstGeom>
          <a:noFill/>
        </p:spPr>
        <p:txBody>
          <a:bodyPr wrap="square" rtlCol="0">
            <a:spAutoFit/>
          </a:bodyPr>
          <a:lstStyle/>
          <a:p>
            <a:r>
              <a:rPr lang="en-GB" sz="2400" b="1" dirty="0">
                <a:solidFill>
                  <a:srgbClr val="C00000"/>
                </a:solidFill>
              </a:rPr>
              <a:t>Why not have a family agreement to: </a:t>
            </a:r>
          </a:p>
          <a:p>
            <a:pPr marL="342900" indent="-342900">
              <a:buFont typeface="Arial" panose="020B0604020202020204" pitchFamily="34" charset="0"/>
              <a:buChar char="•"/>
            </a:pPr>
            <a:endParaRPr lang="en-GB" sz="2000" dirty="0">
              <a:solidFill>
                <a:srgbClr val="C00000"/>
              </a:solidFill>
            </a:endParaRPr>
          </a:p>
          <a:p>
            <a:pPr marL="342900" indent="-342900">
              <a:buFont typeface="Arial" panose="020B0604020202020204" pitchFamily="34" charset="0"/>
              <a:buChar char="•"/>
            </a:pPr>
            <a:r>
              <a:rPr lang="en-GB" sz="2000" b="1" dirty="0"/>
              <a:t>clarify</a:t>
            </a:r>
            <a:r>
              <a:rPr lang="en-GB" sz="2000" dirty="0"/>
              <a:t> what is allowed...or not</a:t>
            </a:r>
          </a:p>
          <a:p>
            <a:endParaRPr lang="en-GB" sz="2000" dirty="0"/>
          </a:p>
          <a:p>
            <a:pPr marL="342900" indent="-342900">
              <a:buFont typeface="Arial" panose="020B0604020202020204" pitchFamily="34" charset="0"/>
              <a:buChar char="•"/>
            </a:pPr>
            <a:r>
              <a:rPr lang="en-GB" sz="2000" b="1" dirty="0"/>
              <a:t>establish</a:t>
            </a:r>
            <a:r>
              <a:rPr lang="en-GB" sz="2000" dirty="0"/>
              <a:t> ground rules like no phones at the table or in the bedroom at night-time</a:t>
            </a:r>
          </a:p>
          <a:p>
            <a:endParaRPr lang="en-GB" sz="2000" dirty="0"/>
          </a:p>
          <a:p>
            <a:pPr marL="342900" indent="-342900">
              <a:buFont typeface="Arial" panose="020B0604020202020204" pitchFamily="34" charset="0"/>
              <a:buChar char="•"/>
            </a:pPr>
            <a:r>
              <a:rPr lang="en-GB" sz="2000" b="1" dirty="0"/>
              <a:t>agree</a:t>
            </a:r>
            <a:r>
              <a:rPr lang="en-GB" sz="2000" dirty="0"/>
              <a:t> shared expectations to reduce arguments and keep everyone safe &amp; healthy</a:t>
            </a:r>
          </a:p>
          <a:p>
            <a:endParaRPr lang="en-GB" sz="2400" b="1" dirty="0"/>
          </a:p>
        </p:txBody>
      </p:sp>
      <p:pic>
        <p:nvPicPr>
          <p:cNvPr id="7" name="Picture 6" descr="A picture containing text&#10;&#10;Description automatically generated">
            <a:extLst>
              <a:ext uri="{FF2B5EF4-FFF2-40B4-BE49-F238E27FC236}">
                <a16:creationId xmlns:a16="http://schemas.microsoft.com/office/drawing/2014/main" id="{4D451099-42BC-49D4-BC3E-355B75E87FB9}"/>
              </a:ext>
            </a:extLst>
          </p:cNvPr>
          <p:cNvPicPr>
            <a:picLocks noChangeAspect="1"/>
          </p:cNvPicPr>
          <p:nvPr/>
        </p:nvPicPr>
        <p:blipFill>
          <a:blip r:embed="rId3"/>
          <a:stretch>
            <a:fillRect/>
          </a:stretch>
        </p:blipFill>
        <p:spPr>
          <a:xfrm>
            <a:off x="5797971" y="1240631"/>
            <a:ext cx="5612377" cy="3958271"/>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18E08B5F-C18F-4EDB-A30B-F2E576142D71}"/>
              </a:ext>
            </a:extLst>
          </p:cNvPr>
          <p:cNvSpPr txBox="1"/>
          <p:nvPr/>
        </p:nvSpPr>
        <p:spPr>
          <a:xfrm>
            <a:off x="4429903" y="5637321"/>
            <a:ext cx="7624034" cy="461665"/>
          </a:xfrm>
          <a:prstGeom prst="rect">
            <a:avLst/>
          </a:prstGeom>
          <a:noFill/>
        </p:spPr>
        <p:txBody>
          <a:bodyPr wrap="square">
            <a:spAutoFit/>
          </a:bodyPr>
          <a:lstStyle/>
          <a:p>
            <a:r>
              <a:rPr lang="en-GB" sz="2400"/>
              <a:t>Download it at </a:t>
            </a:r>
            <a:r>
              <a:rPr lang="en-GB" sz="2400">
                <a:hlinkClick r:id="rId4"/>
              </a:rPr>
              <a:t>parentsafe.lgfl.net/digital-family-agreement</a:t>
            </a:r>
            <a:endParaRPr lang="en-GB" sz="2400"/>
          </a:p>
        </p:txBody>
      </p:sp>
      <p:pic>
        <p:nvPicPr>
          <p:cNvPr id="4" name="Picture 3" descr="Free dialog tip advice illustration">
            <a:extLst>
              <a:ext uri="{FF2B5EF4-FFF2-40B4-BE49-F238E27FC236}">
                <a16:creationId xmlns:a16="http://schemas.microsoft.com/office/drawing/2014/main" id="{B457BF5D-87E7-CAA7-D67B-1CD59010B2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8448" y="141254"/>
            <a:ext cx="2580903" cy="1834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25080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C5D68C4C-8EC3-AD27-08FD-6D2B2C72526E}"/>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C1C65D6-2E4D-434E-B7C4-29266B979FFC}"/>
              </a:ext>
            </a:extLst>
          </p:cNvPr>
          <p:cNvSpPr txBox="1"/>
          <p:nvPr/>
        </p:nvSpPr>
        <p:spPr>
          <a:xfrm>
            <a:off x="4505412" y="6396335"/>
            <a:ext cx="4572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Helvetica Neue"/>
                <a:ea typeface="+mn-ea"/>
                <a:cs typeface="+mn-cs"/>
              </a:rPr>
              <a:t>parentsafe.lgfl.net </a:t>
            </a: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8EEDF8C-C446-0757-D082-638E04D78E92}"/>
              </a:ext>
            </a:extLst>
          </p:cNvPr>
          <p:cNvPicPr>
            <a:picLocks noChangeAspect="1"/>
          </p:cNvPicPr>
          <p:nvPr/>
        </p:nvPicPr>
        <p:blipFill>
          <a:blip r:embed="rId3"/>
          <a:stretch>
            <a:fillRect/>
          </a:stretch>
        </p:blipFill>
        <p:spPr>
          <a:xfrm>
            <a:off x="1610885" y="281583"/>
            <a:ext cx="8785717" cy="6107577"/>
          </a:xfrm>
          <a:prstGeom prst="rect">
            <a:avLst/>
          </a:prstGeom>
        </p:spPr>
      </p:pic>
      <p:sp>
        <p:nvSpPr>
          <p:cNvPr id="2" name="Callout: Up Arrow 1">
            <a:extLst>
              <a:ext uri="{FF2B5EF4-FFF2-40B4-BE49-F238E27FC236}">
                <a16:creationId xmlns:a16="http://schemas.microsoft.com/office/drawing/2014/main" id="{BCD4C555-3830-918E-C2B0-18CA8C800016}"/>
              </a:ext>
            </a:extLst>
          </p:cNvPr>
          <p:cNvSpPr/>
          <p:nvPr/>
        </p:nvSpPr>
        <p:spPr>
          <a:xfrm rot="20798161">
            <a:off x="8392893" y="4497289"/>
            <a:ext cx="2672527" cy="1730734"/>
          </a:xfrm>
          <a:prstGeom prst="upArrowCallout">
            <a:avLst/>
          </a:prstGeom>
          <a:solidFill>
            <a:srgbClr val="FF0000"/>
          </a:solidFill>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a:t>SHARENTING!</a:t>
            </a:r>
          </a:p>
        </p:txBody>
      </p:sp>
    </p:spTree>
    <p:extLst>
      <p:ext uri="{BB962C8B-B14F-4D97-AF65-F5344CB8AC3E}">
        <p14:creationId xmlns:p14="http://schemas.microsoft.com/office/powerpoint/2010/main" val="33733932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0BEE03A3-DE62-3CD2-3FE3-89AAC357463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3602D2F-5FB5-44A5-A787-4DEBD7FC7BE6}"/>
              </a:ext>
            </a:extLst>
          </p:cNvPr>
          <p:cNvSpPr txBox="1"/>
          <p:nvPr/>
        </p:nvSpPr>
        <p:spPr>
          <a:xfrm>
            <a:off x="1955285" y="466546"/>
            <a:ext cx="9527421" cy="892552"/>
          </a:xfrm>
          <a:prstGeom prst="rect">
            <a:avLst/>
          </a:prstGeom>
          <a:noFill/>
        </p:spPr>
        <p:txBody>
          <a:bodyPr wrap="square" rtlCol="0">
            <a:spAutoFit/>
          </a:bodyPr>
          <a:lstStyle/>
          <a:p>
            <a:r>
              <a:rPr lang="en-GB" sz="2800" b="1" dirty="0"/>
              <a:t>What’s wrong with </a:t>
            </a:r>
            <a:r>
              <a:rPr lang="en-GB" sz="2800" b="1" dirty="0">
                <a:solidFill>
                  <a:srgbClr val="FF0000"/>
                </a:solidFill>
              </a:rPr>
              <a:t>SHARENTING</a:t>
            </a:r>
            <a:r>
              <a:rPr lang="en-GB" sz="2800" b="1" dirty="0"/>
              <a:t>?</a:t>
            </a:r>
          </a:p>
          <a:p>
            <a:r>
              <a:rPr lang="en-GB" sz="2400" dirty="0"/>
              <a:t>(when parents share photos of their children online)</a:t>
            </a:r>
          </a:p>
        </p:txBody>
      </p:sp>
      <p:pic>
        <p:nvPicPr>
          <p:cNvPr id="5" name="Picture 4" descr="Free speech bubble talking chat illustration">
            <a:extLst>
              <a:ext uri="{FF2B5EF4-FFF2-40B4-BE49-F238E27FC236}">
                <a16:creationId xmlns:a16="http://schemas.microsoft.com/office/drawing/2014/main" id="{065380B7-20F6-DCD5-C201-08464F9C35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651" y="224852"/>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E218B6D-BDAA-09CD-F2EC-9D0682E1E7F7}"/>
              </a:ext>
            </a:extLst>
          </p:cNvPr>
          <p:cNvSpPr txBox="1"/>
          <p:nvPr/>
        </p:nvSpPr>
        <p:spPr>
          <a:xfrm>
            <a:off x="744070" y="2336280"/>
            <a:ext cx="11071411" cy="3693319"/>
          </a:xfrm>
          <a:prstGeom prst="rect">
            <a:avLst/>
          </a:prstGeom>
          <a:noFill/>
        </p:spPr>
        <p:txBody>
          <a:bodyPr wrap="square" rtlCol="0">
            <a:spAutoFit/>
          </a:bodyPr>
          <a:lstStyle/>
          <a:p>
            <a:pPr marL="171450" indent="-171450">
              <a:buFont typeface="Arial" panose="020B0604020202020204" pitchFamily="34" charset="0"/>
              <a:buChar char="•"/>
            </a:pPr>
            <a:r>
              <a:rPr lang="en-GB" sz="2400" b="1" i="0" dirty="0">
                <a:effectLst/>
                <a:latin typeface="MuseoSans"/>
              </a:rPr>
              <a:t>Identity theft </a:t>
            </a:r>
          </a:p>
          <a:p>
            <a:endParaRPr lang="en-GB" sz="2400" dirty="0">
              <a:solidFill>
                <a:srgbClr val="8F8F8F"/>
              </a:solidFill>
              <a:latin typeface="MuseoSans"/>
            </a:endParaRPr>
          </a:p>
          <a:p>
            <a:pPr marL="171450" indent="-171450">
              <a:buFont typeface="Arial" panose="020B0604020202020204" pitchFamily="34" charset="0"/>
              <a:buChar char="•"/>
            </a:pPr>
            <a:r>
              <a:rPr lang="en-GB" sz="2400" b="1" i="0" dirty="0">
                <a:effectLst/>
                <a:latin typeface="MuseoSans"/>
              </a:rPr>
              <a:t>Permanence of digital content</a:t>
            </a:r>
          </a:p>
          <a:p>
            <a:endParaRPr lang="en-GB" sz="2400" b="0" i="0" dirty="0">
              <a:solidFill>
                <a:srgbClr val="8F8F8F"/>
              </a:solidFill>
              <a:effectLst/>
              <a:latin typeface="MuseoSans"/>
            </a:endParaRPr>
          </a:p>
          <a:p>
            <a:pPr marL="171450" indent="-171450">
              <a:buFont typeface="Arial" panose="020B0604020202020204" pitchFamily="34" charset="0"/>
              <a:buChar char="•"/>
            </a:pPr>
            <a:r>
              <a:rPr lang="en-GB" sz="2400" b="1" i="0" dirty="0">
                <a:effectLst/>
                <a:latin typeface="MuseoSans"/>
              </a:rPr>
              <a:t>Losing control of images </a:t>
            </a:r>
          </a:p>
          <a:p>
            <a:pPr marL="171450" indent="-171450">
              <a:buFont typeface="Arial" panose="020B0604020202020204" pitchFamily="34" charset="0"/>
              <a:buChar char="•"/>
            </a:pPr>
            <a:endParaRPr lang="en-GB" sz="2400" b="1" dirty="0">
              <a:latin typeface="MuseoSans"/>
            </a:endParaRPr>
          </a:p>
          <a:p>
            <a:pPr marL="171450" indent="-171450">
              <a:buFont typeface="Arial" panose="020B0604020202020204" pitchFamily="34" charset="0"/>
              <a:buChar char="•"/>
            </a:pPr>
            <a:r>
              <a:rPr lang="en-GB" sz="2400" b="1" i="0" dirty="0">
                <a:effectLst/>
                <a:latin typeface="MuseoSans"/>
              </a:rPr>
              <a:t>Exposure to child predators</a:t>
            </a:r>
          </a:p>
          <a:p>
            <a:pPr marL="171450" indent="-171450">
              <a:buFont typeface="Arial" panose="020B0604020202020204" pitchFamily="34" charset="0"/>
              <a:buChar char="•"/>
            </a:pPr>
            <a:endParaRPr lang="en-GB" sz="2400" b="0" i="0" dirty="0">
              <a:solidFill>
                <a:srgbClr val="8F8F8F"/>
              </a:solidFill>
              <a:effectLst/>
              <a:latin typeface="MuseoSans"/>
            </a:endParaRPr>
          </a:p>
          <a:p>
            <a:pPr marL="171450" indent="-171450">
              <a:buFont typeface="Arial" panose="020B0604020202020204" pitchFamily="34" charset="0"/>
              <a:buChar char="•"/>
            </a:pPr>
            <a:r>
              <a:rPr lang="en-GB" sz="2400" b="1" dirty="0">
                <a:latin typeface="MuseoSans"/>
              </a:rPr>
              <a:t>C</a:t>
            </a:r>
            <a:r>
              <a:rPr lang="en-GB" sz="2400" b="1" i="0" dirty="0">
                <a:effectLst/>
                <a:latin typeface="MuseoSans"/>
              </a:rPr>
              <a:t>reates their children’s digital footprints before they are old enough to consent to it</a:t>
            </a:r>
            <a:endParaRPr lang="en-GB" sz="2400" b="0" i="0" dirty="0">
              <a:solidFill>
                <a:srgbClr val="8F8F8F"/>
              </a:solidFill>
              <a:effectLst/>
              <a:latin typeface="MuseoSans"/>
            </a:endParaRPr>
          </a:p>
          <a:p>
            <a:endParaRPr lang="en-GB" dirty="0"/>
          </a:p>
        </p:txBody>
      </p:sp>
      <p:pic>
        <p:nvPicPr>
          <p:cNvPr id="6" name="Picture 2" descr="Greatest Risk Is Doing Nothing">
            <a:extLst>
              <a:ext uri="{FF2B5EF4-FFF2-40B4-BE49-F238E27FC236}">
                <a16:creationId xmlns:a16="http://schemas.microsoft.com/office/drawing/2014/main" id="{C8513C00-8297-7B76-4919-12B23F605940}"/>
              </a:ext>
            </a:extLst>
          </p:cNvPr>
          <p:cNvPicPr>
            <a:picLocks noChangeAspect="1" noChangeArrowheads="1"/>
          </p:cNvPicPr>
          <p:nvPr/>
        </p:nvPicPr>
        <p:blipFill>
          <a:blip r:embed="rId5">
            <a:alphaModFix amt="35000"/>
            <a:extLst>
              <a:ext uri="{28A0092B-C50C-407E-A947-70E740481C1C}">
                <a14:useLocalDpi xmlns:a14="http://schemas.microsoft.com/office/drawing/2010/main" val="0"/>
              </a:ext>
            </a:extLst>
          </a:blip>
          <a:srcRect/>
          <a:stretch>
            <a:fillRect/>
          </a:stretch>
        </p:blipFill>
        <p:spPr bwMode="auto">
          <a:xfrm rot="792282">
            <a:off x="5024665" y="1962269"/>
            <a:ext cx="5866924" cy="2933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731048"/>
      </p:ext>
    </p:extLst>
  </p:cSld>
  <p:clrMapOvr>
    <a:masterClrMapping/>
  </p:clrMapOvr>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F1C185C-CFE8-7198-497D-8CFD83E52A30}"/>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C42FA0D-0CDA-7566-9651-CF639F6AC65B}"/>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194C1BD7-FF25-4C12-86BF-C0C40ECA0B16}"/>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5" name="TextBox 4">
            <a:extLst>
              <a:ext uri="{FF2B5EF4-FFF2-40B4-BE49-F238E27FC236}">
                <a16:creationId xmlns:a16="http://schemas.microsoft.com/office/drawing/2014/main" id="{C42D2087-C368-F87E-262F-DD7425960597}"/>
              </a:ext>
            </a:extLst>
          </p:cNvPr>
          <p:cNvSpPr txBox="1"/>
          <p:nvPr/>
        </p:nvSpPr>
        <p:spPr>
          <a:xfrm>
            <a:off x="2081254" y="284421"/>
            <a:ext cx="8157029" cy="1077218"/>
          </a:xfrm>
          <a:prstGeom prst="rect">
            <a:avLst/>
          </a:prstGeom>
          <a:noFill/>
        </p:spPr>
        <p:txBody>
          <a:bodyPr wrap="square">
            <a:spAutoFit/>
          </a:bodyPr>
          <a:lstStyle/>
          <a:p>
            <a:r>
              <a:rPr lang="en-GB" sz="3200" b="1"/>
              <a:t>Do you </a:t>
            </a:r>
            <a:r>
              <a:rPr lang="en-GB" sz="3200" b="1">
                <a:solidFill>
                  <a:srgbClr val="FF0000"/>
                </a:solidFill>
              </a:rPr>
              <a:t>SUPERVISE</a:t>
            </a:r>
            <a:r>
              <a:rPr lang="en-GB" sz="3200" b="1"/>
              <a:t> your child’s online activity? </a:t>
            </a:r>
            <a:r>
              <a:rPr lang="en-GB" sz="3200" b="1">
                <a:solidFill>
                  <a:srgbClr val="FF0000"/>
                </a:solidFill>
              </a:rPr>
              <a:t>HOW</a:t>
            </a:r>
            <a:r>
              <a:rPr lang="en-GB" sz="3200" b="1"/>
              <a:t>?</a:t>
            </a:r>
            <a:endParaRPr lang="en-GB" sz="3200">
              <a:highlight>
                <a:srgbClr val="FFFF00"/>
              </a:highlight>
            </a:endParaRPr>
          </a:p>
        </p:txBody>
      </p:sp>
      <p:pic>
        <p:nvPicPr>
          <p:cNvPr id="3" name="Picture 2" descr="A red rectangular sign with white text and heart&#10;&#10;Description automatically generated">
            <a:extLst>
              <a:ext uri="{FF2B5EF4-FFF2-40B4-BE49-F238E27FC236}">
                <a16:creationId xmlns:a16="http://schemas.microsoft.com/office/drawing/2014/main" id="{1A6FA8AB-62E3-EC25-5107-CA47B0D6B3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710" y="5832090"/>
            <a:ext cx="1290918" cy="923613"/>
          </a:xfrm>
          <a:prstGeom prst="rect">
            <a:avLst/>
          </a:prstGeom>
        </p:spPr>
      </p:pic>
      <p:pic>
        <p:nvPicPr>
          <p:cNvPr id="8" name="Picture 7" descr="Free speech bubble talking chat illustration">
            <a:extLst>
              <a:ext uri="{FF2B5EF4-FFF2-40B4-BE49-F238E27FC236}">
                <a16:creationId xmlns:a16="http://schemas.microsoft.com/office/drawing/2014/main" id="{741C1780-E2AA-47A6-D158-6F20E8E852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680" y="231376"/>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A0F94E36-4BB0-16DD-A35B-5251ABD1ED3D}"/>
              </a:ext>
            </a:extLst>
          </p:cNvPr>
          <p:cNvPicPr>
            <a:picLocks noChangeAspect="1"/>
          </p:cNvPicPr>
          <p:nvPr/>
        </p:nvPicPr>
        <p:blipFill>
          <a:blip r:embed="rId5"/>
          <a:stretch>
            <a:fillRect/>
          </a:stretch>
        </p:blipFill>
        <p:spPr>
          <a:xfrm>
            <a:off x="1711353" y="2082543"/>
            <a:ext cx="8896830" cy="3485837"/>
          </a:xfrm>
          <a:prstGeom prst="rect">
            <a:avLst/>
          </a:prstGeom>
        </p:spPr>
      </p:pic>
    </p:spTree>
    <p:extLst>
      <p:ext uri="{BB962C8B-B14F-4D97-AF65-F5344CB8AC3E}">
        <p14:creationId xmlns:p14="http://schemas.microsoft.com/office/powerpoint/2010/main" val="6915398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0BEE03A3-DE62-3CD2-3FE3-89AAC357463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3602D2F-5FB5-44A5-A787-4DEBD7FC7BE6}"/>
              </a:ext>
            </a:extLst>
          </p:cNvPr>
          <p:cNvSpPr txBox="1"/>
          <p:nvPr/>
        </p:nvSpPr>
        <p:spPr>
          <a:xfrm>
            <a:off x="1955285" y="466546"/>
            <a:ext cx="9527421" cy="954107"/>
          </a:xfrm>
          <a:prstGeom prst="rect">
            <a:avLst/>
          </a:prstGeom>
          <a:noFill/>
        </p:spPr>
        <p:txBody>
          <a:bodyPr wrap="square" rtlCol="0">
            <a:spAutoFit/>
          </a:bodyPr>
          <a:lstStyle/>
          <a:p>
            <a:r>
              <a:rPr lang="en-GB" sz="2800" b="1"/>
              <a:t>Have you set up parental </a:t>
            </a:r>
            <a:r>
              <a:rPr lang="en-GB" sz="2800" b="1">
                <a:solidFill>
                  <a:srgbClr val="FF0000"/>
                </a:solidFill>
              </a:rPr>
              <a:t>CONTROLS/PRIVACY SETTINGS </a:t>
            </a:r>
            <a:r>
              <a:rPr lang="en-GB" sz="2800" b="1"/>
              <a:t>for</a:t>
            </a:r>
            <a:r>
              <a:rPr lang="en-GB" sz="2800" b="1">
                <a:solidFill>
                  <a:srgbClr val="FF0000"/>
                </a:solidFill>
              </a:rPr>
              <a:t> ALL DEVICES</a:t>
            </a:r>
            <a:r>
              <a:rPr lang="en-GB" sz="2800" b="1"/>
              <a:t> and </a:t>
            </a:r>
            <a:r>
              <a:rPr lang="en-GB" sz="2800" b="1">
                <a:solidFill>
                  <a:srgbClr val="FF0000"/>
                </a:solidFill>
              </a:rPr>
              <a:t>NETWORKS</a:t>
            </a:r>
            <a:r>
              <a:rPr lang="en-GB" sz="2800" b="1"/>
              <a:t>?</a:t>
            </a:r>
          </a:p>
        </p:txBody>
      </p:sp>
      <p:pic>
        <p:nvPicPr>
          <p:cNvPr id="5" name="Picture 4" descr="Free speech bubble talking chat illustration">
            <a:extLst>
              <a:ext uri="{FF2B5EF4-FFF2-40B4-BE49-F238E27FC236}">
                <a16:creationId xmlns:a16="http://schemas.microsoft.com/office/drawing/2014/main" id="{065380B7-20F6-DCD5-C201-08464F9C35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651" y="224852"/>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9" name="Picture 2" descr="Free did you know speech balloon message illustration">
            <a:extLst>
              <a:ext uri="{FF2B5EF4-FFF2-40B4-BE49-F238E27FC236}">
                <a16:creationId xmlns:a16="http://schemas.microsoft.com/office/drawing/2014/main" id="{D520F5D1-CA4C-35D9-FB40-887461F9C0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68240" y="1204750"/>
            <a:ext cx="1668475" cy="16684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ree smartphone app news illustration">
            <a:extLst>
              <a:ext uri="{FF2B5EF4-FFF2-40B4-BE49-F238E27FC236}">
                <a16:creationId xmlns:a16="http://schemas.microsoft.com/office/drawing/2014/main" id="{1DA1CA01-F276-8B82-9EFD-F846D6F398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80297" y="3252405"/>
            <a:ext cx="2711703" cy="349193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C4BB3BD-492F-C737-5DA3-E2907C96E76C}"/>
              </a:ext>
            </a:extLst>
          </p:cNvPr>
          <p:cNvSpPr txBox="1"/>
          <p:nvPr/>
        </p:nvSpPr>
        <p:spPr>
          <a:xfrm>
            <a:off x="995990" y="2494046"/>
            <a:ext cx="9527421" cy="3600986"/>
          </a:xfrm>
          <a:prstGeom prst="rect">
            <a:avLst/>
          </a:prstGeom>
          <a:noFill/>
        </p:spPr>
        <p:txBody>
          <a:bodyPr wrap="square">
            <a:spAutoFit/>
          </a:bodyPr>
          <a:lstStyle/>
          <a:p>
            <a:pPr marL="285750" indent="-285750">
              <a:buFont typeface="Arial" panose="020B0604020202020204" pitchFamily="34" charset="0"/>
              <a:buChar char="•"/>
            </a:pPr>
            <a:r>
              <a:rPr lang="en-GB" sz="2800" dirty="0"/>
              <a:t>Controls need to be set up on both the </a:t>
            </a:r>
            <a:r>
              <a:rPr lang="en-GB" sz="2800" b="1" dirty="0"/>
              <a:t>broadband connection </a:t>
            </a:r>
            <a:r>
              <a:rPr lang="en-GB" sz="2800" u="sng" dirty="0">
                <a:solidFill>
                  <a:srgbClr val="FF0000"/>
                </a:solidFill>
              </a:rPr>
              <a:t>AND</a:t>
            </a:r>
            <a:r>
              <a:rPr lang="en-GB" sz="2800" dirty="0"/>
              <a:t> </a:t>
            </a:r>
            <a:r>
              <a:rPr lang="en-GB" sz="2800" b="1" dirty="0"/>
              <a:t>each individual device</a:t>
            </a:r>
          </a:p>
          <a:p>
            <a:pPr marL="285750" indent="-285750">
              <a:buFont typeface="Arial" panose="020B0604020202020204" pitchFamily="34" charset="0"/>
              <a:buChar char="•"/>
            </a:pPr>
            <a:endParaRPr lang="en-GB" sz="2800" dirty="0"/>
          </a:p>
          <a:p>
            <a:pPr marL="285750" indent="-285750">
              <a:buFont typeface="Arial" panose="020B0604020202020204" pitchFamily="34" charset="0"/>
              <a:buChar char="•"/>
            </a:pPr>
            <a:r>
              <a:rPr lang="en-GB" sz="2800" dirty="0"/>
              <a:t>These </a:t>
            </a:r>
            <a:r>
              <a:rPr lang="en-GB" sz="2800" b="1" dirty="0"/>
              <a:t>do not come as standard </a:t>
            </a:r>
            <a:r>
              <a:rPr lang="en-GB" sz="2800" dirty="0"/>
              <a:t>so it’s worth checking</a:t>
            </a:r>
          </a:p>
          <a:p>
            <a:pPr marL="285750" indent="-285750">
              <a:buFont typeface="Arial" panose="020B0604020202020204" pitchFamily="34" charset="0"/>
              <a:buChar char="•"/>
            </a:pPr>
            <a:endParaRPr lang="en-GB" sz="2000" dirty="0"/>
          </a:p>
          <a:p>
            <a:r>
              <a:rPr lang="en-GB" sz="2000" dirty="0"/>
              <a:t>They are important because they allow you to:</a:t>
            </a:r>
          </a:p>
          <a:p>
            <a:pPr marL="742950" lvl="1" indent="-285750">
              <a:buFont typeface="Arial" panose="020B0604020202020204" pitchFamily="34" charset="0"/>
              <a:buChar char="•"/>
            </a:pPr>
            <a:r>
              <a:rPr lang="en-GB" sz="2000" b="1" dirty="0">
                <a:solidFill>
                  <a:srgbClr val="FF0000"/>
                </a:solidFill>
                <a:highlight>
                  <a:srgbClr val="FAFAFA"/>
                </a:highlight>
              </a:rPr>
              <a:t>B</a:t>
            </a:r>
            <a:r>
              <a:rPr lang="en-GB" sz="2000" b="1" i="0" dirty="0">
                <a:solidFill>
                  <a:srgbClr val="FF0000"/>
                </a:solidFill>
                <a:effectLst/>
                <a:highlight>
                  <a:srgbClr val="FAFAFA"/>
                </a:highlight>
              </a:rPr>
              <a:t>lock</a:t>
            </a:r>
            <a:r>
              <a:rPr lang="en-GB" sz="2000" i="0" dirty="0">
                <a:effectLst/>
                <a:highlight>
                  <a:srgbClr val="FAFAFA"/>
                </a:highlight>
              </a:rPr>
              <a:t> </a:t>
            </a:r>
            <a:r>
              <a:rPr lang="en-GB" sz="2000" i="0" dirty="0">
                <a:solidFill>
                  <a:srgbClr val="FF0000"/>
                </a:solidFill>
                <a:effectLst/>
                <a:highlight>
                  <a:srgbClr val="FAFAFA"/>
                </a:highlight>
              </a:rPr>
              <a:t>and</a:t>
            </a:r>
            <a:r>
              <a:rPr lang="en-GB" sz="2000" i="0" dirty="0">
                <a:effectLst/>
                <a:highlight>
                  <a:srgbClr val="FAFAFA"/>
                </a:highlight>
              </a:rPr>
              <a:t> </a:t>
            </a:r>
            <a:r>
              <a:rPr lang="en-GB" sz="2000" b="1" i="0" dirty="0">
                <a:solidFill>
                  <a:srgbClr val="FF0000"/>
                </a:solidFill>
                <a:effectLst/>
                <a:highlight>
                  <a:srgbClr val="FAFAFA"/>
                </a:highlight>
              </a:rPr>
              <a:t>filter</a:t>
            </a:r>
            <a:r>
              <a:rPr lang="en-GB" sz="2000" i="0" dirty="0">
                <a:effectLst/>
                <a:highlight>
                  <a:srgbClr val="FAFAFA"/>
                </a:highlight>
              </a:rPr>
              <a:t> </a:t>
            </a:r>
            <a:r>
              <a:rPr lang="en-GB" sz="2000" b="0" i="0" dirty="0">
                <a:solidFill>
                  <a:schemeClr val="tx1"/>
                </a:solidFill>
                <a:effectLst/>
                <a:highlight>
                  <a:srgbClr val="FAFAFA"/>
                </a:highlight>
              </a:rPr>
              <a:t>upsetting or inappropriate content or sites</a:t>
            </a:r>
            <a:endParaRPr lang="en-GB" sz="2000" dirty="0">
              <a:solidFill>
                <a:schemeClr val="tx1"/>
              </a:solidFill>
              <a:highlight>
                <a:srgbClr val="FAFAFA"/>
              </a:highlight>
            </a:endParaRPr>
          </a:p>
          <a:p>
            <a:pPr marL="742950" lvl="1" indent="-285750">
              <a:buFont typeface="Arial" panose="020B0604020202020204" pitchFamily="34" charset="0"/>
              <a:buChar char="•"/>
            </a:pPr>
            <a:r>
              <a:rPr lang="en-GB" sz="2000" b="1" dirty="0">
                <a:solidFill>
                  <a:srgbClr val="FF0000"/>
                </a:solidFill>
                <a:highlight>
                  <a:srgbClr val="FAFAFA"/>
                </a:highlight>
              </a:rPr>
              <a:t>Plan</a:t>
            </a:r>
            <a:r>
              <a:rPr lang="en-GB" sz="2000" dirty="0">
                <a:solidFill>
                  <a:srgbClr val="FF0000"/>
                </a:solidFill>
                <a:highlight>
                  <a:srgbClr val="FAFAFA"/>
                </a:highlight>
              </a:rPr>
              <a:t> what </a:t>
            </a:r>
            <a:r>
              <a:rPr lang="en-GB" sz="2000" b="1" dirty="0">
                <a:solidFill>
                  <a:srgbClr val="FF0000"/>
                </a:solidFill>
                <a:highlight>
                  <a:srgbClr val="FAFAFA"/>
                </a:highlight>
              </a:rPr>
              <a:t>time</a:t>
            </a:r>
            <a:r>
              <a:rPr lang="en-GB" sz="2000" dirty="0">
                <a:solidFill>
                  <a:srgbClr val="FF0000"/>
                </a:solidFill>
                <a:highlight>
                  <a:srgbClr val="FAFAFA"/>
                </a:highlight>
              </a:rPr>
              <a:t> and </a:t>
            </a:r>
            <a:r>
              <a:rPr lang="en-GB" sz="2000" b="1" dirty="0">
                <a:solidFill>
                  <a:srgbClr val="FF0000"/>
                </a:solidFill>
                <a:highlight>
                  <a:srgbClr val="FAFAFA"/>
                </a:highlight>
              </a:rPr>
              <a:t>how long </a:t>
            </a:r>
            <a:r>
              <a:rPr lang="en-GB" sz="2000" dirty="0">
                <a:solidFill>
                  <a:srgbClr val="525455"/>
                </a:solidFill>
                <a:highlight>
                  <a:srgbClr val="FAFAFA"/>
                </a:highlight>
              </a:rPr>
              <a:t>your child can go online for</a:t>
            </a:r>
            <a:endParaRPr lang="en-GB" sz="2000" dirty="0"/>
          </a:p>
          <a:p>
            <a:pPr marL="285750" indent="-285750">
              <a:buFont typeface="Arial" panose="020B0604020202020204" pitchFamily="34" charset="0"/>
              <a:buChar char="•"/>
            </a:pPr>
            <a:endParaRPr lang="en-GB" dirty="0"/>
          </a:p>
          <a:p>
            <a:pPr marL="742950" lvl="1" indent="-285750">
              <a:buFont typeface="Arial" panose="020B0604020202020204" pitchFamily="34" charset="0"/>
              <a:buChar char="•"/>
            </a:pPr>
            <a:endParaRPr lang="en-GB" dirty="0"/>
          </a:p>
        </p:txBody>
      </p:sp>
    </p:spTree>
    <p:extLst>
      <p:ext uri="{BB962C8B-B14F-4D97-AF65-F5344CB8AC3E}">
        <p14:creationId xmlns:p14="http://schemas.microsoft.com/office/powerpoint/2010/main" val="31176729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0BEE03A3-DE62-3CD2-3FE3-89AAC357463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B75A9DA-5794-47DE-8EC5-3EC37C0E7912}"/>
              </a:ext>
            </a:extLst>
          </p:cNvPr>
          <p:cNvSpPr txBox="1"/>
          <p:nvPr/>
        </p:nvSpPr>
        <p:spPr>
          <a:xfrm>
            <a:off x="9221208" y="6149008"/>
            <a:ext cx="2860546" cy="477054"/>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7" name="TextBox 6">
            <a:extLst>
              <a:ext uri="{FF2B5EF4-FFF2-40B4-BE49-F238E27FC236}">
                <a16:creationId xmlns:a16="http://schemas.microsoft.com/office/drawing/2014/main" id="{3B50C1A4-F074-71FC-94E8-B968A458CD8A}"/>
              </a:ext>
            </a:extLst>
          </p:cNvPr>
          <p:cNvSpPr txBox="1"/>
          <p:nvPr/>
        </p:nvSpPr>
        <p:spPr>
          <a:xfrm>
            <a:off x="1466339" y="534684"/>
            <a:ext cx="10725661" cy="1138773"/>
          </a:xfrm>
          <a:prstGeom prst="rect">
            <a:avLst/>
          </a:prstGeom>
          <a:noFill/>
        </p:spPr>
        <p:txBody>
          <a:bodyPr wrap="square">
            <a:spAutoFit/>
          </a:bodyPr>
          <a:lstStyle/>
          <a:p>
            <a:r>
              <a:rPr lang="en-GB" sz="2400" b="1"/>
              <a:t>Are you </a:t>
            </a:r>
            <a:r>
              <a:rPr lang="en-GB" sz="2400" b="1">
                <a:solidFill>
                  <a:srgbClr val="FF0000"/>
                </a:solidFill>
              </a:rPr>
              <a:t>AWARE </a:t>
            </a:r>
            <a:r>
              <a:rPr lang="en-GB" sz="2400" b="1"/>
              <a:t>of these </a:t>
            </a:r>
            <a:r>
              <a:rPr lang="en-GB" sz="2400" b="1">
                <a:solidFill>
                  <a:srgbClr val="FF0000"/>
                </a:solidFill>
              </a:rPr>
              <a:t>PARENTAL CONTROL TOOLS? </a:t>
            </a:r>
          </a:p>
          <a:p>
            <a:r>
              <a:rPr lang="en-GB" sz="2400" b="1"/>
              <a:t>Which ones have </a:t>
            </a:r>
            <a:r>
              <a:rPr lang="en-GB" sz="2400" b="1">
                <a:solidFill>
                  <a:srgbClr val="FF0000"/>
                </a:solidFill>
              </a:rPr>
              <a:t>YOU USED</a:t>
            </a:r>
            <a:r>
              <a:rPr lang="en-GB" sz="2400" b="1"/>
              <a:t>?</a:t>
            </a:r>
          </a:p>
          <a:p>
            <a:endParaRPr lang="en-GB" sz="2000" b="1">
              <a:solidFill>
                <a:srgbClr val="FF0000"/>
              </a:solidFill>
            </a:endParaRPr>
          </a:p>
        </p:txBody>
      </p:sp>
      <p:pic>
        <p:nvPicPr>
          <p:cNvPr id="2" name="Picture 1" descr="Free speech bubble talking chat illustration">
            <a:extLst>
              <a:ext uri="{FF2B5EF4-FFF2-40B4-BE49-F238E27FC236}">
                <a16:creationId xmlns:a16="http://schemas.microsoft.com/office/drawing/2014/main" id="{DD86273E-85D7-97BA-9054-39C6B3ABC8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336" y="595205"/>
            <a:ext cx="1054871" cy="1054871"/>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C6B0BA5A-FC6B-15D0-1A33-E6490DC58A78}"/>
              </a:ext>
            </a:extLst>
          </p:cNvPr>
          <p:cNvPicPr>
            <a:picLocks noChangeAspect="1"/>
          </p:cNvPicPr>
          <p:nvPr/>
        </p:nvPicPr>
        <p:blipFill>
          <a:blip r:embed="rId4"/>
          <a:stretch>
            <a:fillRect/>
          </a:stretch>
        </p:blipFill>
        <p:spPr>
          <a:xfrm>
            <a:off x="1352207" y="1650076"/>
            <a:ext cx="8057743" cy="4354884"/>
          </a:xfrm>
          <a:prstGeom prst="rect">
            <a:avLst/>
          </a:prstGeom>
        </p:spPr>
      </p:pic>
      <p:sp>
        <p:nvSpPr>
          <p:cNvPr id="3" name="Speech Bubble: Rectangle with Corners Rounded 2">
            <a:extLst>
              <a:ext uri="{FF2B5EF4-FFF2-40B4-BE49-F238E27FC236}">
                <a16:creationId xmlns:a16="http://schemas.microsoft.com/office/drawing/2014/main" id="{D57FFAFB-FBA4-D7CF-C918-1ABE1C2EBAEE}"/>
              </a:ext>
            </a:extLst>
          </p:cNvPr>
          <p:cNvSpPr/>
          <p:nvPr/>
        </p:nvSpPr>
        <p:spPr>
          <a:xfrm>
            <a:off x="9563406" y="2426843"/>
            <a:ext cx="2518348" cy="2293495"/>
          </a:xfrm>
          <a:prstGeom prst="wedgeRoundRectCallout">
            <a:avLst>
              <a:gd name="adj1" fmla="val -70973"/>
              <a:gd name="adj2" fmla="val 33808"/>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GB" sz="2000" b="1">
                <a:solidFill>
                  <a:schemeClr val="tx1"/>
                </a:solidFill>
              </a:rPr>
              <a:t>‘I prefer to supervise my child’s online use by talking to them about setting rules</a:t>
            </a:r>
            <a:r>
              <a:rPr lang="en-GB" b="1">
                <a:solidFill>
                  <a:schemeClr val="tx1"/>
                </a:solidFill>
              </a:rPr>
              <a:t>’</a:t>
            </a:r>
          </a:p>
          <a:p>
            <a:pPr algn="ctr"/>
            <a:r>
              <a:rPr lang="en-GB">
                <a:solidFill>
                  <a:schemeClr val="tx1"/>
                </a:solidFill>
              </a:rPr>
              <a:t>(39%)</a:t>
            </a:r>
          </a:p>
        </p:txBody>
      </p:sp>
    </p:spTree>
    <p:extLst>
      <p:ext uri="{BB962C8B-B14F-4D97-AF65-F5344CB8AC3E}">
        <p14:creationId xmlns:p14="http://schemas.microsoft.com/office/powerpoint/2010/main" val="13270583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53D9CA2-8A67-B24A-1CC2-B7C579EFD37E}"/>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307DCB46-BF3E-8F96-C83C-AFE94491BBC4}"/>
              </a:ext>
            </a:extLst>
          </p:cNvPr>
          <p:cNvSpPr/>
          <p:nvPr/>
        </p:nvSpPr>
        <p:spPr>
          <a:xfrm>
            <a:off x="10178321" y="224852"/>
            <a:ext cx="1873771" cy="25033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C3602D2F-5FB5-44A5-A787-4DEBD7FC7BE6}"/>
              </a:ext>
            </a:extLst>
          </p:cNvPr>
          <p:cNvSpPr txBox="1"/>
          <p:nvPr/>
        </p:nvSpPr>
        <p:spPr>
          <a:xfrm>
            <a:off x="234489" y="382946"/>
            <a:ext cx="11817603" cy="461665"/>
          </a:xfrm>
          <a:prstGeom prst="rect">
            <a:avLst/>
          </a:prstGeom>
          <a:noFill/>
        </p:spPr>
        <p:txBody>
          <a:bodyPr wrap="square" rtlCol="0">
            <a:spAutoFit/>
          </a:bodyPr>
          <a:lstStyle/>
          <a:p>
            <a:r>
              <a:rPr lang="en-GB" sz="2400" dirty="0"/>
              <a:t>Visit </a:t>
            </a:r>
            <a:r>
              <a:rPr lang="en-GB" sz="2400" dirty="0">
                <a:hlinkClick r:id="rId3"/>
              </a:rPr>
              <a:t>internetmatters.org/parental-controls</a:t>
            </a:r>
            <a:r>
              <a:rPr lang="en-GB" sz="2400" dirty="0"/>
              <a:t> to find out how to set controls on devices:</a:t>
            </a:r>
          </a:p>
        </p:txBody>
      </p:sp>
      <p:pic>
        <p:nvPicPr>
          <p:cNvPr id="7" name="Picture 6">
            <a:extLst>
              <a:ext uri="{FF2B5EF4-FFF2-40B4-BE49-F238E27FC236}">
                <a16:creationId xmlns:a16="http://schemas.microsoft.com/office/drawing/2014/main" id="{2743F241-E939-CC9A-3A5A-D994B59D6096}"/>
              </a:ext>
            </a:extLst>
          </p:cNvPr>
          <p:cNvPicPr>
            <a:picLocks noChangeAspect="1"/>
          </p:cNvPicPr>
          <p:nvPr/>
        </p:nvPicPr>
        <p:blipFill>
          <a:blip r:embed="rId4"/>
          <a:stretch>
            <a:fillRect/>
          </a:stretch>
        </p:blipFill>
        <p:spPr>
          <a:xfrm>
            <a:off x="3197642" y="1002704"/>
            <a:ext cx="8759870" cy="5426712"/>
          </a:xfrm>
          <a:prstGeom prst="rect">
            <a:avLst/>
          </a:prstGeom>
        </p:spPr>
      </p:pic>
      <p:pic>
        <p:nvPicPr>
          <p:cNvPr id="3" name="Picture 2">
            <a:extLst>
              <a:ext uri="{FF2B5EF4-FFF2-40B4-BE49-F238E27FC236}">
                <a16:creationId xmlns:a16="http://schemas.microsoft.com/office/drawing/2014/main" id="{23688349-8845-1AB4-F09B-D271F03AC7EE}"/>
              </a:ext>
            </a:extLst>
          </p:cNvPr>
          <p:cNvPicPr>
            <a:picLocks noChangeAspect="1"/>
          </p:cNvPicPr>
          <p:nvPr/>
        </p:nvPicPr>
        <p:blipFill>
          <a:blip r:embed="rId5"/>
          <a:stretch>
            <a:fillRect/>
          </a:stretch>
        </p:blipFill>
        <p:spPr>
          <a:xfrm>
            <a:off x="136472" y="1059504"/>
            <a:ext cx="2883282" cy="2739358"/>
          </a:xfrm>
          <a:prstGeom prst="rect">
            <a:avLst/>
          </a:prstGeom>
        </p:spPr>
      </p:pic>
    </p:spTree>
    <p:extLst>
      <p:ext uri="{BB962C8B-B14F-4D97-AF65-F5344CB8AC3E}">
        <p14:creationId xmlns:p14="http://schemas.microsoft.com/office/powerpoint/2010/main" val="30087933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C3F4A3C-3161-7220-1C1C-62D1CED3280F}"/>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307DCB46-BF3E-8F96-C83C-AFE94491BBC4}"/>
              </a:ext>
            </a:extLst>
          </p:cNvPr>
          <p:cNvSpPr/>
          <p:nvPr/>
        </p:nvSpPr>
        <p:spPr>
          <a:xfrm>
            <a:off x="10178321" y="224852"/>
            <a:ext cx="1873771" cy="25033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22FD473A-CA9C-C497-5DB7-5366932F190B}"/>
              </a:ext>
            </a:extLst>
          </p:cNvPr>
          <p:cNvPicPr>
            <a:picLocks noChangeAspect="1"/>
          </p:cNvPicPr>
          <p:nvPr/>
        </p:nvPicPr>
        <p:blipFill>
          <a:blip r:embed="rId3"/>
          <a:stretch>
            <a:fillRect/>
          </a:stretch>
        </p:blipFill>
        <p:spPr>
          <a:xfrm>
            <a:off x="2854900" y="1132460"/>
            <a:ext cx="8862004" cy="5151895"/>
          </a:xfrm>
          <a:prstGeom prst="rect">
            <a:avLst/>
          </a:prstGeom>
        </p:spPr>
      </p:pic>
      <p:sp>
        <p:nvSpPr>
          <p:cNvPr id="9" name="TextBox 8">
            <a:extLst>
              <a:ext uri="{FF2B5EF4-FFF2-40B4-BE49-F238E27FC236}">
                <a16:creationId xmlns:a16="http://schemas.microsoft.com/office/drawing/2014/main" id="{A3F50305-63F9-14C5-2BCF-DFC8F9CAAFAA}"/>
              </a:ext>
            </a:extLst>
          </p:cNvPr>
          <p:cNvSpPr txBox="1"/>
          <p:nvPr/>
        </p:nvSpPr>
        <p:spPr>
          <a:xfrm>
            <a:off x="2884748" y="6263816"/>
            <a:ext cx="8832156" cy="369332"/>
          </a:xfrm>
          <a:prstGeom prst="rect">
            <a:avLst/>
          </a:prstGeom>
          <a:noFill/>
        </p:spPr>
        <p:txBody>
          <a:bodyPr wrap="square">
            <a:spAutoFit/>
          </a:bodyPr>
          <a:lstStyle/>
          <a:p>
            <a:r>
              <a:rPr lang="en-GB" sz="1800"/>
              <a:t>Visit </a:t>
            </a:r>
            <a:r>
              <a:rPr lang="en-GB" sz="1800">
                <a:hlinkClick r:id="rId4"/>
              </a:rPr>
              <a:t>parentsafe.lgfl.net/</a:t>
            </a:r>
            <a:r>
              <a:rPr lang="en-GB" sz="1800"/>
              <a:t> for additional advice and tips on settings and controls for all devices</a:t>
            </a:r>
            <a:endParaRPr lang="en-GB"/>
          </a:p>
        </p:txBody>
      </p:sp>
      <p:sp>
        <p:nvSpPr>
          <p:cNvPr id="11" name="TextBox 10">
            <a:extLst>
              <a:ext uri="{FF2B5EF4-FFF2-40B4-BE49-F238E27FC236}">
                <a16:creationId xmlns:a16="http://schemas.microsoft.com/office/drawing/2014/main" id="{BC5BE6D5-ADBA-739A-1843-E75FEC4DA518}"/>
              </a:ext>
            </a:extLst>
          </p:cNvPr>
          <p:cNvSpPr txBox="1"/>
          <p:nvPr/>
        </p:nvSpPr>
        <p:spPr>
          <a:xfrm>
            <a:off x="1913958" y="279844"/>
            <a:ext cx="9884464" cy="707886"/>
          </a:xfrm>
          <a:prstGeom prst="rect">
            <a:avLst/>
          </a:prstGeom>
          <a:noFill/>
        </p:spPr>
        <p:txBody>
          <a:bodyPr wrap="square">
            <a:spAutoFit/>
          </a:bodyPr>
          <a:lstStyle/>
          <a:p>
            <a:r>
              <a:rPr lang="en-GB" sz="2000" b="1" i="0">
                <a:solidFill>
                  <a:srgbClr val="3B3A39"/>
                </a:solidFill>
                <a:effectLst/>
                <a:highlight>
                  <a:srgbClr val="FFFFFF"/>
                </a:highlight>
              </a:rPr>
              <a:t>Parental control apps like </a:t>
            </a:r>
            <a:r>
              <a:rPr lang="en-GB" sz="2000" b="1" i="0" u="none" strike="noStrike">
                <a:solidFill>
                  <a:srgbClr val="FF3365"/>
                </a:solidFill>
                <a:effectLst/>
                <a:highlight>
                  <a:srgbClr val="FFFFFF"/>
                </a:highlight>
                <a:hlinkClick r:id="rId5"/>
              </a:rPr>
              <a:t>Google Family Link</a:t>
            </a:r>
            <a:r>
              <a:rPr lang="en-GB" sz="2000" b="1" i="0">
                <a:solidFill>
                  <a:srgbClr val="3B3A39"/>
                </a:solidFill>
                <a:effectLst/>
                <a:highlight>
                  <a:srgbClr val="FFFFFF"/>
                </a:highlight>
              </a:rPr>
              <a:t>, </a:t>
            </a:r>
            <a:r>
              <a:rPr lang="en-GB" sz="2000" b="1" i="0" u="none" strike="noStrike">
                <a:solidFill>
                  <a:srgbClr val="FF3365"/>
                </a:solidFill>
                <a:effectLst/>
                <a:highlight>
                  <a:srgbClr val="FFFFFF"/>
                </a:highlight>
                <a:hlinkClick r:id="rId6"/>
              </a:rPr>
              <a:t>Screen Time</a:t>
            </a:r>
            <a:r>
              <a:rPr lang="en-GB" sz="2000" b="1" i="0">
                <a:solidFill>
                  <a:srgbClr val="3B3A39"/>
                </a:solidFill>
                <a:effectLst/>
                <a:highlight>
                  <a:srgbClr val="FFFFFF"/>
                </a:highlight>
              </a:rPr>
              <a:t> and </a:t>
            </a:r>
            <a:r>
              <a:rPr lang="en-GB" sz="2000" b="1" i="0" u="none" strike="noStrike">
                <a:solidFill>
                  <a:srgbClr val="FF3365"/>
                </a:solidFill>
                <a:effectLst/>
                <a:highlight>
                  <a:srgbClr val="FFFFFF"/>
                </a:highlight>
                <a:hlinkClick r:id="rId7"/>
              </a:rPr>
              <a:t>Microsoft Family</a:t>
            </a:r>
            <a:r>
              <a:rPr lang="en-GB" sz="2000" b="1" i="0">
                <a:solidFill>
                  <a:srgbClr val="3B3A39"/>
                </a:solidFill>
                <a:effectLst/>
                <a:highlight>
                  <a:srgbClr val="FFFFFF"/>
                </a:highlight>
              </a:rPr>
              <a:t> can let you set limits across devices, apps and platforms </a:t>
            </a:r>
            <a:endParaRPr lang="en-GB" sz="2000" b="1"/>
          </a:p>
        </p:txBody>
      </p:sp>
      <p:pic>
        <p:nvPicPr>
          <p:cNvPr id="3" name="Picture 2" descr="Free did you know speech balloon message illustration">
            <a:extLst>
              <a:ext uri="{FF2B5EF4-FFF2-40B4-BE49-F238E27FC236}">
                <a16:creationId xmlns:a16="http://schemas.microsoft.com/office/drawing/2014/main" id="{FABF40B9-6740-379D-9E9F-8D7054F199C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9908" y="40507"/>
            <a:ext cx="1872901" cy="1872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0085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B9B22B22-C03F-28BF-256E-E430E2CA508E}"/>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useBgFill="1">
        <p:nvSpPr>
          <p:cNvPr id="36" name="Rectangle 35">
            <a:extLst>
              <a:ext uri="{FF2B5EF4-FFF2-40B4-BE49-F238E27FC236}">
                <a16:creationId xmlns:a16="http://schemas.microsoft.com/office/drawing/2014/main" id="{61293230-B0F6-45B1-96D1-13D18E242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2E4C77E0-AD32-4D51-A420-0A861D5A86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8362BC3-72B3-4F37-AB37-66C8A9085112}"/>
              </a:ext>
            </a:extLst>
          </p:cNvPr>
          <p:cNvSpPr>
            <a:spLocks noGrp="1"/>
          </p:cNvSpPr>
          <p:nvPr>
            <p:ph type="title" idx="4294967295"/>
          </p:nvPr>
        </p:nvSpPr>
        <p:spPr>
          <a:xfrm>
            <a:off x="315513" y="235919"/>
            <a:ext cx="9398681" cy="1086710"/>
          </a:xfrm>
        </p:spPr>
        <p:txBody>
          <a:bodyPr>
            <a:normAutofit/>
          </a:bodyPr>
          <a:lstStyle/>
          <a:p>
            <a:r>
              <a:rPr lang="en-GB" b="1">
                <a:latin typeface="+mn-lt"/>
              </a:rPr>
              <a:t>Practitioner Guidance:</a:t>
            </a:r>
            <a:endParaRPr lang="en-GB"/>
          </a:p>
        </p:txBody>
      </p:sp>
      <p:sp>
        <p:nvSpPr>
          <p:cNvPr id="3" name="Content Placeholder 2">
            <a:extLst>
              <a:ext uri="{FF2B5EF4-FFF2-40B4-BE49-F238E27FC236}">
                <a16:creationId xmlns:a16="http://schemas.microsoft.com/office/drawing/2014/main" id="{8C4985EE-8D2F-464A-8756-C0CFB0703A84}"/>
              </a:ext>
            </a:extLst>
          </p:cNvPr>
          <p:cNvSpPr>
            <a:spLocks noGrp="1"/>
          </p:cNvSpPr>
          <p:nvPr>
            <p:ph idx="4294967295"/>
          </p:nvPr>
        </p:nvSpPr>
        <p:spPr>
          <a:xfrm>
            <a:off x="741462" y="3910857"/>
            <a:ext cx="11143391" cy="2215032"/>
          </a:xfrm>
          <a:solidFill>
            <a:schemeClr val="accent4">
              <a:lumMod val="20000"/>
              <a:lumOff val="80000"/>
            </a:schemeClr>
          </a:solidFill>
        </p:spPr>
        <p:style>
          <a:lnRef idx="2">
            <a:schemeClr val="accent4"/>
          </a:lnRef>
          <a:fillRef idx="1">
            <a:schemeClr val="lt1"/>
          </a:fillRef>
          <a:effectRef idx="0">
            <a:schemeClr val="accent4"/>
          </a:effectRef>
          <a:fontRef idx="minor">
            <a:schemeClr val="dk1"/>
          </a:fontRef>
        </p:style>
        <p:txBody>
          <a:bodyPr>
            <a:normAutofit/>
          </a:bodyPr>
          <a:lstStyle/>
          <a:p>
            <a:r>
              <a:rPr lang="en-GB" sz="1800" b="1"/>
              <a:t>We would not expect you to cover ALL of these slides </a:t>
            </a:r>
            <a:r>
              <a:rPr lang="en-GB" sz="1800"/>
              <a:t>in a single session - decide which topics to cover.</a:t>
            </a:r>
          </a:p>
          <a:p>
            <a:r>
              <a:rPr lang="en-GB" sz="1800" b="1"/>
              <a:t>Feel free to amend </a:t>
            </a:r>
            <a:r>
              <a:rPr lang="en-GB" sz="1800"/>
              <a:t>the presentation – add/remove slides at your discretion to make sessions relevant.</a:t>
            </a:r>
          </a:p>
          <a:p>
            <a:r>
              <a:rPr lang="en-GB" sz="1800" b="1"/>
              <a:t>You may wish to use a trigger warning</a:t>
            </a:r>
            <a:r>
              <a:rPr lang="en-GB" sz="1800"/>
              <a:t> depending on the topics you cover – see next slide.</a:t>
            </a:r>
          </a:p>
          <a:p>
            <a:r>
              <a:rPr lang="en-GB" sz="1800" b="1"/>
              <a:t>Ensure you are familiar and confident </a:t>
            </a:r>
            <a:r>
              <a:rPr lang="en-GB" sz="1800"/>
              <a:t>with the content.</a:t>
            </a:r>
          </a:p>
          <a:p>
            <a:r>
              <a:rPr lang="en-GB" sz="1800" b="1"/>
              <a:t>Refer to the practitioner notes </a:t>
            </a:r>
            <a:r>
              <a:rPr lang="en-GB" sz="1800"/>
              <a:t>in the notes section of each slide to support discussions. </a:t>
            </a:r>
          </a:p>
          <a:p>
            <a:r>
              <a:rPr lang="en-GB" sz="1800" b="1"/>
              <a:t>Use these Questions Prompts                 on the slides </a:t>
            </a:r>
            <a:r>
              <a:rPr lang="en-GB" sz="1800"/>
              <a:t>to promote interaction.</a:t>
            </a:r>
          </a:p>
          <a:p>
            <a:pPr marL="0" indent="0">
              <a:buNone/>
            </a:pPr>
            <a:endParaRPr lang="en-GB" sz="3400"/>
          </a:p>
          <a:p>
            <a:pPr lvl="1"/>
            <a:endParaRPr lang="en-GB" sz="2800"/>
          </a:p>
          <a:p>
            <a:pPr lvl="1"/>
            <a:endParaRPr lang="en-GB" sz="2800" b="1"/>
          </a:p>
          <a:p>
            <a:pPr marL="457200" lvl="1" indent="0">
              <a:buNone/>
            </a:pPr>
            <a:endParaRPr lang="en-GB" sz="1700"/>
          </a:p>
          <a:p>
            <a:endParaRPr lang="en-GB" sz="1700"/>
          </a:p>
        </p:txBody>
      </p:sp>
      <p:sp>
        <p:nvSpPr>
          <p:cNvPr id="40" name="Freeform: Shape 39">
            <a:extLst>
              <a:ext uri="{FF2B5EF4-FFF2-40B4-BE49-F238E27FC236}">
                <a16:creationId xmlns:a16="http://schemas.microsoft.com/office/drawing/2014/main" id="{7900702D-FF4F-4820-9979-F623BBCC6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7AB0304B-B56D-B597-A92E-6CD055854E41}"/>
              </a:ext>
            </a:extLst>
          </p:cNvPr>
          <p:cNvSpPr txBox="1"/>
          <p:nvPr/>
        </p:nvSpPr>
        <p:spPr>
          <a:xfrm>
            <a:off x="315513" y="1303022"/>
            <a:ext cx="11450663" cy="156966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p>
            <a:r>
              <a:rPr lang="en-GB" sz="2400" dirty="0">
                <a:solidFill>
                  <a:srgbClr val="C00000"/>
                </a:solidFill>
              </a:rPr>
              <a:t>When it comes to online safeguarding, we recommend:</a:t>
            </a:r>
          </a:p>
          <a:p>
            <a:pPr marL="342900" indent="-342900">
              <a:buFont typeface="Arial" panose="020B0604020202020204" pitchFamily="34" charset="0"/>
              <a:buChar char="•"/>
            </a:pPr>
            <a:r>
              <a:rPr lang="en-GB" dirty="0">
                <a:solidFill>
                  <a:schemeClr val="tx1"/>
                </a:solidFill>
              </a:rPr>
              <a:t>a drip-feed approach</a:t>
            </a:r>
            <a:r>
              <a:rPr lang="en-GB" dirty="0">
                <a:solidFill>
                  <a:srgbClr val="C00000"/>
                </a:solidFill>
              </a:rPr>
              <a:t> </a:t>
            </a:r>
            <a:r>
              <a:rPr lang="en-GB" dirty="0">
                <a:solidFill>
                  <a:schemeClr val="tx1"/>
                </a:solidFill>
              </a:rPr>
              <a:t>and</a:t>
            </a:r>
            <a:r>
              <a:rPr lang="en-GB" dirty="0">
                <a:solidFill>
                  <a:srgbClr val="C00000"/>
                </a:solidFill>
              </a:rPr>
              <a:t> </a:t>
            </a:r>
            <a:r>
              <a:rPr lang="en-GB" dirty="0">
                <a:solidFill>
                  <a:schemeClr val="tx1"/>
                </a:solidFill>
              </a:rPr>
              <a:t>incorporating online safety into other events where parents are present, rather than a single standalone session e.g. coffee mornings, parent evenings &amp; celebration days</a:t>
            </a:r>
          </a:p>
          <a:p>
            <a:pPr marL="342900" indent="-342900">
              <a:buFont typeface="Arial" panose="020B0604020202020204" pitchFamily="34" charset="0"/>
              <a:buChar char="•"/>
            </a:pPr>
            <a:r>
              <a:rPr lang="en-GB" dirty="0">
                <a:solidFill>
                  <a:schemeClr val="tx1"/>
                </a:solidFill>
              </a:rPr>
              <a:t>encouraging your pupils to present with you – why not tap into their knowledge of the latest trends, ask them to share their experiences or demonstrate how to set privacy settings and controls on devices</a:t>
            </a:r>
          </a:p>
        </p:txBody>
      </p:sp>
      <p:sp>
        <p:nvSpPr>
          <p:cNvPr id="5" name="TextBox 4">
            <a:extLst>
              <a:ext uri="{FF2B5EF4-FFF2-40B4-BE49-F238E27FC236}">
                <a16:creationId xmlns:a16="http://schemas.microsoft.com/office/drawing/2014/main" id="{B247C862-8955-EEFE-00D2-749757EACFCF}"/>
              </a:ext>
            </a:extLst>
          </p:cNvPr>
          <p:cNvSpPr txBox="1"/>
          <p:nvPr/>
        </p:nvSpPr>
        <p:spPr>
          <a:xfrm>
            <a:off x="315513" y="3315639"/>
            <a:ext cx="4289367" cy="461665"/>
          </a:xfrm>
          <a:prstGeom prst="rect">
            <a:avLst/>
          </a:prstGeom>
          <a:noFill/>
        </p:spPr>
        <p:txBody>
          <a:bodyPr wrap="square" rtlCol="0">
            <a:spAutoFit/>
          </a:bodyPr>
          <a:lstStyle/>
          <a:p>
            <a:r>
              <a:rPr lang="en-GB" sz="2400" b="1"/>
              <a:t>Before you begin:</a:t>
            </a:r>
          </a:p>
        </p:txBody>
      </p:sp>
      <p:pic>
        <p:nvPicPr>
          <p:cNvPr id="6" name="Picture 5" descr="A red and black rectangular sign with white text&#10;&#10;Description automatically generated with low confidence">
            <a:extLst>
              <a:ext uri="{FF2B5EF4-FFF2-40B4-BE49-F238E27FC236}">
                <a16:creationId xmlns:a16="http://schemas.microsoft.com/office/drawing/2014/main" id="{32F6D037-1FB1-0906-3A1C-49BD521F96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7491" y="198947"/>
            <a:ext cx="1138484" cy="801355"/>
          </a:xfrm>
          <a:prstGeom prst="rect">
            <a:avLst/>
          </a:prstGeom>
        </p:spPr>
      </p:pic>
      <p:pic>
        <p:nvPicPr>
          <p:cNvPr id="7" name="Picture 6" descr="Free speech bubble talking chat illustration">
            <a:extLst>
              <a:ext uri="{FF2B5EF4-FFF2-40B4-BE49-F238E27FC236}">
                <a16:creationId xmlns:a16="http://schemas.microsoft.com/office/drawing/2014/main" id="{BB324C44-F44F-E894-06C1-4C83C38E9A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6913" y="5680780"/>
            <a:ext cx="682681" cy="682681"/>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9" name="Picture 8" descr="Free dialog tip advice illustration">
            <a:extLst>
              <a:ext uri="{FF2B5EF4-FFF2-40B4-BE49-F238E27FC236}">
                <a16:creationId xmlns:a16="http://schemas.microsoft.com/office/drawing/2014/main" id="{BA74E64E-F899-642F-5ABA-AEE0D31396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2547" y="303065"/>
            <a:ext cx="1859916" cy="1322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74822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43601A05-92C8-BB64-9B0E-74575B84C4D2}"/>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useBgFill="1">
        <p:nvSpPr>
          <p:cNvPr id="6159" name="Rectangle 6158">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3053529C-8E40-C3E1-7112-8F54707FDC00}"/>
              </a:ext>
            </a:extLst>
          </p:cNvPr>
          <p:cNvSpPr>
            <a:spLocks noGrp="1"/>
          </p:cNvSpPr>
          <p:nvPr>
            <p:ph type="title"/>
          </p:nvPr>
        </p:nvSpPr>
        <p:spPr>
          <a:xfrm>
            <a:off x="682818" y="624060"/>
            <a:ext cx="5120561" cy="1325563"/>
          </a:xfrm>
        </p:spPr>
        <p:txBody>
          <a:bodyPr vert="horz" lIns="91440" tIns="45720" rIns="91440" bIns="45720" rtlCol="0" anchor="ctr">
            <a:normAutofit/>
          </a:bodyPr>
          <a:lstStyle/>
          <a:p>
            <a:r>
              <a:rPr lang="en-US" b="1" kern="1200">
                <a:solidFill>
                  <a:schemeClr val="tx1"/>
                </a:solidFill>
                <a:latin typeface="+mj-lt"/>
                <a:ea typeface="+mj-ea"/>
                <a:cs typeface="+mj-cs"/>
              </a:rPr>
              <a:t>REMEMBER</a:t>
            </a:r>
            <a:endParaRPr lang="en-US" kern="1200">
              <a:solidFill>
                <a:schemeClr val="tx1"/>
              </a:solidFill>
              <a:latin typeface="+mj-lt"/>
              <a:ea typeface="+mj-ea"/>
              <a:cs typeface="+mj-cs"/>
            </a:endParaRPr>
          </a:p>
        </p:txBody>
      </p:sp>
      <p:sp>
        <p:nvSpPr>
          <p:cNvPr id="2" name="Content Placeholder 1">
            <a:extLst>
              <a:ext uri="{FF2B5EF4-FFF2-40B4-BE49-F238E27FC236}">
                <a16:creationId xmlns:a16="http://schemas.microsoft.com/office/drawing/2014/main" id="{60918C3E-D360-8E16-D445-F7CB84C85691}"/>
              </a:ext>
            </a:extLst>
          </p:cNvPr>
          <p:cNvSpPr>
            <a:spLocks noGrp="1"/>
          </p:cNvSpPr>
          <p:nvPr>
            <p:ph idx="1"/>
          </p:nvPr>
        </p:nvSpPr>
        <p:spPr>
          <a:xfrm>
            <a:off x="576706" y="1792333"/>
            <a:ext cx="5092194" cy="4351338"/>
          </a:xfrm>
        </p:spPr>
        <p:txBody>
          <a:bodyPr vert="horz" lIns="91440" tIns="45720" rIns="91440" bIns="45720" rtlCol="0">
            <a:normAutofit/>
          </a:bodyPr>
          <a:lstStyle/>
          <a:p>
            <a:r>
              <a:rPr lang="en-US" sz="2400" b="1" i="0">
                <a:solidFill>
                  <a:schemeClr val="tx1"/>
                </a:solidFill>
                <a:effectLst/>
                <a:highlight>
                  <a:srgbClr val="FAFAFA"/>
                </a:highlight>
              </a:rPr>
              <a:t>As children get older, restrictions and controls you use will change</a:t>
            </a:r>
            <a:r>
              <a:rPr lang="en-US" sz="2400" b="0" i="0">
                <a:solidFill>
                  <a:schemeClr val="tx1"/>
                </a:solidFill>
                <a:effectLst/>
                <a:highlight>
                  <a:srgbClr val="FAFAFA"/>
                </a:highlight>
              </a:rPr>
              <a:t>, but only at a pace you feel is appropriate for your child, not pressure from your child </a:t>
            </a:r>
            <a:r>
              <a:rPr lang="en-US" sz="2400" i="1">
                <a:solidFill>
                  <a:schemeClr val="accent2"/>
                </a:solidFill>
                <a:effectLst/>
                <a:highlight>
                  <a:srgbClr val="FAFAFA"/>
                </a:highlight>
              </a:rPr>
              <a:t>“because everyone else is allowed”</a:t>
            </a:r>
          </a:p>
          <a:p>
            <a:endParaRPr lang="en-US" sz="2400" b="0" i="1">
              <a:solidFill>
                <a:schemeClr val="tx1"/>
              </a:solidFill>
              <a:effectLst/>
              <a:highlight>
                <a:srgbClr val="FAFAFA"/>
              </a:highlight>
            </a:endParaRPr>
          </a:p>
          <a:p>
            <a:r>
              <a:rPr lang="en-US" sz="2400" b="1" i="0">
                <a:solidFill>
                  <a:schemeClr val="tx1"/>
                </a:solidFill>
                <a:effectLst/>
                <a:highlight>
                  <a:srgbClr val="FAFAFA"/>
                </a:highlight>
              </a:rPr>
              <a:t>Content filters are never 100% effective, </a:t>
            </a:r>
            <a:r>
              <a:rPr lang="en-US" sz="2400" b="0" i="0">
                <a:solidFill>
                  <a:schemeClr val="tx1"/>
                </a:solidFill>
                <a:effectLst/>
                <a:highlight>
                  <a:srgbClr val="FAFAFA"/>
                </a:highlight>
              </a:rPr>
              <a:t>at some point your child </a:t>
            </a:r>
            <a:r>
              <a:rPr lang="en-US" sz="2400">
                <a:solidFill>
                  <a:schemeClr val="tx1"/>
                </a:solidFill>
                <a:highlight>
                  <a:srgbClr val="FAFAFA"/>
                </a:highlight>
              </a:rPr>
              <a:t>may come across</a:t>
            </a:r>
            <a:r>
              <a:rPr lang="en-US" sz="2400" b="0" i="0">
                <a:solidFill>
                  <a:schemeClr val="tx1"/>
                </a:solidFill>
                <a:effectLst/>
                <a:highlight>
                  <a:srgbClr val="FAFAFA"/>
                </a:highlight>
              </a:rPr>
              <a:t> inappropriate or upsetting content, so </a:t>
            </a:r>
            <a:r>
              <a:rPr lang="en-US" sz="2400" i="0">
                <a:solidFill>
                  <a:schemeClr val="accent2"/>
                </a:solidFill>
                <a:effectLst/>
                <a:highlight>
                  <a:srgbClr val="FAFAFA"/>
                </a:highlight>
              </a:rPr>
              <a:t>make time to talk regularly</a:t>
            </a:r>
            <a:endParaRPr lang="en-US" sz="2400">
              <a:solidFill>
                <a:schemeClr val="accent2"/>
              </a:solidFill>
            </a:endParaRPr>
          </a:p>
        </p:txBody>
      </p:sp>
      <p:sp>
        <p:nvSpPr>
          <p:cNvPr id="6155" name="Oval 6154">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148" name="Picture 4" descr="5 Must-Knows to Communicate Effectively with Your Child | Tittle for Parents  Blog">
            <a:extLst>
              <a:ext uri="{FF2B5EF4-FFF2-40B4-BE49-F238E27FC236}">
                <a16:creationId xmlns:a16="http://schemas.microsoft.com/office/drawing/2014/main" id="{7F750D03-62AB-187F-A180-99A0DF3CAA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0656" b="-1"/>
          <a:stretch/>
        </p:blipFill>
        <p:spPr bwMode="auto">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a:extLst>
            <a:ext uri="{909E8E84-426E-40DD-AFC4-6F175D3DCCD1}">
              <a14:hiddenFill xmlns:a14="http://schemas.microsoft.com/office/drawing/2010/main">
                <a:solidFill>
                  <a:srgbClr val="FFFFFF"/>
                </a:solidFill>
              </a14:hiddenFill>
            </a:ext>
          </a:extLst>
        </p:spPr>
      </p:pic>
      <p:sp>
        <p:nvSpPr>
          <p:cNvPr id="6157" name="Arc 6156">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 name="Picture 4" descr="Free dialog tip advice illustration">
            <a:extLst>
              <a:ext uri="{FF2B5EF4-FFF2-40B4-BE49-F238E27FC236}">
                <a16:creationId xmlns:a16="http://schemas.microsoft.com/office/drawing/2014/main" id="{6C313E5F-12AF-6246-B7BA-8E8EE1D436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378" r="10549" b="-2"/>
          <a:stretch/>
        </p:blipFill>
        <p:spPr bwMode="auto">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Lst>
        </p:spPr>
      </p:pic>
      <p:pic>
        <p:nvPicPr>
          <p:cNvPr id="4" name="Picture 3" descr="A red and black rectangular sign with white text&#10;&#10;Description automatically generated with low confidence">
            <a:extLst>
              <a:ext uri="{FF2B5EF4-FFF2-40B4-BE49-F238E27FC236}">
                <a16:creationId xmlns:a16="http://schemas.microsoft.com/office/drawing/2014/main" id="{95565A9B-7D14-522E-CA84-9C198B0D50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4557" y="281689"/>
            <a:ext cx="1138484" cy="801355"/>
          </a:xfrm>
          <a:prstGeom prst="rect">
            <a:avLst/>
          </a:prstGeom>
        </p:spPr>
      </p:pic>
    </p:spTree>
    <p:extLst>
      <p:ext uri="{BB962C8B-B14F-4D97-AF65-F5344CB8AC3E}">
        <p14:creationId xmlns:p14="http://schemas.microsoft.com/office/powerpoint/2010/main" val="24027419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0955E62-181C-3A32-9835-A78C7AE38E89}"/>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C42FA0D-0CDA-7566-9651-CF639F6AC65B}"/>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Parental Supervision on Children's Device Usage and Gaming – Azadeh  Forghani, PhD">
            <a:extLst>
              <a:ext uri="{FF2B5EF4-FFF2-40B4-BE49-F238E27FC236}">
                <a16:creationId xmlns:a16="http://schemas.microsoft.com/office/drawing/2014/main" id="{079DD367-970D-F264-8FF5-DED8CF8AC36A}"/>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
            <a:ext cx="12192000" cy="68503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FCA01B6-E455-528E-5324-61FD84C53325}"/>
              </a:ext>
            </a:extLst>
          </p:cNvPr>
          <p:cNvSpPr txBox="1"/>
          <p:nvPr/>
        </p:nvSpPr>
        <p:spPr>
          <a:xfrm>
            <a:off x="2596854" y="2447140"/>
            <a:ext cx="6815412"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GB" sz="4800" b="1"/>
              <a:t>SCREENTIME</a:t>
            </a:r>
            <a:endParaRPr lang="en-GB" sz="4000"/>
          </a:p>
        </p:txBody>
      </p:sp>
      <p:pic>
        <p:nvPicPr>
          <p:cNvPr id="3" name="Picture 2" descr="A red rectangular sign with white text and heart&#10;&#10;Description automatically generated">
            <a:extLst>
              <a:ext uri="{FF2B5EF4-FFF2-40B4-BE49-F238E27FC236}">
                <a16:creationId xmlns:a16="http://schemas.microsoft.com/office/drawing/2014/main" id="{8EFC91DD-29CA-0AD9-8A7A-A151299410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710" y="5832090"/>
            <a:ext cx="1290918" cy="923613"/>
          </a:xfrm>
          <a:prstGeom prst="rect">
            <a:avLst/>
          </a:prstGeom>
        </p:spPr>
      </p:pic>
    </p:spTree>
    <p:extLst>
      <p:ext uri="{BB962C8B-B14F-4D97-AF65-F5344CB8AC3E}">
        <p14:creationId xmlns:p14="http://schemas.microsoft.com/office/powerpoint/2010/main" val="1209405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39A6D0C-33F6-2A49-D7BD-B236BF4A92FF}"/>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F83A97F-0EAF-4AFF-9834-C8684908CD37}"/>
              </a:ext>
            </a:extLst>
          </p:cNvPr>
          <p:cNvSpPr/>
          <p:nvPr/>
        </p:nvSpPr>
        <p:spPr>
          <a:xfrm>
            <a:off x="4051876" y="4817287"/>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7" name="TextBox 6">
            <a:extLst>
              <a:ext uri="{FF2B5EF4-FFF2-40B4-BE49-F238E27FC236}">
                <a16:creationId xmlns:a16="http://schemas.microsoft.com/office/drawing/2014/main" id="{2131E8D3-708B-2890-C39E-F01A91AB0E31}"/>
              </a:ext>
            </a:extLst>
          </p:cNvPr>
          <p:cNvSpPr txBox="1"/>
          <p:nvPr/>
        </p:nvSpPr>
        <p:spPr>
          <a:xfrm>
            <a:off x="7654027" y="6526208"/>
            <a:ext cx="4402781" cy="307777"/>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4" name="Rectangle 3">
            <a:extLst>
              <a:ext uri="{FF2B5EF4-FFF2-40B4-BE49-F238E27FC236}">
                <a16:creationId xmlns:a16="http://schemas.microsoft.com/office/drawing/2014/main" id="{12825948-F2D0-8FBF-8D3E-9D5B25FB18C7}"/>
              </a:ext>
            </a:extLst>
          </p:cNvPr>
          <p:cNvSpPr/>
          <p:nvPr/>
        </p:nvSpPr>
        <p:spPr>
          <a:xfrm>
            <a:off x="2168846" y="75420"/>
            <a:ext cx="9755932" cy="148157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800" b="1">
                <a:solidFill>
                  <a:srgbClr val="FF0000"/>
                </a:solidFill>
                <a:ea typeface="+mj-ea"/>
                <a:cs typeface="+mj-cs"/>
              </a:rPr>
              <a:t>WORRIED</a:t>
            </a:r>
            <a:r>
              <a:rPr lang="en-US" sz="2800" b="1">
                <a:ea typeface="+mj-ea"/>
                <a:cs typeface="+mj-cs"/>
              </a:rPr>
              <a:t> about their</a:t>
            </a:r>
            <a:r>
              <a:rPr lang="en-US" sz="2800" b="1">
                <a:solidFill>
                  <a:srgbClr val="FF0000"/>
                </a:solidFill>
                <a:ea typeface="+mj-ea"/>
                <a:cs typeface="+mj-cs"/>
              </a:rPr>
              <a:t> SCREENTIME</a:t>
            </a:r>
            <a:r>
              <a:rPr lang="en-US" sz="2800" b="1">
                <a:ea typeface="+mj-ea"/>
                <a:cs typeface="+mj-cs"/>
              </a:rPr>
              <a:t>? How do you </a:t>
            </a:r>
            <a:r>
              <a:rPr lang="en-US" sz="2800" b="1">
                <a:solidFill>
                  <a:srgbClr val="FF0000"/>
                </a:solidFill>
                <a:ea typeface="+mj-ea"/>
                <a:cs typeface="+mj-cs"/>
              </a:rPr>
              <a:t>MANAGE</a:t>
            </a:r>
            <a:r>
              <a:rPr lang="en-US" sz="2800" b="1">
                <a:ea typeface="+mj-ea"/>
                <a:cs typeface="+mj-cs"/>
              </a:rPr>
              <a:t> this?</a:t>
            </a:r>
          </a:p>
          <a:p>
            <a:pPr>
              <a:lnSpc>
                <a:spcPct val="90000"/>
              </a:lnSpc>
              <a:spcBef>
                <a:spcPct val="0"/>
              </a:spcBef>
              <a:spcAft>
                <a:spcPts val="600"/>
              </a:spcAft>
            </a:pPr>
            <a:r>
              <a:rPr lang="en-US" sz="2800" b="1">
                <a:ea typeface="+mj-ea"/>
                <a:cs typeface="+mj-cs"/>
              </a:rPr>
              <a:t>Know </a:t>
            </a:r>
            <a:r>
              <a:rPr lang="en-US" sz="2800" b="1">
                <a:solidFill>
                  <a:srgbClr val="FF0000"/>
                </a:solidFill>
                <a:ea typeface="+mj-ea"/>
                <a:cs typeface="+mj-cs"/>
              </a:rPr>
              <a:t>HOW LONG YOUR CHILD SPENDS </a:t>
            </a:r>
            <a:r>
              <a:rPr lang="en-US" sz="2800">
                <a:ea typeface="+mj-ea"/>
                <a:cs typeface="+mj-cs"/>
              </a:rPr>
              <a:t>online daily?</a:t>
            </a:r>
          </a:p>
          <a:p>
            <a:pPr>
              <a:lnSpc>
                <a:spcPct val="90000"/>
              </a:lnSpc>
              <a:spcBef>
                <a:spcPct val="0"/>
              </a:spcBef>
              <a:spcAft>
                <a:spcPts val="600"/>
              </a:spcAft>
            </a:pPr>
            <a:r>
              <a:rPr lang="en-US" sz="2400" b="1">
                <a:ea typeface="+mj-ea"/>
                <a:cs typeface="+mj-cs"/>
              </a:rPr>
              <a:t> </a:t>
            </a:r>
          </a:p>
        </p:txBody>
      </p:sp>
      <p:sp>
        <p:nvSpPr>
          <p:cNvPr id="5" name="TextBox 4">
            <a:extLst>
              <a:ext uri="{FF2B5EF4-FFF2-40B4-BE49-F238E27FC236}">
                <a16:creationId xmlns:a16="http://schemas.microsoft.com/office/drawing/2014/main" id="{851D7FE0-04A0-1D41-F902-DC5B3578FC9D}"/>
              </a:ext>
            </a:extLst>
          </p:cNvPr>
          <p:cNvSpPr txBox="1"/>
          <p:nvPr/>
        </p:nvSpPr>
        <p:spPr>
          <a:xfrm>
            <a:off x="1312788" y="5850169"/>
            <a:ext cx="10869997" cy="646331"/>
          </a:xfrm>
          <a:prstGeom prst="rect">
            <a:avLst/>
          </a:prstGeom>
          <a:noFill/>
        </p:spPr>
        <p:txBody>
          <a:bodyPr wrap="square" rtlCol="0">
            <a:spAutoFit/>
          </a:bodyPr>
          <a:lstStyle/>
          <a:p>
            <a:pPr marL="285750" indent="-285750">
              <a:buFont typeface="Arial" panose="020B0604020202020204" pitchFamily="34" charset="0"/>
              <a:buChar char="•"/>
            </a:pPr>
            <a:r>
              <a:rPr lang="en-GB" sz="1800"/>
              <a:t>Children spent an average </a:t>
            </a:r>
            <a:r>
              <a:rPr lang="en-GB" sz="1800" b="1"/>
              <a:t>3 hours 5 minutes per day</a:t>
            </a:r>
            <a:r>
              <a:rPr lang="en-GB" sz="1800"/>
              <a:t> accessing the internet</a:t>
            </a:r>
            <a:r>
              <a:rPr lang="en-GB"/>
              <a:t> via </a:t>
            </a:r>
            <a:r>
              <a:rPr lang="en-GB" sz="1800"/>
              <a:t>smartphones/tablets/computers</a:t>
            </a:r>
          </a:p>
          <a:p>
            <a:pPr marL="285750" indent="-285750">
              <a:buFont typeface="Arial" panose="020B0604020202020204" pitchFamily="34" charset="0"/>
              <a:buChar char="•"/>
            </a:pPr>
            <a:r>
              <a:rPr lang="en-GB" sz="1800" b="1"/>
              <a:t>Four in ten (39%) parents </a:t>
            </a:r>
            <a:r>
              <a:rPr lang="en-GB" sz="1800"/>
              <a:t>of children aged 3-17 report finding it</a:t>
            </a:r>
            <a:r>
              <a:rPr lang="en-GB" sz="1800" b="1"/>
              <a:t> hard to control their child’s screentime</a:t>
            </a:r>
            <a:endParaRPr lang="en-GB" sz="2800" b="1"/>
          </a:p>
        </p:txBody>
      </p:sp>
      <p:pic>
        <p:nvPicPr>
          <p:cNvPr id="8" name="Picture 7" descr="Free speech bubble talking chat illustration">
            <a:extLst>
              <a:ext uri="{FF2B5EF4-FFF2-40B4-BE49-F238E27FC236}">
                <a16:creationId xmlns:a16="http://schemas.microsoft.com/office/drawing/2014/main" id="{80EDCB9B-F738-F885-896E-E4E733A011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40" y="305981"/>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05D6394E-F0CE-77B2-05E4-B356CFE47CC3}"/>
              </a:ext>
            </a:extLst>
          </p:cNvPr>
          <p:cNvPicPr>
            <a:picLocks noChangeAspect="1"/>
          </p:cNvPicPr>
          <p:nvPr/>
        </p:nvPicPr>
        <p:blipFill>
          <a:blip r:embed="rId4"/>
          <a:stretch>
            <a:fillRect/>
          </a:stretch>
        </p:blipFill>
        <p:spPr>
          <a:xfrm>
            <a:off x="3143636" y="1501918"/>
            <a:ext cx="8454324" cy="3678598"/>
          </a:xfrm>
          <a:prstGeom prst="rect">
            <a:avLst/>
          </a:prstGeom>
        </p:spPr>
      </p:pic>
      <p:pic>
        <p:nvPicPr>
          <p:cNvPr id="3" name="Picture 2" descr="Free did you know speech balloon message illustration">
            <a:extLst>
              <a:ext uri="{FF2B5EF4-FFF2-40B4-BE49-F238E27FC236}">
                <a16:creationId xmlns:a16="http://schemas.microsoft.com/office/drawing/2014/main" id="{25578F08-710D-E550-E2D2-1858B351C0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07907" y="641759"/>
            <a:ext cx="1278460" cy="1278460"/>
          </a:xfrm>
          <a:prstGeom prst="rect">
            <a:avLst/>
          </a:prstGeom>
          <a:noFill/>
          <a:extLst>
            <a:ext uri="{909E8E84-426E-40DD-AFC4-6F175D3DCCD1}">
              <a14:hiddenFill xmlns:a14="http://schemas.microsoft.com/office/drawing/2010/main">
                <a:solidFill>
                  <a:srgbClr val="FFFFFF"/>
                </a:solidFill>
              </a14:hiddenFill>
            </a:ext>
          </a:extLst>
        </p:spPr>
      </p:pic>
      <p:sp>
        <p:nvSpPr>
          <p:cNvPr id="12" name="Speech Bubble: Rectangle with Corners Rounded 11">
            <a:extLst>
              <a:ext uri="{FF2B5EF4-FFF2-40B4-BE49-F238E27FC236}">
                <a16:creationId xmlns:a16="http://schemas.microsoft.com/office/drawing/2014/main" id="{DDCD331B-AAD0-E9D2-EE41-E46DE75C66A2}"/>
              </a:ext>
            </a:extLst>
          </p:cNvPr>
          <p:cNvSpPr/>
          <p:nvPr/>
        </p:nvSpPr>
        <p:spPr>
          <a:xfrm>
            <a:off x="375781" y="2029216"/>
            <a:ext cx="2530257" cy="2788071"/>
          </a:xfrm>
          <a:prstGeom prst="wedgeRoundRectCallout">
            <a:avLst>
              <a:gd name="adj1" fmla="val 54415"/>
              <a:gd name="adj2" fmla="val 75529"/>
              <a:gd name="adj3" fmla="val 16667"/>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i="1"/>
              <a:t>“I’ve been told is that when I get off my screen, I’m less fun to be around.</a:t>
            </a:r>
          </a:p>
          <a:p>
            <a:pPr algn="ctr"/>
            <a:r>
              <a:rPr lang="en-GB" sz="2000" i="1"/>
              <a:t>..And like I can also feel angrier for like no reason.”</a:t>
            </a:r>
          </a:p>
        </p:txBody>
      </p:sp>
    </p:spTree>
    <p:extLst>
      <p:ext uri="{BB962C8B-B14F-4D97-AF65-F5344CB8AC3E}">
        <p14:creationId xmlns:p14="http://schemas.microsoft.com/office/powerpoint/2010/main" val="4429463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78F67090-41C8-0347-52C5-204AE1BC7E60}"/>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B8D4DC7-73B7-4BA4-8DE4-3AB10B65D7AE}"/>
              </a:ext>
            </a:extLst>
          </p:cNvPr>
          <p:cNvSpPr/>
          <p:nvPr/>
        </p:nvSpPr>
        <p:spPr>
          <a:xfrm>
            <a:off x="8208355" y="294326"/>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11" name="TextBox 10">
            <a:extLst>
              <a:ext uri="{FF2B5EF4-FFF2-40B4-BE49-F238E27FC236}">
                <a16:creationId xmlns:a16="http://schemas.microsoft.com/office/drawing/2014/main" id="{97682588-52CF-996E-D01B-1A14A665AB06}"/>
              </a:ext>
            </a:extLst>
          </p:cNvPr>
          <p:cNvSpPr txBox="1"/>
          <p:nvPr/>
        </p:nvSpPr>
        <p:spPr>
          <a:xfrm>
            <a:off x="1779781" y="294326"/>
            <a:ext cx="9075944" cy="461665"/>
          </a:xfrm>
          <a:prstGeom prst="rect">
            <a:avLst/>
          </a:prstGeom>
          <a:noFill/>
        </p:spPr>
        <p:txBody>
          <a:bodyPr wrap="square">
            <a:spAutoFit/>
          </a:bodyPr>
          <a:lstStyle/>
          <a:p>
            <a:r>
              <a:rPr lang="en-GB" sz="2400"/>
              <a:t> Visit </a:t>
            </a:r>
            <a:r>
              <a:rPr lang="en-GB" sz="2400">
                <a:hlinkClick r:id="rId3"/>
              </a:rPr>
              <a:t>parentsafe.lgfl.net/</a:t>
            </a:r>
            <a:r>
              <a:rPr lang="en-GB" sz="2400"/>
              <a:t> for advice and tips to manage screentime</a:t>
            </a:r>
          </a:p>
        </p:txBody>
      </p:sp>
      <p:pic>
        <p:nvPicPr>
          <p:cNvPr id="9" name="Picture 8">
            <a:extLst>
              <a:ext uri="{FF2B5EF4-FFF2-40B4-BE49-F238E27FC236}">
                <a16:creationId xmlns:a16="http://schemas.microsoft.com/office/drawing/2014/main" id="{94E47A1E-9F17-B40E-B2C5-F34E8C522FB5}"/>
              </a:ext>
            </a:extLst>
          </p:cNvPr>
          <p:cNvPicPr>
            <a:picLocks noChangeAspect="1"/>
          </p:cNvPicPr>
          <p:nvPr/>
        </p:nvPicPr>
        <p:blipFill>
          <a:blip r:embed="rId4"/>
          <a:stretch>
            <a:fillRect/>
          </a:stretch>
        </p:blipFill>
        <p:spPr>
          <a:xfrm>
            <a:off x="2557777" y="878046"/>
            <a:ext cx="9550076" cy="5979954"/>
          </a:xfrm>
          <a:prstGeom prst="rect">
            <a:avLst/>
          </a:prstGeom>
          <a:ln>
            <a:noFill/>
          </a:ln>
          <a:effectLst>
            <a:outerShdw blurRad="292100" dist="139700" dir="2700000" algn="tl" rotWithShape="0">
              <a:srgbClr val="333333">
                <a:alpha val="65000"/>
              </a:srgbClr>
            </a:outerShdw>
          </a:effectLst>
        </p:spPr>
      </p:pic>
      <p:pic>
        <p:nvPicPr>
          <p:cNvPr id="4" name="Picture 3" descr="Free dialog tip advice illustration">
            <a:extLst>
              <a:ext uri="{FF2B5EF4-FFF2-40B4-BE49-F238E27FC236}">
                <a16:creationId xmlns:a16="http://schemas.microsoft.com/office/drawing/2014/main" id="{97F132BB-9395-282A-5B19-842A53F78C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258" y="410068"/>
            <a:ext cx="1618687" cy="1150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63429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02D50F60-6537-6108-6E4B-F3466DD16390}"/>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7" name="TextBox 6">
            <a:extLst>
              <a:ext uri="{FF2B5EF4-FFF2-40B4-BE49-F238E27FC236}">
                <a16:creationId xmlns:a16="http://schemas.microsoft.com/office/drawing/2014/main" id="{2131E8D3-708B-2890-C39E-F01A91AB0E31}"/>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4" name="Rectangle 3">
            <a:extLst>
              <a:ext uri="{FF2B5EF4-FFF2-40B4-BE49-F238E27FC236}">
                <a16:creationId xmlns:a16="http://schemas.microsoft.com/office/drawing/2014/main" id="{12825948-F2D0-8FBF-8D3E-9D5B25FB18C7}"/>
              </a:ext>
            </a:extLst>
          </p:cNvPr>
          <p:cNvSpPr/>
          <p:nvPr/>
        </p:nvSpPr>
        <p:spPr>
          <a:xfrm>
            <a:off x="1699375" y="369997"/>
            <a:ext cx="9247824" cy="66751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400" b="1">
                <a:ea typeface="+mj-ea"/>
                <a:cs typeface="+mj-cs"/>
              </a:rPr>
              <a:t>How does your child feel about </a:t>
            </a:r>
            <a:r>
              <a:rPr lang="en-US" sz="2400" b="1">
                <a:solidFill>
                  <a:srgbClr val="FF0000"/>
                </a:solidFill>
                <a:ea typeface="+mj-ea"/>
                <a:cs typeface="+mj-cs"/>
              </a:rPr>
              <a:t>YOUR SCREENTIME vs THEIRS</a:t>
            </a:r>
            <a:r>
              <a:rPr lang="en-US" sz="2400" b="1">
                <a:ea typeface="+mj-ea"/>
                <a:cs typeface="+mj-cs"/>
              </a:rPr>
              <a:t>?</a:t>
            </a:r>
          </a:p>
        </p:txBody>
      </p:sp>
      <p:sp>
        <p:nvSpPr>
          <p:cNvPr id="6" name="Speech Bubble: Rectangle with Corners Rounded 5">
            <a:extLst>
              <a:ext uri="{FF2B5EF4-FFF2-40B4-BE49-F238E27FC236}">
                <a16:creationId xmlns:a16="http://schemas.microsoft.com/office/drawing/2014/main" id="{302E4663-CB27-E28C-E90F-6B26DC4A2C91}"/>
              </a:ext>
            </a:extLst>
          </p:cNvPr>
          <p:cNvSpPr/>
          <p:nvPr/>
        </p:nvSpPr>
        <p:spPr>
          <a:xfrm>
            <a:off x="8636998" y="2407633"/>
            <a:ext cx="2964452" cy="1402397"/>
          </a:xfrm>
          <a:prstGeom prst="wedgeRoundRectCallout">
            <a:avLst>
              <a:gd name="adj1" fmla="val 44679"/>
              <a:gd name="adj2" fmla="val 90957"/>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sz="2000" b="1"/>
              <a:t>52% of 8-11s  feel that </a:t>
            </a:r>
            <a:r>
              <a:rPr lang="en-GB" sz="2000" b="1">
                <a:highlight>
                  <a:srgbClr val="FFFF00"/>
                </a:highlight>
              </a:rPr>
              <a:t>their parents’ screentime is too high</a:t>
            </a:r>
          </a:p>
        </p:txBody>
      </p:sp>
      <p:pic>
        <p:nvPicPr>
          <p:cNvPr id="9" name="Picture 8">
            <a:extLst>
              <a:ext uri="{FF2B5EF4-FFF2-40B4-BE49-F238E27FC236}">
                <a16:creationId xmlns:a16="http://schemas.microsoft.com/office/drawing/2014/main" id="{5F2FC075-AC12-68E5-F938-8DE4A54F2F5A}"/>
              </a:ext>
            </a:extLst>
          </p:cNvPr>
          <p:cNvPicPr>
            <a:picLocks noChangeAspect="1"/>
          </p:cNvPicPr>
          <p:nvPr/>
        </p:nvPicPr>
        <p:blipFill>
          <a:blip r:embed="rId3"/>
          <a:stretch>
            <a:fillRect/>
          </a:stretch>
        </p:blipFill>
        <p:spPr>
          <a:xfrm>
            <a:off x="1526576" y="1601833"/>
            <a:ext cx="6755025" cy="5031546"/>
          </a:xfrm>
          <a:prstGeom prst="rect">
            <a:avLst/>
          </a:prstGeom>
          <a:ln>
            <a:noFill/>
          </a:ln>
          <a:effectLst>
            <a:outerShdw blurRad="292100" dist="139700" dir="2700000" algn="tl" rotWithShape="0">
              <a:srgbClr val="333333">
                <a:alpha val="65000"/>
              </a:srgbClr>
            </a:outerShdw>
          </a:effectLst>
        </p:spPr>
      </p:pic>
      <p:sp>
        <p:nvSpPr>
          <p:cNvPr id="3" name="Speech Bubble: Rectangle with Corners Rounded 2">
            <a:extLst>
              <a:ext uri="{FF2B5EF4-FFF2-40B4-BE49-F238E27FC236}">
                <a16:creationId xmlns:a16="http://schemas.microsoft.com/office/drawing/2014/main" id="{711F8487-70F3-C1C5-4275-BBB44A3FCDD8}"/>
              </a:ext>
            </a:extLst>
          </p:cNvPr>
          <p:cNvSpPr/>
          <p:nvPr/>
        </p:nvSpPr>
        <p:spPr>
          <a:xfrm>
            <a:off x="8680413" y="4395106"/>
            <a:ext cx="2967571" cy="1309102"/>
          </a:xfrm>
          <a:prstGeom prst="wedgeRoundRectCallout">
            <a:avLst>
              <a:gd name="adj1" fmla="val -39759"/>
              <a:gd name="adj2" fmla="val 61620"/>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2000" b="1"/>
              <a:t>33% of 8-17s feel that their own screentime is too high</a:t>
            </a:r>
          </a:p>
        </p:txBody>
      </p:sp>
      <p:pic>
        <p:nvPicPr>
          <p:cNvPr id="10" name="Picture 9" descr="Free speech bubble talking chat illustration">
            <a:extLst>
              <a:ext uri="{FF2B5EF4-FFF2-40B4-BE49-F238E27FC236}">
                <a16:creationId xmlns:a16="http://schemas.microsoft.com/office/drawing/2014/main" id="{99C01CE8-7427-5AE9-B9CC-98777F937C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652" y="164336"/>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1" name="Picture 10" descr="Free did you know speech balloon message illustration">
            <a:extLst>
              <a:ext uri="{FF2B5EF4-FFF2-40B4-BE49-F238E27FC236}">
                <a16:creationId xmlns:a16="http://schemas.microsoft.com/office/drawing/2014/main" id="{84F3E62B-0C7B-159C-FC9B-64496E9651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81995" y="550662"/>
            <a:ext cx="1930407" cy="1930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09973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FCC6777-6E4B-46F2-37A8-2B38D997E8A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B8D4DC7-73B7-4BA4-8DE4-3AB10B65D7AE}"/>
              </a:ext>
            </a:extLst>
          </p:cNvPr>
          <p:cNvSpPr/>
          <p:nvPr/>
        </p:nvSpPr>
        <p:spPr>
          <a:xfrm>
            <a:off x="8208355" y="294326"/>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pic>
        <p:nvPicPr>
          <p:cNvPr id="3" name="Online Media 2" title="Life Online - What Grownups Just Don't Get!">
            <a:hlinkClick r:id="" action="ppaction://media"/>
            <a:extLst>
              <a:ext uri="{FF2B5EF4-FFF2-40B4-BE49-F238E27FC236}">
                <a16:creationId xmlns:a16="http://schemas.microsoft.com/office/drawing/2014/main" id="{BEEB5685-75D4-2A60-BC48-821A5F5D54D7}"/>
              </a:ext>
            </a:extLst>
          </p:cNvPr>
          <p:cNvPicPr>
            <a:picLocks noRot="1" noChangeAspect="1"/>
          </p:cNvPicPr>
          <p:nvPr>
            <a:videoFile r:link="rId1"/>
          </p:nvPr>
        </p:nvPicPr>
        <p:blipFill>
          <a:blip r:embed="rId4"/>
          <a:stretch>
            <a:fillRect/>
          </a:stretch>
        </p:blipFill>
        <p:spPr>
          <a:xfrm>
            <a:off x="0" y="0"/>
            <a:ext cx="12192000" cy="6888480"/>
          </a:xfrm>
          <a:prstGeom prst="rect">
            <a:avLst/>
          </a:prstGeom>
        </p:spPr>
      </p:pic>
    </p:spTree>
    <p:extLst>
      <p:ext uri="{BB962C8B-B14F-4D97-AF65-F5344CB8AC3E}">
        <p14:creationId xmlns:p14="http://schemas.microsoft.com/office/powerpoint/2010/main" val="135899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9A01377-7623-F6D5-E53E-FCCCAE71D624}"/>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C42FA0D-0CDA-7566-9651-CF639F6AC65B}"/>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Parental Supervision on Children's Device Usage and Gaming – Azadeh  Forghani, PhD">
            <a:extLst>
              <a:ext uri="{FF2B5EF4-FFF2-40B4-BE49-F238E27FC236}">
                <a16:creationId xmlns:a16="http://schemas.microsoft.com/office/drawing/2014/main" id="{079DD367-970D-F264-8FF5-DED8CF8AC36A}"/>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
            <a:ext cx="12192000" cy="68503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FCA01B6-E455-528E-5324-61FD84C53325}"/>
              </a:ext>
            </a:extLst>
          </p:cNvPr>
          <p:cNvSpPr txBox="1"/>
          <p:nvPr/>
        </p:nvSpPr>
        <p:spPr>
          <a:xfrm>
            <a:off x="2596854" y="2447140"/>
            <a:ext cx="6815412" cy="15696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GB" sz="4800" b="1"/>
              <a:t>SOCIAL MEDIA AND GAMING</a:t>
            </a:r>
            <a:endParaRPr lang="en-GB" sz="4000"/>
          </a:p>
        </p:txBody>
      </p:sp>
      <p:pic>
        <p:nvPicPr>
          <p:cNvPr id="3" name="Picture 2" descr="A red rectangular sign with white text and heart&#10;&#10;Description automatically generated">
            <a:extLst>
              <a:ext uri="{FF2B5EF4-FFF2-40B4-BE49-F238E27FC236}">
                <a16:creationId xmlns:a16="http://schemas.microsoft.com/office/drawing/2014/main" id="{42CC1D31-5456-CF3B-EEE7-DFFB7DEFB9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023" y="5832090"/>
            <a:ext cx="1290918" cy="923613"/>
          </a:xfrm>
          <a:prstGeom prst="rect">
            <a:avLst/>
          </a:prstGeom>
        </p:spPr>
      </p:pic>
    </p:spTree>
    <p:extLst>
      <p:ext uri="{BB962C8B-B14F-4D97-AF65-F5344CB8AC3E}">
        <p14:creationId xmlns:p14="http://schemas.microsoft.com/office/powerpoint/2010/main" val="39549887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26511C1-CB16-2AFB-A23A-C5847C203EC2}"/>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7" name="TextBox 6">
            <a:extLst>
              <a:ext uri="{FF2B5EF4-FFF2-40B4-BE49-F238E27FC236}">
                <a16:creationId xmlns:a16="http://schemas.microsoft.com/office/drawing/2014/main" id="{2131E8D3-708B-2890-C39E-F01A91AB0E31}"/>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9" name="TextBox 8">
            <a:extLst>
              <a:ext uri="{FF2B5EF4-FFF2-40B4-BE49-F238E27FC236}">
                <a16:creationId xmlns:a16="http://schemas.microsoft.com/office/drawing/2014/main" id="{8E73B482-2AEE-2249-EE09-5B388C8880F2}"/>
              </a:ext>
            </a:extLst>
          </p:cNvPr>
          <p:cNvSpPr txBox="1"/>
          <p:nvPr/>
        </p:nvSpPr>
        <p:spPr>
          <a:xfrm>
            <a:off x="1782165" y="988243"/>
            <a:ext cx="9441156"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r>
              <a:rPr lang="en-GB" b="1"/>
              <a:t>YouTube</a:t>
            </a:r>
            <a:r>
              <a:rPr lang="en-GB"/>
              <a:t> is the most popular, but the appeal of many social media platforms varies by age</a:t>
            </a:r>
          </a:p>
        </p:txBody>
      </p:sp>
      <p:sp>
        <p:nvSpPr>
          <p:cNvPr id="3" name="TextBox 2">
            <a:extLst>
              <a:ext uri="{FF2B5EF4-FFF2-40B4-BE49-F238E27FC236}">
                <a16:creationId xmlns:a16="http://schemas.microsoft.com/office/drawing/2014/main" id="{15A05104-042F-58D6-5C32-B7B7DB58329F}"/>
              </a:ext>
            </a:extLst>
          </p:cNvPr>
          <p:cNvSpPr txBox="1"/>
          <p:nvPr/>
        </p:nvSpPr>
        <p:spPr>
          <a:xfrm>
            <a:off x="1782165" y="412878"/>
            <a:ext cx="10409835" cy="523220"/>
          </a:xfrm>
          <a:prstGeom prst="rect">
            <a:avLst/>
          </a:prstGeom>
          <a:noFill/>
        </p:spPr>
        <p:txBody>
          <a:bodyPr wrap="square" rtlCol="0">
            <a:spAutoFit/>
          </a:bodyPr>
          <a:lstStyle/>
          <a:p>
            <a:r>
              <a:rPr lang="en-GB" sz="2800" b="1"/>
              <a:t>Are you </a:t>
            </a:r>
            <a:r>
              <a:rPr lang="en-GB" sz="2800" b="1">
                <a:solidFill>
                  <a:srgbClr val="FF0000"/>
                </a:solidFill>
              </a:rPr>
              <a:t>FAMILIAR WITH THE APPS </a:t>
            </a:r>
            <a:r>
              <a:rPr lang="en-GB" sz="2800" b="1"/>
              <a:t>and</a:t>
            </a:r>
            <a:r>
              <a:rPr lang="en-GB" sz="2800" b="1">
                <a:solidFill>
                  <a:srgbClr val="FF0000"/>
                </a:solidFill>
              </a:rPr>
              <a:t> GAMES </a:t>
            </a:r>
            <a:r>
              <a:rPr lang="en-GB" sz="2800" b="1"/>
              <a:t>your child is on? </a:t>
            </a:r>
          </a:p>
        </p:txBody>
      </p:sp>
      <p:sp>
        <p:nvSpPr>
          <p:cNvPr id="5" name="TextBox 4">
            <a:extLst>
              <a:ext uri="{FF2B5EF4-FFF2-40B4-BE49-F238E27FC236}">
                <a16:creationId xmlns:a16="http://schemas.microsoft.com/office/drawing/2014/main" id="{80C73000-9D06-DDA8-EFA6-A6E3027793D8}"/>
              </a:ext>
            </a:extLst>
          </p:cNvPr>
          <p:cNvSpPr txBox="1"/>
          <p:nvPr/>
        </p:nvSpPr>
        <p:spPr>
          <a:xfrm>
            <a:off x="8843386" y="1628455"/>
            <a:ext cx="2998216" cy="1200329"/>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buFont typeface="Arial" panose="020B0604020202020204" pitchFamily="34" charset="0"/>
              <a:buChar char="•"/>
            </a:pPr>
            <a:r>
              <a:rPr lang="en-GB">
                <a:ln w="0"/>
                <a:solidFill>
                  <a:sysClr val="windowText" lastClr="000000"/>
                </a:solidFill>
              </a:rPr>
              <a:t>The two most popular apps for 3 – 7 yr-olds are </a:t>
            </a:r>
            <a:r>
              <a:rPr lang="en-GB" b="1">
                <a:ln w="0"/>
                <a:solidFill>
                  <a:sysClr val="windowText" lastClr="000000"/>
                </a:solidFill>
              </a:rPr>
              <a:t>WhatsApp</a:t>
            </a:r>
            <a:r>
              <a:rPr lang="en-GB">
                <a:ln w="0"/>
                <a:solidFill>
                  <a:sysClr val="windowText" lastClr="000000"/>
                </a:solidFill>
              </a:rPr>
              <a:t> (2 in 10) and </a:t>
            </a:r>
            <a:r>
              <a:rPr lang="en-GB" b="1">
                <a:ln w="0"/>
                <a:solidFill>
                  <a:sysClr val="windowText" lastClr="000000"/>
                </a:solidFill>
              </a:rPr>
              <a:t>Snapchat</a:t>
            </a:r>
            <a:r>
              <a:rPr lang="en-GB">
                <a:ln w="0"/>
                <a:solidFill>
                  <a:sysClr val="windowText" lastClr="000000"/>
                </a:solidFill>
              </a:rPr>
              <a:t> (3 in 10)</a:t>
            </a:r>
          </a:p>
        </p:txBody>
      </p:sp>
      <p:sp>
        <p:nvSpPr>
          <p:cNvPr id="10" name="TextBox 9">
            <a:extLst>
              <a:ext uri="{FF2B5EF4-FFF2-40B4-BE49-F238E27FC236}">
                <a16:creationId xmlns:a16="http://schemas.microsoft.com/office/drawing/2014/main" id="{C59EAB9B-1A96-360C-B22D-F92794073C99}"/>
              </a:ext>
            </a:extLst>
          </p:cNvPr>
          <p:cNvSpPr txBox="1"/>
          <p:nvPr/>
        </p:nvSpPr>
        <p:spPr>
          <a:xfrm>
            <a:off x="8843386" y="4478371"/>
            <a:ext cx="2998216" cy="1200329"/>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buFont typeface="Arial" panose="020B0604020202020204" pitchFamily="34" charset="0"/>
              <a:buChar char="•"/>
            </a:pPr>
            <a:r>
              <a:rPr lang="en-GB">
                <a:solidFill>
                  <a:schemeClr val="tx1"/>
                </a:solidFill>
              </a:rPr>
              <a:t>13-17s are most likely to have profiles on </a:t>
            </a:r>
            <a:r>
              <a:rPr lang="en-GB" b="1">
                <a:solidFill>
                  <a:schemeClr val="tx1"/>
                </a:solidFill>
              </a:rPr>
              <a:t>WhatsApp</a:t>
            </a:r>
          </a:p>
          <a:p>
            <a:pPr marL="285750" indent="-285750">
              <a:buFont typeface="Arial" panose="020B0604020202020204" pitchFamily="34" charset="0"/>
              <a:buChar char="•"/>
            </a:pPr>
            <a:r>
              <a:rPr lang="en-GB">
                <a:solidFill>
                  <a:schemeClr val="tx1"/>
                </a:solidFill>
              </a:rPr>
              <a:t>(62%), </a:t>
            </a:r>
            <a:r>
              <a:rPr lang="en-GB" b="1">
                <a:solidFill>
                  <a:schemeClr val="tx1"/>
                </a:solidFill>
              </a:rPr>
              <a:t>Snapchat</a:t>
            </a:r>
            <a:r>
              <a:rPr lang="en-GB">
                <a:solidFill>
                  <a:schemeClr val="tx1"/>
                </a:solidFill>
              </a:rPr>
              <a:t> (62%) or </a:t>
            </a:r>
            <a:r>
              <a:rPr lang="en-GB" b="1">
                <a:solidFill>
                  <a:schemeClr val="tx1"/>
                </a:solidFill>
              </a:rPr>
              <a:t>TikTok</a:t>
            </a:r>
            <a:r>
              <a:rPr lang="en-GB">
                <a:solidFill>
                  <a:schemeClr val="tx1"/>
                </a:solidFill>
              </a:rPr>
              <a:t> (61%)</a:t>
            </a:r>
            <a:endParaRPr lang="en-GB" b="1">
              <a:solidFill>
                <a:schemeClr val="tx1"/>
              </a:solidFill>
            </a:endParaRPr>
          </a:p>
        </p:txBody>
      </p:sp>
      <p:sp>
        <p:nvSpPr>
          <p:cNvPr id="12" name="TextBox 11">
            <a:extLst>
              <a:ext uri="{FF2B5EF4-FFF2-40B4-BE49-F238E27FC236}">
                <a16:creationId xmlns:a16="http://schemas.microsoft.com/office/drawing/2014/main" id="{A0387ABC-B7F3-8B41-C549-35DC15D19E2C}"/>
              </a:ext>
            </a:extLst>
          </p:cNvPr>
          <p:cNvSpPr txBox="1"/>
          <p:nvPr/>
        </p:nvSpPr>
        <p:spPr>
          <a:xfrm>
            <a:off x="1796893" y="6303322"/>
            <a:ext cx="6098874" cy="369332"/>
          </a:xfrm>
          <a:prstGeom prst="rect">
            <a:avLst/>
          </a:prstGeom>
          <a:noFill/>
        </p:spPr>
        <p:txBody>
          <a:bodyPr wrap="square">
            <a:spAutoFit/>
          </a:bodyPr>
          <a:lstStyle/>
          <a:p>
            <a:r>
              <a:rPr lang="en-GB" sz="1800" dirty="0"/>
              <a:t>Go to </a:t>
            </a:r>
            <a:r>
              <a:rPr lang="en-GB" sz="1800" dirty="0">
                <a:hlinkClick r:id="rId3"/>
              </a:rPr>
              <a:t>apps.lgfl.net </a:t>
            </a:r>
            <a:r>
              <a:rPr lang="en-GB" sz="1800" dirty="0"/>
              <a:t>for guidance on apps and social media sites </a:t>
            </a:r>
          </a:p>
        </p:txBody>
      </p:sp>
      <p:pic>
        <p:nvPicPr>
          <p:cNvPr id="11" name="Picture 10" descr="Free speech bubble talking chat illustration">
            <a:extLst>
              <a:ext uri="{FF2B5EF4-FFF2-40B4-BE49-F238E27FC236}">
                <a16:creationId xmlns:a16="http://schemas.microsoft.com/office/drawing/2014/main" id="{285EB271-8CDE-A61C-FB0D-8D0AD9769C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423" y="190959"/>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FF8B4312-E645-D672-5753-565FB71B3C37}"/>
              </a:ext>
            </a:extLst>
          </p:cNvPr>
          <p:cNvPicPr>
            <a:picLocks noChangeAspect="1"/>
          </p:cNvPicPr>
          <p:nvPr/>
        </p:nvPicPr>
        <p:blipFill>
          <a:blip r:embed="rId5"/>
          <a:stretch>
            <a:fillRect/>
          </a:stretch>
        </p:blipFill>
        <p:spPr>
          <a:xfrm>
            <a:off x="590550" y="2094385"/>
            <a:ext cx="7982711" cy="3634233"/>
          </a:xfrm>
          <a:prstGeom prst="rect">
            <a:avLst/>
          </a:prstGeom>
        </p:spPr>
      </p:pic>
      <p:pic>
        <p:nvPicPr>
          <p:cNvPr id="6" name="Picture 5" descr="Free did you know speech balloon message illustration">
            <a:extLst>
              <a:ext uri="{FF2B5EF4-FFF2-40B4-BE49-F238E27FC236}">
                <a16:creationId xmlns:a16="http://schemas.microsoft.com/office/drawing/2014/main" id="{DC90DB9F-EDE6-F2ED-BD4C-2890078A69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926497">
            <a:off x="6693932" y="1127287"/>
            <a:ext cx="1661371" cy="166137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F1F7DB0-34C3-1072-CBC4-BC8E33245D48}"/>
              </a:ext>
            </a:extLst>
          </p:cNvPr>
          <p:cNvSpPr txBox="1"/>
          <p:nvPr/>
        </p:nvSpPr>
        <p:spPr>
          <a:xfrm>
            <a:off x="8843386" y="3075589"/>
            <a:ext cx="2998216" cy="1200329"/>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p>
            <a:pPr marL="285750" indent="-285750">
              <a:buFont typeface="Arial" panose="020B0604020202020204" pitchFamily="34" charset="0"/>
              <a:buChar char="•"/>
            </a:pPr>
            <a:r>
              <a:rPr lang="en-GB">
                <a:ln w="0"/>
                <a:solidFill>
                  <a:sysClr val="windowText" lastClr="000000"/>
                </a:solidFill>
              </a:rPr>
              <a:t>The proportion of 8-9s with an </a:t>
            </a:r>
            <a:r>
              <a:rPr lang="en-GB" b="1">
                <a:ln w="0"/>
                <a:solidFill>
                  <a:sysClr val="windowText" lastClr="000000"/>
                </a:solidFill>
              </a:rPr>
              <a:t>Instagram</a:t>
            </a:r>
            <a:r>
              <a:rPr lang="en-GB">
                <a:ln w="0"/>
                <a:solidFill>
                  <a:sysClr val="windowText" lastClr="000000"/>
                </a:solidFill>
              </a:rPr>
              <a:t> profile increased from 8% in 2023 to 14% in 2024</a:t>
            </a:r>
          </a:p>
        </p:txBody>
      </p:sp>
    </p:spTree>
    <p:extLst>
      <p:ext uri="{BB962C8B-B14F-4D97-AF65-F5344CB8AC3E}">
        <p14:creationId xmlns:p14="http://schemas.microsoft.com/office/powerpoint/2010/main" val="22088779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B927EE2-882D-519C-E681-37822FE1AAB8}"/>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7" name="TextBox 6">
            <a:extLst>
              <a:ext uri="{FF2B5EF4-FFF2-40B4-BE49-F238E27FC236}">
                <a16:creationId xmlns:a16="http://schemas.microsoft.com/office/drawing/2014/main" id="{2131E8D3-708B-2890-C39E-F01A91AB0E31}"/>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3" name="TextBox 2">
            <a:extLst>
              <a:ext uri="{FF2B5EF4-FFF2-40B4-BE49-F238E27FC236}">
                <a16:creationId xmlns:a16="http://schemas.microsoft.com/office/drawing/2014/main" id="{15A05104-042F-58D6-5C32-B7B7DB58329F}"/>
              </a:ext>
            </a:extLst>
          </p:cNvPr>
          <p:cNvSpPr txBox="1"/>
          <p:nvPr/>
        </p:nvSpPr>
        <p:spPr>
          <a:xfrm>
            <a:off x="1873709" y="452104"/>
            <a:ext cx="6699438" cy="523220"/>
          </a:xfrm>
          <a:prstGeom prst="rect">
            <a:avLst/>
          </a:prstGeom>
          <a:noFill/>
        </p:spPr>
        <p:txBody>
          <a:bodyPr wrap="square" rtlCol="0">
            <a:spAutoFit/>
          </a:bodyPr>
          <a:lstStyle/>
          <a:p>
            <a:r>
              <a:rPr lang="en-GB" sz="2800" b="1">
                <a:solidFill>
                  <a:srgbClr val="FF0000"/>
                </a:solidFill>
              </a:rPr>
              <a:t>KNOW WHAT THEY DO </a:t>
            </a:r>
            <a:r>
              <a:rPr lang="en-GB" sz="2800" b="1"/>
              <a:t>on social media? </a:t>
            </a:r>
          </a:p>
        </p:txBody>
      </p:sp>
      <p:pic>
        <p:nvPicPr>
          <p:cNvPr id="8" name="Picture 7" descr="Free speech bubble talking chat illustration">
            <a:extLst>
              <a:ext uri="{FF2B5EF4-FFF2-40B4-BE49-F238E27FC236}">
                <a16:creationId xmlns:a16="http://schemas.microsoft.com/office/drawing/2014/main" id="{4C64845E-BDA5-1E4F-E824-2605E2FF5E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14" y="227549"/>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811BD93C-DAA1-6AC7-E9CE-D952DE68B12B}"/>
              </a:ext>
            </a:extLst>
          </p:cNvPr>
          <p:cNvPicPr>
            <a:picLocks noChangeAspect="1"/>
          </p:cNvPicPr>
          <p:nvPr/>
        </p:nvPicPr>
        <p:blipFill>
          <a:blip r:embed="rId4"/>
          <a:stretch>
            <a:fillRect/>
          </a:stretch>
        </p:blipFill>
        <p:spPr>
          <a:xfrm>
            <a:off x="1919739" y="2914094"/>
            <a:ext cx="9374301" cy="3172957"/>
          </a:xfrm>
          <a:prstGeom prst="rect">
            <a:avLst/>
          </a:prstGeom>
        </p:spPr>
      </p:pic>
      <p:sp>
        <p:nvSpPr>
          <p:cNvPr id="14" name="TextBox 13">
            <a:extLst>
              <a:ext uri="{FF2B5EF4-FFF2-40B4-BE49-F238E27FC236}">
                <a16:creationId xmlns:a16="http://schemas.microsoft.com/office/drawing/2014/main" id="{2776B261-3FB5-86DB-80F0-EA5B271D6BCC}"/>
              </a:ext>
            </a:extLst>
          </p:cNvPr>
          <p:cNvSpPr txBox="1"/>
          <p:nvPr/>
        </p:nvSpPr>
        <p:spPr>
          <a:xfrm>
            <a:off x="1919739" y="2012201"/>
            <a:ext cx="4333472" cy="646331"/>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p>
            <a:r>
              <a:rPr lang="en-GB" b="1">
                <a:solidFill>
                  <a:srgbClr val="C00000"/>
                </a:solidFill>
              </a:rPr>
              <a:t>TikTok</a:t>
            </a:r>
            <a:r>
              <a:rPr lang="en-GB" b="1"/>
              <a:t> was the most favoured platform to message and communicate with friends</a:t>
            </a:r>
            <a:r>
              <a:rPr lang="en-GB"/>
              <a:t>.</a:t>
            </a:r>
            <a:endParaRPr lang="en-GB" b="1"/>
          </a:p>
        </p:txBody>
      </p:sp>
      <p:sp>
        <p:nvSpPr>
          <p:cNvPr id="16" name="TextBox 15">
            <a:extLst>
              <a:ext uri="{FF2B5EF4-FFF2-40B4-BE49-F238E27FC236}">
                <a16:creationId xmlns:a16="http://schemas.microsoft.com/office/drawing/2014/main" id="{B5F25AD5-75C4-3185-0F9C-8FBF0440C0DA}"/>
              </a:ext>
            </a:extLst>
          </p:cNvPr>
          <p:cNvSpPr txBox="1"/>
          <p:nvPr/>
        </p:nvSpPr>
        <p:spPr>
          <a:xfrm>
            <a:off x="1905386" y="1200885"/>
            <a:ext cx="9696064"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sz="1800"/>
              <a:t>Eight in ten (81%) of all children aged 8-17 </a:t>
            </a:r>
            <a:r>
              <a:rPr lang="en-GB" sz="1800" b="1"/>
              <a:t>use at least one social media app/site for following friends</a:t>
            </a:r>
            <a:r>
              <a:rPr lang="en-GB" sz="1800"/>
              <a:t>, people and organisations, reading, liking or sharing content</a:t>
            </a:r>
          </a:p>
        </p:txBody>
      </p:sp>
    </p:spTree>
    <p:extLst>
      <p:ext uri="{BB962C8B-B14F-4D97-AF65-F5344CB8AC3E}">
        <p14:creationId xmlns:p14="http://schemas.microsoft.com/office/powerpoint/2010/main" val="23275911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88550-DD91-5BB2-E4B4-BECD9851F29D}"/>
            </a:ext>
          </a:extLst>
        </p:cNvPr>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DE7BE34-CFAC-3DC9-3379-2EA1110B2F2B}"/>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1026" name="Picture 2" descr="Greatest Risk Is Doing Nothing">
            <a:extLst>
              <a:ext uri="{FF2B5EF4-FFF2-40B4-BE49-F238E27FC236}">
                <a16:creationId xmlns:a16="http://schemas.microsoft.com/office/drawing/2014/main" id="{6826E769-6F52-0BD7-F030-912AD155D353}"/>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a:fillRect/>
          </a:stretch>
        </p:blipFill>
        <p:spPr bwMode="auto">
          <a:xfrm rot="20802489">
            <a:off x="4972836" y="3101642"/>
            <a:ext cx="3417669" cy="1708835"/>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77569C83-3B3C-8081-BF2A-96199EC08161}"/>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9" name="TextBox 8">
            <a:extLst>
              <a:ext uri="{FF2B5EF4-FFF2-40B4-BE49-F238E27FC236}">
                <a16:creationId xmlns:a16="http://schemas.microsoft.com/office/drawing/2014/main" id="{6E992040-621F-6744-1374-13F499EF681E}"/>
              </a:ext>
            </a:extLst>
          </p:cNvPr>
          <p:cNvSpPr txBox="1"/>
          <p:nvPr/>
        </p:nvSpPr>
        <p:spPr>
          <a:xfrm>
            <a:off x="498357" y="938172"/>
            <a:ext cx="6967155" cy="393934"/>
          </a:xfrm>
          <a:prstGeom prst="rect">
            <a:avLst/>
          </a:prstGeom>
          <a:solidFill>
            <a:schemeClr val="bg1"/>
          </a:solidFill>
          <a:ln>
            <a:noFill/>
          </a:ln>
        </p:spPr>
        <p:style>
          <a:lnRef idx="2">
            <a:schemeClr val="accent4"/>
          </a:lnRef>
          <a:fillRef idx="1">
            <a:schemeClr val="lt1"/>
          </a:fillRef>
          <a:effectRef idx="0">
            <a:schemeClr val="accent4"/>
          </a:effectRef>
          <a:fontRef idx="minor">
            <a:schemeClr val="dk1"/>
          </a:fontRef>
        </p:style>
        <p:txBody>
          <a:bodyPr wrap="square">
            <a:spAutoFit/>
          </a:bodyPr>
          <a:lstStyle/>
          <a:p>
            <a:endParaRPr lang="en-GB" sz="2000"/>
          </a:p>
        </p:txBody>
      </p:sp>
      <p:sp>
        <p:nvSpPr>
          <p:cNvPr id="3" name="TextBox 2">
            <a:extLst>
              <a:ext uri="{FF2B5EF4-FFF2-40B4-BE49-F238E27FC236}">
                <a16:creationId xmlns:a16="http://schemas.microsoft.com/office/drawing/2014/main" id="{EF40D8D0-552F-7FFD-7104-BFB1121E3B93}"/>
              </a:ext>
            </a:extLst>
          </p:cNvPr>
          <p:cNvSpPr txBox="1"/>
          <p:nvPr/>
        </p:nvSpPr>
        <p:spPr>
          <a:xfrm>
            <a:off x="2271842" y="550292"/>
            <a:ext cx="5409864" cy="523220"/>
          </a:xfrm>
          <a:prstGeom prst="rect">
            <a:avLst/>
          </a:prstGeom>
          <a:noFill/>
        </p:spPr>
        <p:txBody>
          <a:bodyPr wrap="square" rtlCol="0">
            <a:spAutoFit/>
          </a:bodyPr>
          <a:lstStyle/>
          <a:p>
            <a:r>
              <a:rPr lang="en-GB" sz="2800" b="1">
                <a:solidFill>
                  <a:srgbClr val="FF0000"/>
                </a:solidFill>
              </a:rPr>
              <a:t>WHY </a:t>
            </a:r>
            <a:r>
              <a:rPr lang="en-GB" sz="2800" b="1"/>
              <a:t>DOES THIS </a:t>
            </a:r>
            <a:r>
              <a:rPr lang="en-GB" sz="2800" b="1">
                <a:solidFill>
                  <a:srgbClr val="FF0000"/>
                </a:solidFill>
              </a:rPr>
              <a:t>MATTER</a:t>
            </a:r>
            <a:r>
              <a:rPr lang="en-GB" sz="2800" b="1"/>
              <a:t>? </a:t>
            </a:r>
          </a:p>
        </p:txBody>
      </p:sp>
      <p:pic>
        <p:nvPicPr>
          <p:cNvPr id="6" name="Picture 5" descr="Free speech bubble talking chat illustration">
            <a:extLst>
              <a:ext uri="{FF2B5EF4-FFF2-40B4-BE49-F238E27FC236}">
                <a16:creationId xmlns:a16="http://schemas.microsoft.com/office/drawing/2014/main" id="{5504435A-80AB-CDFB-7871-CF40037E33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778" y="419479"/>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E1DAB2F-E2CE-F37D-23C3-468F3D506787}"/>
              </a:ext>
            </a:extLst>
          </p:cNvPr>
          <p:cNvSpPr/>
          <p:nvPr/>
        </p:nvSpPr>
        <p:spPr>
          <a:xfrm>
            <a:off x="2318695" y="1284698"/>
            <a:ext cx="4036065" cy="1753643"/>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sz="2000"/>
              <a:t>Young people can </a:t>
            </a:r>
            <a:r>
              <a:rPr lang="en-GB" sz="2000" b="1"/>
              <a:t>get</a:t>
            </a:r>
            <a:r>
              <a:rPr lang="en-GB" sz="2000"/>
              <a:t> </a:t>
            </a:r>
            <a:r>
              <a:rPr lang="en-GB" sz="2000" b="1"/>
              <a:t>around age restrictions </a:t>
            </a:r>
            <a:r>
              <a:rPr lang="en-GB" sz="2000"/>
              <a:t>on apps and websites, increasing the risk of them coming to harm online</a:t>
            </a:r>
          </a:p>
        </p:txBody>
      </p:sp>
      <p:sp>
        <p:nvSpPr>
          <p:cNvPr id="8" name="Rectangle 7">
            <a:extLst>
              <a:ext uri="{FF2B5EF4-FFF2-40B4-BE49-F238E27FC236}">
                <a16:creationId xmlns:a16="http://schemas.microsoft.com/office/drawing/2014/main" id="{0047ED39-0532-710F-55B3-F04ADAE78AF7}"/>
              </a:ext>
            </a:extLst>
          </p:cNvPr>
          <p:cNvSpPr/>
          <p:nvPr/>
        </p:nvSpPr>
        <p:spPr>
          <a:xfrm>
            <a:off x="7465512" y="1227099"/>
            <a:ext cx="4036065" cy="175364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000" b="1"/>
              <a:t>Addictive algorithms </a:t>
            </a:r>
            <a:r>
              <a:rPr lang="en-GB" sz="2000" b="1" i="0">
                <a:effectLst/>
                <a:latin typeface="Mark Pro"/>
              </a:rPr>
              <a:t>can make it harder to take a break </a:t>
            </a:r>
            <a:r>
              <a:rPr lang="en-GB" sz="2000" i="0">
                <a:effectLst/>
                <a:latin typeface="Mark Pro"/>
              </a:rPr>
              <a:t>and maintain a healthy balance between time on and offline</a:t>
            </a:r>
          </a:p>
        </p:txBody>
      </p:sp>
      <p:sp>
        <p:nvSpPr>
          <p:cNvPr id="10" name="Rectangle 9">
            <a:extLst>
              <a:ext uri="{FF2B5EF4-FFF2-40B4-BE49-F238E27FC236}">
                <a16:creationId xmlns:a16="http://schemas.microsoft.com/office/drawing/2014/main" id="{7BEC9676-F7D1-59FF-9B27-67BDF661AC5A}"/>
              </a:ext>
            </a:extLst>
          </p:cNvPr>
          <p:cNvSpPr/>
          <p:nvPr/>
        </p:nvSpPr>
        <p:spPr>
          <a:xfrm>
            <a:off x="2356978" y="4696480"/>
            <a:ext cx="4036065" cy="175364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2000"/>
              <a:t>Algorithms can also </a:t>
            </a:r>
            <a:r>
              <a:rPr lang="en-GB" sz="2000" b="1"/>
              <a:t>target content </a:t>
            </a:r>
            <a:r>
              <a:rPr lang="en-GB" sz="2000"/>
              <a:t>similar to what you’ve already selected/liked/shared</a:t>
            </a:r>
          </a:p>
        </p:txBody>
      </p:sp>
      <p:sp>
        <p:nvSpPr>
          <p:cNvPr id="11" name="Rectangle 10">
            <a:extLst>
              <a:ext uri="{FF2B5EF4-FFF2-40B4-BE49-F238E27FC236}">
                <a16:creationId xmlns:a16="http://schemas.microsoft.com/office/drawing/2014/main" id="{9B629402-7F7E-4DBC-7EB1-A91939B6B3FC}"/>
              </a:ext>
            </a:extLst>
          </p:cNvPr>
          <p:cNvSpPr/>
          <p:nvPr/>
        </p:nvSpPr>
        <p:spPr>
          <a:xfrm>
            <a:off x="7565385" y="4696480"/>
            <a:ext cx="4036065" cy="175364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2000"/>
              <a:t>This can prevent you from finding new ideas and perspectives, create </a:t>
            </a:r>
            <a:r>
              <a:rPr lang="en-GB" sz="2000" b="1"/>
              <a:t>misinformation </a:t>
            </a:r>
            <a:r>
              <a:rPr lang="en-GB" sz="2000"/>
              <a:t>and </a:t>
            </a:r>
            <a:r>
              <a:rPr lang="en-GB" sz="2000" b="1"/>
              <a:t> reinforce stereotypes</a:t>
            </a:r>
            <a:endParaRPr lang="en-GB" sz="2000" i="0">
              <a:effectLst/>
              <a:latin typeface="Mark Pro"/>
            </a:endParaRPr>
          </a:p>
        </p:txBody>
      </p:sp>
    </p:spTree>
    <p:extLst>
      <p:ext uri="{BB962C8B-B14F-4D97-AF65-F5344CB8AC3E}">
        <p14:creationId xmlns:p14="http://schemas.microsoft.com/office/powerpoint/2010/main" val="3750058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7ADF28F8-D864-578A-2543-053AC17624F3}"/>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C757FD8-9FC6-485E-931B-2A7D3B2E460A}"/>
              </a:ext>
            </a:extLst>
          </p:cNvPr>
          <p:cNvSpPr>
            <a:spLocks noGrp="1"/>
          </p:cNvSpPr>
          <p:nvPr>
            <p:ph type="title"/>
          </p:nvPr>
        </p:nvSpPr>
        <p:spPr/>
        <p:txBody>
          <a:bodyPr/>
          <a:lstStyle/>
          <a:p>
            <a:r>
              <a:rPr lang="en-GB" b="1"/>
              <a:t>Warning!</a:t>
            </a:r>
          </a:p>
        </p:txBody>
      </p:sp>
      <p:pic>
        <p:nvPicPr>
          <p:cNvPr id="6" name="Picture 5">
            <a:extLst>
              <a:ext uri="{FF2B5EF4-FFF2-40B4-BE49-F238E27FC236}">
                <a16:creationId xmlns:a16="http://schemas.microsoft.com/office/drawing/2014/main" id="{661EA622-1892-5970-B96F-7522665EE7AB}"/>
              </a:ext>
            </a:extLst>
          </p:cNvPr>
          <p:cNvPicPr>
            <a:picLocks noChangeAspect="1"/>
          </p:cNvPicPr>
          <p:nvPr/>
        </p:nvPicPr>
        <p:blipFill>
          <a:blip r:embed="rId3"/>
          <a:stretch>
            <a:fillRect/>
          </a:stretch>
        </p:blipFill>
        <p:spPr>
          <a:xfrm>
            <a:off x="2977850" y="570961"/>
            <a:ext cx="6417670" cy="6327422"/>
          </a:xfrm>
          <a:prstGeom prst="rect">
            <a:avLst/>
          </a:prstGeom>
        </p:spPr>
      </p:pic>
    </p:spTree>
    <p:extLst>
      <p:ext uri="{BB962C8B-B14F-4D97-AF65-F5344CB8AC3E}">
        <p14:creationId xmlns:p14="http://schemas.microsoft.com/office/powerpoint/2010/main" val="41172814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Parental Supervision on Children's Device Usage and Gaming – Azadeh  Forghani, PhD">
            <a:extLst>
              <a:ext uri="{FF2B5EF4-FFF2-40B4-BE49-F238E27FC236}">
                <a16:creationId xmlns:a16="http://schemas.microsoft.com/office/drawing/2014/main" id="{947C7364-0DEE-6AEA-38C6-64C16BCBFEFE}"/>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
            <a:ext cx="12192000" cy="685030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401F0E20-350B-35E4-F4FD-44C5E099B5CB}"/>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7" name="TextBox 6">
            <a:extLst>
              <a:ext uri="{FF2B5EF4-FFF2-40B4-BE49-F238E27FC236}">
                <a16:creationId xmlns:a16="http://schemas.microsoft.com/office/drawing/2014/main" id="{2131E8D3-708B-2890-C39E-F01A91AB0E31}"/>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9" name="TextBox 8">
            <a:extLst>
              <a:ext uri="{FF2B5EF4-FFF2-40B4-BE49-F238E27FC236}">
                <a16:creationId xmlns:a16="http://schemas.microsoft.com/office/drawing/2014/main" id="{8E73B482-2AEE-2249-EE09-5B388C8880F2}"/>
              </a:ext>
            </a:extLst>
          </p:cNvPr>
          <p:cNvSpPr txBox="1"/>
          <p:nvPr/>
        </p:nvSpPr>
        <p:spPr>
          <a:xfrm>
            <a:off x="3334293" y="1723710"/>
            <a:ext cx="8267157" cy="830997"/>
          </a:xfrm>
          <a:prstGeom prst="rect">
            <a:avLst/>
          </a:prstGeom>
          <a:solidFill>
            <a:schemeClr val="bg1"/>
          </a:solidFill>
          <a:ln>
            <a:noFill/>
          </a:ln>
        </p:spPr>
        <p:style>
          <a:lnRef idx="2">
            <a:schemeClr val="accent4"/>
          </a:lnRef>
          <a:fillRef idx="1">
            <a:schemeClr val="lt1"/>
          </a:fillRef>
          <a:effectRef idx="0">
            <a:schemeClr val="accent4"/>
          </a:effectRef>
          <a:fontRef idx="minor">
            <a:schemeClr val="dk1"/>
          </a:fontRef>
        </p:style>
        <p:txBody>
          <a:bodyPr wrap="square">
            <a:spAutoFit/>
          </a:bodyPr>
          <a:lstStyle/>
          <a:p>
            <a:r>
              <a:rPr lang="en-GB" sz="2400"/>
              <a:t>Nearly six in ten (56%) 8-17s use </a:t>
            </a:r>
            <a:r>
              <a:rPr lang="en-GB" sz="2400" b="1"/>
              <a:t>multiple profiles </a:t>
            </a:r>
            <a:r>
              <a:rPr lang="en-GB" sz="2400"/>
              <a:t>on at least one social media platform:</a:t>
            </a:r>
          </a:p>
        </p:txBody>
      </p:sp>
      <p:sp>
        <p:nvSpPr>
          <p:cNvPr id="3" name="TextBox 2">
            <a:extLst>
              <a:ext uri="{FF2B5EF4-FFF2-40B4-BE49-F238E27FC236}">
                <a16:creationId xmlns:a16="http://schemas.microsoft.com/office/drawing/2014/main" id="{15A05104-042F-58D6-5C32-B7B7DB58329F}"/>
              </a:ext>
            </a:extLst>
          </p:cNvPr>
          <p:cNvSpPr txBox="1"/>
          <p:nvPr/>
        </p:nvSpPr>
        <p:spPr>
          <a:xfrm>
            <a:off x="457200" y="422360"/>
            <a:ext cx="6357056" cy="523220"/>
          </a:xfrm>
          <a:prstGeom prst="rect">
            <a:avLst/>
          </a:prstGeom>
        </p:spPr>
        <p:style>
          <a:lnRef idx="2">
            <a:schemeClr val="dk1">
              <a:shade val="15000"/>
            </a:schemeClr>
          </a:lnRef>
          <a:fillRef idx="1">
            <a:schemeClr val="dk1"/>
          </a:fillRef>
          <a:effectRef idx="0">
            <a:schemeClr val="dk1"/>
          </a:effectRef>
          <a:fontRef idx="minor">
            <a:schemeClr val="lt1"/>
          </a:fontRef>
        </p:style>
        <p:txBody>
          <a:bodyPr wrap="square" rtlCol="0">
            <a:spAutoFit/>
          </a:bodyPr>
          <a:lstStyle/>
          <a:p>
            <a:r>
              <a:rPr lang="en-GB" sz="2800" b="1"/>
              <a:t>What might they NOT BE TELLING YOU? </a:t>
            </a:r>
          </a:p>
        </p:txBody>
      </p:sp>
      <p:sp>
        <p:nvSpPr>
          <p:cNvPr id="11" name="Speech Bubble: Rectangle with Corners Rounded 10">
            <a:extLst>
              <a:ext uri="{FF2B5EF4-FFF2-40B4-BE49-F238E27FC236}">
                <a16:creationId xmlns:a16="http://schemas.microsoft.com/office/drawing/2014/main" id="{F0174EF8-3A72-1D4E-2EE3-EA704980334C}"/>
              </a:ext>
            </a:extLst>
          </p:cNvPr>
          <p:cNvSpPr/>
          <p:nvPr/>
        </p:nvSpPr>
        <p:spPr>
          <a:xfrm>
            <a:off x="3455543" y="2854382"/>
            <a:ext cx="3511387" cy="1964440"/>
          </a:xfrm>
          <a:prstGeom prst="wedgeRoundRectCallout">
            <a:avLst>
              <a:gd name="adj1" fmla="val 48659"/>
              <a:gd name="adj2" fmla="val 77123"/>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2400"/>
              <a:t>(23%) said it was because one account was </a:t>
            </a:r>
            <a:r>
              <a:rPr lang="en-GB" sz="2400" b="1">
                <a:solidFill>
                  <a:srgbClr val="FF0000"/>
                </a:solidFill>
              </a:rPr>
              <a:t>just for parents/family </a:t>
            </a:r>
            <a:r>
              <a:rPr lang="en-GB" sz="2400"/>
              <a:t>to see</a:t>
            </a:r>
          </a:p>
        </p:txBody>
      </p:sp>
      <p:sp>
        <p:nvSpPr>
          <p:cNvPr id="4" name="Speech Bubble: Rectangle with Corners Rounded 3">
            <a:extLst>
              <a:ext uri="{FF2B5EF4-FFF2-40B4-BE49-F238E27FC236}">
                <a16:creationId xmlns:a16="http://schemas.microsoft.com/office/drawing/2014/main" id="{78A40CE8-18B5-E232-BAAF-D2C566E1E770}"/>
              </a:ext>
            </a:extLst>
          </p:cNvPr>
          <p:cNvSpPr/>
          <p:nvPr/>
        </p:nvSpPr>
        <p:spPr>
          <a:xfrm>
            <a:off x="7261247" y="3741185"/>
            <a:ext cx="3700799" cy="2155275"/>
          </a:xfrm>
          <a:prstGeom prst="wedgeRoundRectCallout">
            <a:avLst>
              <a:gd name="adj1" fmla="val -38498"/>
              <a:gd name="adj2" fmla="val 72538"/>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a:t>15% said one account was </a:t>
            </a:r>
            <a:r>
              <a:rPr lang="en-GB" sz="2400" b="1">
                <a:solidFill>
                  <a:srgbClr val="FF0000"/>
                </a:solidFill>
              </a:rPr>
              <a:t>for the ‘real me’ and another contained edited/filtered posts </a:t>
            </a:r>
            <a:r>
              <a:rPr lang="en-GB" sz="2400"/>
              <a:t>or photos</a:t>
            </a:r>
          </a:p>
        </p:txBody>
      </p:sp>
      <p:pic>
        <p:nvPicPr>
          <p:cNvPr id="8" name="Picture 7" descr="Free did you know speech balloon message illustration">
            <a:extLst>
              <a:ext uri="{FF2B5EF4-FFF2-40B4-BE49-F238E27FC236}">
                <a16:creationId xmlns:a16="http://schemas.microsoft.com/office/drawing/2014/main" id="{D0DF0E09-F27E-759E-717C-4F92040C2B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563" y="1105378"/>
            <a:ext cx="3031418" cy="3031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02124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A4289-ECA9-BE91-6E1F-F22ABD504BCA}"/>
            </a:ext>
          </a:extLst>
        </p:cNvPr>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182747E7-B174-1B02-7187-2C4A98011D08}"/>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6AA95CAF-2337-5B30-C6F5-392B489E85A5}"/>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7" name="TextBox 6">
            <a:extLst>
              <a:ext uri="{FF2B5EF4-FFF2-40B4-BE49-F238E27FC236}">
                <a16:creationId xmlns:a16="http://schemas.microsoft.com/office/drawing/2014/main" id="{85C85EB5-A964-BC13-7E1C-84698E021581}"/>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3" name="TextBox 2">
            <a:extLst>
              <a:ext uri="{FF2B5EF4-FFF2-40B4-BE49-F238E27FC236}">
                <a16:creationId xmlns:a16="http://schemas.microsoft.com/office/drawing/2014/main" id="{2D390320-6A05-0568-595A-C758BEBE9837}"/>
              </a:ext>
            </a:extLst>
          </p:cNvPr>
          <p:cNvSpPr txBox="1"/>
          <p:nvPr/>
        </p:nvSpPr>
        <p:spPr>
          <a:xfrm>
            <a:off x="2430109" y="530087"/>
            <a:ext cx="7788982" cy="584775"/>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GB" sz="3200" b="1">
                <a:solidFill>
                  <a:srgbClr val="FF0000"/>
                </a:solidFill>
              </a:rPr>
              <a:t>WHY</a:t>
            </a:r>
            <a:r>
              <a:rPr lang="en-GB" sz="3200" b="1">
                <a:solidFill>
                  <a:schemeClr val="tx1"/>
                </a:solidFill>
              </a:rPr>
              <a:t> is this ‘</a:t>
            </a:r>
            <a:r>
              <a:rPr lang="en-GB" sz="3200" b="1">
                <a:solidFill>
                  <a:srgbClr val="FF0000"/>
                </a:solidFill>
              </a:rPr>
              <a:t>RISKY</a:t>
            </a:r>
            <a:r>
              <a:rPr lang="en-GB" sz="3200" b="1">
                <a:solidFill>
                  <a:schemeClr val="tx1"/>
                </a:solidFill>
              </a:rPr>
              <a:t>’? </a:t>
            </a:r>
          </a:p>
        </p:txBody>
      </p:sp>
      <p:pic>
        <p:nvPicPr>
          <p:cNvPr id="6" name="Picture 5">
            <a:extLst>
              <a:ext uri="{FF2B5EF4-FFF2-40B4-BE49-F238E27FC236}">
                <a16:creationId xmlns:a16="http://schemas.microsoft.com/office/drawing/2014/main" id="{21471020-91D9-B8EC-4E8E-5B38B3D6ED35}"/>
              </a:ext>
            </a:extLst>
          </p:cNvPr>
          <p:cNvPicPr>
            <a:picLocks noChangeAspect="1"/>
          </p:cNvPicPr>
          <p:nvPr/>
        </p:nvPicPr>
        <p:blipFill>
          <a:blip r:embed="rId3"/>
          <a:srcRect t="1934"/>
          <a:stretch>
            <a:fillRect/>
          </a:stretch>
        </p:blipFill>
        <p:spPr>
          <a:xfrm>
            <a:off x="457200" y="2034076"/>
            <a:ext cx="11402309" cy="3010499"/>
          </a:xfrm>
          <a:prstGeom prst="rect">
            <a:avLst/>
          </a:prstGeom>
        </p:spPr>
      </p:pic>
      <p:pic>
        <p:nvPicPr>
          <p:cNvPr id="8" name="Picture 7" descr="Free did you know speech balloon message illustration">
            <a:extLst>
              <a:ext uri="{FF2B5EF4-FFF2-40B4-BE49-F238E27FC236}">
                <a16:creationId xmlns:a16="http://schemas.microsoft.com/office/drawing/2014/main" id="{7B4C5FB5-0A46-1792-5709-6BEA72F19E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03382" y="-33493"/>
            <a:ext cx="3031418" cy="30314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5C8CF98-B513-F0BA-CE07-B436F882AC4F}"/>
              </a:ext>
            </a:extLst>
          </p:cNvPr>
          <p:cNvSpPr txBox="1"/>
          <p:nvPr/>
        </p:nvSpPr>
        <p:spPr>
          <a:xfrm>
            <a:off x="4025016" y="5447867"/>
            <a:ext cx="5136976" cy="4616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sz="2400" b="1">
                <a:solidFill>
                  <a:schemeClr val="tx1"/>
                </a:solidFill>
              </a:rPr>
              <a:t>40% had engaged in ‘risky’ behaviour!</a:t>
            </a:r>
          </a:p>
        </p:txBody>
      </p:sp>
      <p:pic>
        <p:nvPicPr>
          <p:cNvPr id="13" name="Picture 12" descr="Free speech bubble talking chat illustration">
            <a:extLst>
              <a:ext uri="{FF2B5EF4-FFF2-40B4-BE49-F238E27FC236}">
                <a16:creationId xmlns:a16="http://schemas.microsoft.com/office/drawing/2014/main" id="{F7912B96-9215-E1B0-6F6D-40E90E09E3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068" y="209136"/>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79051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CAB2DF7-A71A-8AF8-640C-EE3157CF6FD8}"/>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D2A8155-19D0-4BC2-BC4F-D621DDC8DB41}"/>
              </a:ext>
            </a:extLst>
          </p:cNvPr>
          <p:cNvSpPr txBox="1"/>
          <p:nvPr/>
        </p:nvSpPr>
        <p:spPr>
          <a:xfrm>
            <a:off x="2090789" y="862985"/>
            <a:ext cx="9545890" cy="461665"/>
          </a:xfrm>
          <a:prstGeom prst="rect">
            <a:avLst/>
          </a:prstGeom>
          <a:noFill/>
        </p:spPr>
        <p:txBody>
          <a:bodyPr wrap="square" rtlCol="0">
            <a:spAutoFit/>
          </a:bodyPr>
          <a:lstStyle/>
          <a:p>
            <a:r>
              <a:rPr lang="en-GB" sz="2400"/>
              <a:t>Do you know the </a:t>
            </a:r>
            <a:r>
              <a:rPr lang="en-GB" sz="2400" b="1">
                <a:solidFill>
                  <a:srgbClr val="FF0000"/>
                </a:solidFill>
              </a:rPr>
              <a:t>minimum</a:t>
            </a:r>
            <a:r>
              <a:rPr lang="en-GB" sz="2400" b="1"/>
              <a:t> </a:t>
            </a:r>
            <a:r>
              <a:rPr lang="en-GB" sz="2400" b="1">
                <a:solidFill>
                  <a:srgbClr val="FF0000"/>
                </a:solidFill>
              </a:rPr>
              <a:t>age</a:t>
            </a:r>
            <a:r>
              <a:rPr lang="en-GB" sz="2400" b="1"/>
              <a:t> </a:t>
            </a:r>
            <a:r>
              <a:rPr lang="en-GB" sz="2400"/>
              <a:t>to use this? What are the </a:t>
            </a:r>
            <a:r>
              <a:rPr lang="en-GB" sz="2400" b="1">
                <a:solidFill>
                  <a:srgbClr val="FF0000"/>
                </a:solidFill>
              </a:rPr>
              <a:t>risks</a:t>
            </a:r>
            <a:r>
              <a:rPr lang="en-GB" sz="2400"/>
              <a:t>?</a:t>
            </a:r>
          </a:p>
        </p:txBody>
      </p:sp>
      <p:sp>
        <p:nvSpPr>
          <p:cNvPr id="5" name="TextBox 4">
            <a:extLst>
              <a:ext uri="{FF2B5EF4-FFF2-40B4-BE49-F238E27FC236}">
                <a16:creationId xmlns:a16="http://schemas.microsoft.com/office/drawing/2014/main" id="{F634618F-B00C-A034-FB2C-933970C15598}"/>
              </a:ext>
            </a:extLst>
          </p:cNvPr>
          <p:cNvSpPr txBox="1"/>
          <p:nvPr/>
        </p:nvSpPr>
        <p:spPr>
          <a:xfrm>
            <a:off x="2090789" y="442874"/>
            <a:ext cx="4576341" cy="523220"/>
          </a:xfrm>
          <a:prstGeom prst="rect">
            <a:avLst/>
          </a:prstGeom>
          <a:noFill/>
        </p:spPr>
        <p:txBody>
          <a:bodyPr wrap="square">
            <a:spAutoFit/>
          </a:bodyPr>
          <a:lstStyle/>
          <a:p>
            <a:r>
              <a:rPr lang="en-GB" sz="2800" b="1"/>
              <a:t>What about </a:t>
            </a:r>
            <a:r>
              <a:rPr lang="en-GB" sz="2800" b="1">
                <a:solidFill>
                  <a:srgbClr val="FF0000"/>
                </a:solidFill>
              </a:rPr>
              <a:t>WHATSAPP</a:t>
            </a:r>
            <a:r>
              <a:rPr lang="en-GB" sz="2800"/>
              <a:t>?</a:t>
            </a:r>
            <a:endParaRPr lang="en-GB"/>
          </a:p>
        </p:txBody>
      </p:sp>
      <p:graphicFrame>
        <p:nvGraphicFramePr>
          <p:cNvPr id="2" name="Table 1">
            <a:extLst>
              <a:ext uri="{FF2B5EF4-FFF2-40B4-BE49-F238E27FC236}">
                <a16:creationId xmlns:a16="http://schemas.microsoft.com/office/drawing/2014/main" id="{6B2AF9EF-B0F0-1481-6E91-618761B681BA}"/>
              </a:ext>
            </a:extLst>
          </p:cNvPr>
          <p:cNvGraphicFramePr>
            <a:graphicFrameLocks noGrp="1"/>
          </p:cNvGraphicFramePr>
          <p:nvPr>
            <p:extLst>
              <p:ext uri="{D42A27DB-BD31-4B8C-83A1-F6EECF244321}">
                <p14:modId xmlns:p14="http://schemas.microsoft.com/office/powerpoint/2010/main" val="4122920449"/>
              </p:ext>
            </p:extLst>
          </p:nvPr>
        </p:nvGraphicFramePr>
        <p:xfrm>
          <a:off x="680521" y="2961167"/>
          <a:ext cx="11100257" cy="3370137"/>
        </p:xfrm>
        <a:graphic>
          <a:graphicData uri="http://schemas.openxmlformats.org/drawingml/2006/table">
            <a:tbl>
              <a:tblPr firstRow="1" bandRow="1">
                <a:tableStyleId>{2D5ABB26-0587-4C30-8999-92F81FD0307C}</a:tableStyleId>
              </a:tblPr>
              <a:tblGrid>
                <a:gridCol w="2737769">
                  <a:extLst>
                    <a:ext uri="{9D8B030D-6E8A-4147-A177-3AD203B41FA5}">
                      <a16:colId xmlns:a16="http://schemas.microsoft.com/office/drawing/2014/main" val="1409731868"/>
                    </a:ext>
                  </a:extLst>
                </a:gridCol>
                <a:gridCol w="8362488">
                  <a:extLst>
                    <a:ext uri="{9D8B030D-6E8A-4147-A177-3AD203B41FA5}">
                      <a16:colId xmlns:a16="http://schemas.microsoft.com/office/drawing/2014/main" val="260028958"/>
                    </a:ext>
                  </a:extLst>
                </a:gridCol>
              </a:tblGrid>
              <a:tr h="748857">
                <a:tc>
                  <a:txBody>
                    <a:bodyPr/>
                    <a:lstStyle/>
                    <a:p>
                      <a:r>
                        <a:rPr lang="en-GB" sz="2000" b="1"/>
                        <a:t>Unwanted contact </a:t>
                      </a:r>
                      <a:endParaRPr lang="en-GB" sz="2000"/>
                    </a:p>
                  </a:txBody>
                  <a:tcPr/>
                </a:tc>
                <a:tc>
                  <a:txBody>
                    <a:bodyPr/>
                    <a:lstStyle/>
                    <a:p>
                      <a:r>
                        <a:rPr lang="en-GB" sz="1800" b="0"/>
                        <a:t>to contact somebody on WhatsApp, all you need is their phone number, which could expose you to unwanted messages or calls</a:t>
                      </a:r>
                      <a:endParaRPr lang="en-GB" b="0"/>
                    </a:p>
                  </a:txBody>
                  <a:tcPr/>
                </a:tc>
                <a:extLst>
                  <a:ext uri="{0D108BD9-81ED-4DB2-BD59-A6C34878D82A}">
                    <a16:rowId xmlns:a16="http://schemas.microsoft.com/office/drawing/2014/main" val="880699579"/>
                  </a:ext>
                </a:extLst>
              </a:tr>
              <a:tr h="370840">
                <a:tc>
                  <a:txBody>
                    <a:bodyPr/>
                    <a:lstStyle/>
                    <a:p>
                      <a:r>
                        <a:rPr lang="en-GB" sz="2000" b="1"/>
                        <a:t>Inappropriate content</a:t>
                      </a:r>
                      <a:endParaRPr lang="en-GB" sz="2000"/>
                    </a:p>
                  </a:txBody>
                  <a:tcPr/>
                </a:tc>
                <a:tc>
                  <a:txBody>
                    <a:bodyPr/>
                    <a:lstStyle/>
                    <a:p>
                      <a:pPr marL="0" indent="0">
                        <a:buFont typeface="Arial" panose="020B0604020202020204" pitchFamily="34" charset="0"/>
                        <a:buNone/>
                      </a:pPr>
                      <a:r>
                        <a:rPr lang="en-GB" sz="1800"/>
                        <a:t>messages are end-to-end encrypted which means that the content cannot be monitored. This means that your child could see or hear harmful or upsetting content e.g. pornography or violence.</a:t>
                      </a:r>
                    </a:p>
                  </a:txBody>
                  <a:tcPr/>
                </a:tc>
                <a:extLst>
                  <a:ext uri="{0D108BD9-81ED-4DB2-BD59-A6C34878D82A}">
                    <a16:rowId xmlns:a16="http://schemas.microsoft.com/office/drawing/2014/main" val="1153979328"/>
                  </a:ext>
                </a:extLst>
              </a:tr>
              <a:tr h="370840">
                <a:tc>
                  <a:txBody>
                    <a:bodyPr/>
                    <a:lstStyle/>
                    <a:p>
                      <a:r>
                        <a:rPr lang="en-GB" sz="2000" b="1"/>
                        <a:t>Location sharing </a:t>
                      </a:r>
                      <a:endParaRPr lang="en-GB" sz="2000"/>
                    </a:p>
                  </a:txBody>
                  <a:tcPr/>
                </a:tc>
                <a:tc>
                  <a:txBody>
                    <a:bodyPr/>
                    <a:lstStyle/>
                    <a:p>
                      <a:pPr marL="0" indent="0">
                        <a:buFont typeface="Arial" panose="020B0604020202020204" pitchFamily="34" charset="0"/>
                        <a:buNone/>
                      </a:pPr>
                      <a:r>
                        <a:rPr lang="en-GB" sz="1800"/>
                        <a:t>live location feature means that your child could reveal their current location to others</a:t>
                      </a:r>
                    </a:p>
                  </a:txBody>
                  <a:tcPr/>
                </a:tc>
                <a:extLst>
                  <a:ext uri="{0D108BD9-81ED-4DB2-BD59-A6C34878D82A}">
                    <a16:rowId xmlns:a16="http://schemas.microsoft.com/office/drawing/2014/main" val="1875568427"/>
                  </a:ext>
                </a:extLst>
              </a:tr>
              <a:tr h="370840">
                <a:tc>
                  <a:txBody>
                    <a:bodyPr/>
                    <a:lstStyle/>
                    <a:p>
                      <a:r>
                        <a:rPr lang="en-GB" sz="2000" b="1"/>
                        <a:t>Cyberbullying</a:t>
                      </a:r>
                      <a:r>
                        <a:rPr lang="en-GB" sz="2000"/>
                        <a:t> </a:t>
                      </a:r>
                    </a:p>
                  </a:txBody>
                  <a:tcPr/>
                </a:tc>
                <a:tc>
                  <a:txBody>
                    <a:bodyPr/>
                    <a:lstStyle/>
                    <a:p>
                      <a:r>
                        <a:rPr lang="en-GB" sz="1800"/>
                        <a:t>children could be bullied, feel left out or deliberately excluded or removed from groups </a:t>
                      </a:r>
                      <a:endParaRPr lang="en-GB"/>
                    </a:p>
                  </a:txBody>
                  <a:tcPr/>
                </a:tc>
                <a:extLst>
                  <a:ext uri="{0D108BD9-81ED-4DB2-BD59-A6C34878D82A}">
                    <a16:rowId xmlns:a16="http://schemas.microsoft.com/office/drawing/2014/main" val="2870511947"/>
                  </a:ext>
                </a:extLst>
              </a:tr>
              <a:tr h="370840">
                <a:tc>
                  <a:txBody>
                    <a:bodyPr/>
                    <a:lstStyle/>
                    <a:p>
                      <a:r>
                        <a:rPr lang="en-GB" sz="2000" b="1"/>
                        <a:t>Oversharing</a:t>
                      </a:r>
                      <a:r>
                        <a:rPr lang="en-GB" sz="2000"/>
                        <a:t> </a:t>
                      </a:r>
                    </a:p>
                  </a:txBody>
                  <a:tcPr/>
                </a:tc>
                <a:tc>
                  <a:txBody>
                    <a:bodyPr/>
                    <a:lstStyle/>
                    <a:p>
                      <a:r>
                        <a:rPr lang="en-GB" sz="1800"/>
                        <a:t>privacy features, such as disappearing and ‘view once’ messages, might mean that your child feels safe to reveal private or risky information or images. However, there is always a risk that this could be copied and shared</a:t>
                      </a:r>
                      <a:endParaRPr lang="en-GB"/>
                    </a:p>
                  </a:txBody>
                  <a:tcPr/>
                </a:tc>
                <a:extLst>
                  <a:ext uri="{0D108BD9-81ED-4DB2-BD59-A6C34878D82A}">
                    <a16:rowId xmlns:a16="http://schemas.microsoft.com/office/drawing/2014/main" val="1105033003"/>
                  </a:ext>
                </a:extLst>
              </a:tr>
            </a:tbl>
          </a:graphicData>
        </a:graphic>
      </p:graphicFrame>
      <p:pic>
        <p:nvPicPr>
          <p:cNvPr id="6" name="Picture 5" descr="Free speech bubble talking chat illustration">
            <a:extLst>
              <a:ext uri="{FF2B5EF4-FFF2-40B4-BE49-F238E27FC236}">
                <a16:creationId xmlns:a16="http://schemas.microsoft.com/office/drawing/2014/main" id="{E60A0C63-1D4F-B73A-F06E-D62E18B3B9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392" y="282059"/>
            <a:ext cx="1161852" cy="1161852"/>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8" name="Picture 2" descr="Greatest Risk Is Doing Nothing">
            <a:extLst>
              <a:ext uri="{FF2B5EF4-FFF2-40B4-BE49-F238E27FC236}">
                <a16:creationId xmlns:a16="http://schemas.microsoft.com/office/drawing/2014/main" id="{53ECEFA5-A997-FDB0-801A-22C34A152584}"/>
              </a:ext>
            </a:extLst>
          </p:cNvPr>
          <p:cNvPicPr>
            <a:picLocks noChangeAspect="1" noChangeArrowheads="1"/>
          </p:cNvPicPr>
          <p:nvPr/>
        </p:nvPicPr>
        <p:blipFill>
          <a:blip r:embed="rId4">
            <a:alphaModFix amt="20000"/>
            <a:extLst>
              <a:ext uri="{28A0092B-C50C-407E-A947-70E740481C1C}">
                <a14:useLocalDpi xmlns:a14="http://schemas.microsoft.com/office/drawing/2010/main" val="0"/>
              </a:ext>
            </a:extLst>
          </a:blip>
          <a:srcRect/>
          <a:stretch>
            <a:fillRect/>
          </a:stretch>
        </p:blipFill>
        <p:spPr bwMode="auto">
          <a:xfrm>
            <a:off x="457200" y="1860191"/>
            <a:ext cx="2865868" cy="1432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49145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Online Media 2" title="Whats Up Group Chat Kicking hi res captions">
            <a:hlinkClick r:id="" action="ppaction://media"/>
            <a:extLst>
              <a:ext uri="{FF2B5EF4-FFF2-40B4-BE49-F238E27FC236}">
                <a16:creationId xmlns:a16="http://schemas.microsoft.com/office/drawing/2014/main" id="{1A229B6C-18D1-7DF3-68E4-121CEFFCDB33}"/>
              </a:ext>
            </a:extLst>
          </p:cNvPr>
          <p:cNvPicPr>
            <a:picLocks noRot="1" noChangeAspect="1"/>
          </p:cNvPicPr>
          <p:nvPr>
            <a:videoFile r:link="rId1"/>
          </p:nvPr>
        </p:nvPicPr>
        <p:blipFill>
          <a:blip r:embed="rId4"/>
          <a:stretch>
            <a:fillRect/>
          </a:stretch>
        </p:blipFill>
        <p:spPr>
          <a:xfrm>
            <a:off x="0" y="-9525"/>
            <a:ext cx="12192000" cy="6858000"/>
          </a:xfrm>
          <a:prstGeom prst="rect">
            <a:avLst/>
          </a:prstGeom>
        </p:spPr>
      </p:pic>
    </p:spTree>
    <p:extLst>
      <p:ext uri="{BB962C8B-B14F-4D97-AF65-F5344CB8AC3E}">
        <p14:creationId xmlns:p14="http://schemas.microsoft.com/office/powerpoint/2010/main" val="3225290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19E44123-D904-BF68-B932-4ADC572CCAD3}"/>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634618F-B00C-A034-FB2C-933970C15598}"/>
              </a:ext>
            </a:extLst>
          </p:cNvPr>
          <p:cNvSpPr txBox="1"/>
          <p:nvPr/>
        </p:nvSpPr>
        <p:spPr>
          <a:xfrm>
            <a:off x="1028700" y="1967266"/>
            <a:ext cx="2628900" cy="254725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4400" kern="1200">
                <a:solidFill>
                  <a:srgbClr val="FFFFFF"/>
                </a:solidFill>
                <a:latin typeface="+mj-lt"/>
                <a:ea typeface="+mj-ea"/>
                <a:cs typeface="+mj-cs"/>
              </a:rPr>
              <a:t>What can you do?</a:t>
            </a:r>
          </a:p>
        </p:txBody>
      </p:sp>
      <p:pic>
        <p:nvPicPr>
          <p:cNvPr id="13" name="Picture 12">
            <a:extLst>
              <a:ext uri="{FF2B5EF4-FFF2-40B4-BE49-F238E27FC236}">
                <a16:creationId xmlns:a16="http://schemas.microsoft.com/office/drawing/2014/main" id="{0D6DF512-EA9D-EB32-A683-1D771E6ABD3B}"/>
              </a:ext>
            </a:extLst>
          </p:cNvPr>
          <p:cNvPicPr>
            <a:picLocks noChangeAspect="1"/>
          </p:cNvPicPr>
          <p:nvPr/>
        </p:nvPicPr>
        <p:blipFill>
          <a:blip r:embed="rId3"/>
          <a:stretch>
            <a:fillRect/>
          </a:stretch>
        </p:blipFill>
        <p:spPr>
          <a:xfrm>
            <a:off x="6736153" y="359244"/>
            <a:ext cx="4427147" cy="5568739"/>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37CF9CC3-700C-42AA-A736-CF685CD1DE66}"/>
              </a:ext>
            </a:extLst>
          </p:cNvPr>
          <p:cNvSpPr txBox="1"/>
          <p:nvPr/>
        </p:nvSpPr>
        <p:spPr>
          <a:xfrm>
            <a:off x="1532875" y="6212205"/>
            <a:ext cx="10493928" cy="646331"/>
          </a:xfrm>
          <a:prstGeom prst="rect">
            <a:avLst/>
          </a:prstGeom>
          <a:noFill/>
        </p:spPr>
        <p:txBody>
          <a:bodyPr wrap="square">
            <a:spAutoFit/>
          </a:bodyPr>
          <a:lstStyle/>
          <a:p>
            <a:r>
              <a:rPr lang="en-GB"/>
              <a:t>Visit </a:t>
            </a:r>
            <a:r>
              <a:rPr lang="en-GB">
                <a:hlinkClick r:id="rId4"/>
              </a:rPr>
              <a:t>https://www.internetmatters.org/resources/whatsapp-safety-a-how-to-guide-for-parents/#whatsapp-safety-tips</a:t>
            </a:r>
            <a:r>
              <a:rPr lang="en-GB"/>
              <a:t>   for advice for parents</a:t>
            </a:r>
            <a:endParaRPr lang="en-GB" sz="2400"/>
          </a:p>
        </p:txBody>
      </p:sp>
      <p:pic>
        <p:nvPicPr>
          <p:cNvPr id="3" name="Picture 4" descr="Free dialog tip advice illustration">
            <a:extLst>
              <a:ext uri="{FF2B5EF4-FFF2-40B4-BE49-F238E27FC236}">
                <a16:creationId xmlns:a16="http://schemas.microsoft.com/office/drawing/2014/main" id="{D10A84CF-3E82-0810-CCBD-55020D19F4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2947" y="359244"/>
            <a:ext cx="2628900" cy="1868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60517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62761B49-65C7-8596-5778-A20B1A7E6E63}"/>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pic>
        <p:nvPicPr>
          <p:cNvPr id="6" name="Picture 5">
            <a:extLst>
              <a:ext uri="{FF2B5EF4-FFF2-40B4-BE49-F238E27FC236}">
                <a16:creationId xmlns:a16="http://schemas.microsoft.com/office/drawing/2014/main" id="{91045128-5059-9B33-46E0-4B84BF397D0A}"/>
              </a:ext>
            </a:extLst>
          </p:cNvPr>
          <p:cNvPicPr>
            <a:picLocks noChangeAspect="1"/>
          </p:cNvPicPr>
          <p:nvPr/>
        </p:nvPicPr>
        <p:blipFill rotWithShape="1">
          <a:blip r:embed="rId3"/>
          <a:srcRect l="19570" t="9393" r="42692" b="76536"/>
          <a:stretch/>
        </p:blipFill>
        <p:spPr>
          <a:xfrm>
            <a:off x="2860235" y="934892"/>
            <a:ext cx="7706073" cy="3290879"/>
          </a:xfrm>
          <a:prstGeom prst="rect">
            <a:avLst/>
          </a:prstGeom>
          <a:ln w="6350">
            <a:solidFill>
              <a:schemeClr val="tx1"/>
            </a:solidFill>
          </a:ln>
        </p:spPr>
      </p:pic>
      <p:pic>
        <p:nvPicPr>
          <p:cNvPr id="12" name="Picture 11">
            <a:extLst>
              <a:ext uri="{FF2B5EF4-FFF2-40B4-BE49-F238E27FC236}">
                <a16:creationId xmlns:a16="http://schemas.microsoft.com/office/drawing/2014/main" id="{4C1EB0EA-B8F0-A194-984F-1B57388173A9}"/>
              </a:ext>
            </a:extLst>
          </p:cNvPr>
          <p:cNvPicPr>
            <a:picLocks noChangeAspect="1"/>
          </p:cNvPicPr>
          <p:nvPr/>
        </p:nvPicPr>
        <p:blipFill>
          <a:blip r:embed="rId4"/>
          <a:stretch>
            <a:fillRect/>
          </a:stretch>
        </p:blipFill>
        <p:spPr>
          <a:xfrm>
            <a:off x="3603812" y="4659421"/>
            <a:ext cx="7858875" cy="1328169"/>
          </a:xfrm>
          <a:prstGeom prst="rect">
            <a:avLst/>
          </a:prstGeom>
        </p:spPr>
      </p:pic>
      <p:pic>
        <p:nvPicPr>
          <p:cNvPr id="14" name="Picture 13">
            <a:extLst>
              <a:ext uri="{FF2B5EF4-FFF2-40B4-BE49-F238E27FC236}">
                <a16:creationId xmlns:a16="http://schemas.microsoft.com/office/drawing/2014/main" id="{354BDF99-9FF3-35C9-5E8F-8EA0309E7B13}"/>
              </a:ext>
            </a:extLst>
          </p:cNvPr>
          <p:cNvPicPr>
            <a:picLocks noChangeAspect="1"/>
          </p:cNvPicPr>
          <p:nvPr/>
        </p:nvPicPr>
        <p:blipFill>
          <a:blip r:embed="rId5"/>
          <a:stretch>
            <a:fillRect/>
          </a:stretch>
        </p:blipFill>
        <p:spPr>
          <a:xfrm>
            <a:off x="3603811" y="5680172"/>
            <a:ext cx="7858875" cy="1196057"/>
          </a:xfrm>
          <a:prstGeom prst="rect">
            <a:avLst/>
          </a:prstGeom>
        </p:spPr>
      </p:pic>
      <p:sp>
        <p:nvSpPr>
          <p:cNvPr id="15" name="TextBox 14">
            <a:extLst>
              <a:ext uri="{FF2B5EF4-FFF2-40B4-BE49-F238E27FC236}">
                <a16:creationId xmlns:a16="http://schemas.microsoft.com/office/drawing/2014/main" id="{0ED4B726-26AD-AA80-EF5B-EE41F8E71A05}"/>
              </a:ext>
            </a:extLst>
          </p:cNvPr>
          <p:cNvSpPr txBox="1"/>
          <p:nvPr/>
        </p:nvSpPr>
        <p:spPr>
          <a:xfrm>
            <a:off x="310474" y="378183"/>
            <a:ext cx="10578379" cy="369332"/>
          </a:xfrm>
          <a:prstGeom prst="rect">
            <a:avLst/>
          </a:prstGeom>
          <a:noFill/>
        </p:spPr>
        <p:txBody>
          <a:bodyPr wrap="square">
            <a:spAutoFit/>
          </a:bodyPr>
          <a:lstStyle/>
          <a:p>
            <a:r>
              <a:rPr lang="en-GB" sz="1800" b="1"/>
              <a:t>Find ratings and reviews for parents on apps, games and social media at </a:t>
            </a:r>
            <a:r>
              <a:rPr lang="en-GB" sz="1800" b="1">
                <a:hlinkClick r:id="rId6"/>
              </a:rPr>
              <a:t>commonsensemedia.org</a:t>
            </a:r>
            <a:r>
              <a:rPr lang="en-GB" sz="1800" b="1"/>
              <a:t>  </a:t>
            </a:r>
          </a:p>
        </p:txBody>
      </p:sp>
      <p:pic>
        <p:nvPicPr>
          <p:cNvPr id="3" name="Picture 2" descr="A red and black rectangular sign with white text&#10;&#10;Description automatically generated with low confidence">
            <a:extLst>
              <a:ext uri="{FF2B5EF4-FFF2-40B4-BE49-F238E27FC236}">
                <a16:creationId xmlns:a16="http://schemas.microsoft.com/office/drawing/2014/main" id="{577B4EFF-779C-7C9C-A97B-40A18A8C8A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3003" y="5931016"/>
            <a:ext cx="1138484" cy="801355"/>
          </a:xfrm>
          <a:prstGeom prst="rect">
            <a:avLst/>
          </a:prstGeom>
        </p:spPr>
      </p:pic>
      <p:sp>
        <p:nvSpPr>
          <p:cNvPr id="4" name="Arrow: Down 3">
            <a:extLst>
              <a:ext uri="{FF2B5EF4-FFF2-40B4-BE49-F238E27FC236}">
                <a16:creationId xmlns:a16="http://schemas.microsoft.com/office/drawing/2014/main" id="{D13718DB-E534-11E6-6C8E-1BDC95CC6B55}"/>
              </a:ext>
            </a:extLst>
          </p:cNvPr>
          <p:cNvSpPr/>
          <p:nvPr/>
        </p:nvSpPr>
        <p:spPr>
          <a:xfrm>
            <a:off x="10530179" y="3089212"/>
            <a:ext cx="771635" cy="1793757"/>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5AABDE8E-DC20-65C8-B84E-ECE300BFBC35}"/>
              </a:ext>
            </a:extLst>
          </p:cNvPr>
          <p:cNvSpPr/>
          <p:nvPr/>
        </p:nvSpPr>
        <p:spPr>
          <a:xfrm>
            <a:off x="7170881" y="182933"/>
            <a:ext cx="2723817" cy="805097"/>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4" descr="Free dialog tip advice illustration">
            <a:extLst>
              <a:ext uri="{FF2B5EF4-FFF2-40B4-BE49-F238E27FC236}">
                <a16:creationId xmlns:a16="http://schemas.microsoft.com/office/drawing/2014/main" id="{2D5F3851-86DE-7934-FA9F-AA383540EDD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0474" y="1544718"/>
            <a:ext cx="2172474" cy="1544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68869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D0A7C09C-511D-F3F0-3C0F-AAF12820925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C5EC7652-7226-91B8-7E0B-5CB09B15F2A4}"/>
              </a:ext>
            </a:extLst>
          </p:cNvPr>
          <p:cNvSpPr/>
          <p:nvPr/>
        </p:nvSpPr>
        <p:spPr>
          <a:xfrm>
            <a:off x="10222302" y="267419"/>
            <a:ext cx="1859452" cy="25275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AEB9A814-C207-4A86-9B1F-955D65F169F4}"/>
              </a:ext>
            </a:extLst>
          </p:cNvPr>
          <p:cNvSpPr txBox="1"/>
          <p:nvPr/>
        </p:nvSpPr>
        <p:spPr>
          <a:xfrm>
            <a:off x="8960527" y="6199430"/>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pic>
        <p:nvPicPr>
          <p:cNvPr id="4" name="Picture 3">
            <a:extLst>
              <a:ext uri="{FF2B5EF4-FFF2-40B4-BE49-F238E27FC236}">
                <a16:creationId xmlns:a16="http://schemas.microsoft.com/office/drawing/2014/main" id="{2750D9F8-7548-EB36-3653-6E5B6FB2338F}"/>
              </a:ext>
            </a:extLst>
          </p:cNvPr>
          <p:cNvPicPr>
            <a:picLocks noChangeAspect="1"/>
          </p:cNvPicPr>
          <p:nvPr/>
        </p:nvPicPr>
        <p:blipFill>
          <a:blip r:embed="rId3"/>
          <a:stretch>
            <a:fillRect/>
          </a:stretch>
        </p:blipFill>
        <p:spPr>
          <a:xfrm>
            <a:off x="1292087" y="2341765"/>
            <a:ext cx="9774460" cy="3770800"/>
          </a:xfrm>
          <a:prstGeom prst="rect">
            <a:avLst/>
          </a:prstGeom>
        </p:spPr>
      </p:pic>
      <p:sp>
        <p:nvSpPr>
          <p:cNvPr id="12" name="TextBox 11">
            <a:extLst>
              <a:ext uri="{FF2B5EF4-FFF2-40B4-BE49-F238E27FC236}">
                <a16:creationId xmlns:a16="http://schemas.microsoft.com/office/drawing/2014/main" id="{37CF9CC3-700C-42AA-A736-CF685CD1DE66}"/>
              </a:ext>
            </a:extLst>
          </p:cNvPr>
          <p:cNvSpPr txBox="1"/>
          <p:nvPr/>
        </p:nvSpPr>
        <p:spPr>
          <a:xfrm>
            <a:off x="1890944" y="6193369"/>
            <a:ext cx="5874315" cy="461665"/>
          </a:xfrm>
          <a:prstGeom prst="rect">
            <a:avLst/>
          </a:prstGeom>
          <a:noFill/>
        </p:spPr>
        <p:txBody>
          <a:bodyPr wrap="square">
            <a:spAutoFit/>
          </a:bodyPr>
          <a:lstStyle/>
          <a:p>
            <a:r>
              <a:rPr lang="en-GB" sz="2400"/>
              <a:t> Visit </a:t>
            </a:r>
            <a:r>
              <a:rPr lang="en-GB" sz="2400">
                <a:hlinkClick r:id="rId4"/>
              </a:rPr>
              <a:t>gaming.lgfl.net </a:t>
            </a:r>
            <a:r>
              <a:rPr lang="en-GB" sz="2400"/>
              <a:t>for advice and activities</a:t>
            </a:r>
          </a:p>
        </p:txBody>
      </p:sp>
      <p:sp>
        <p:nvSpPr>
          <p:cNvPr id="3" name="TextBox 2">
            <a:extLst>
              <a:ext uri="{FF2B5EF4-FFF2-40B4-BE49-F238E27FC236}">
                <a16:creationId xmlns:a16="http://schemas.microsoft.com/office/drawing/2014/main" id="{9D2A8155-19D0-4BC2-BC4F-D621DDC8DB41}"/>
              </a:ext>
            </a:extLst>
          </p:cNvPr>
          <p:cNvSpPr txBox="1"/>
          <p:nvPr/>
        </p:nvSpPr>
        <p:spPr>
          <a:xfrm>
            <a:off x="1972431" y="1518968"/>
            <a:ext cx="10219569" cy="1015663"/>
          </a:xfrm>
          <a:prstGeom prst="rect">
            <a:avLst/>
          </a:prstGeom>
          <a:noFill/>
        </p:spPr>
        <p:txBody>
          <a:bodyPr wrap="square" rtlCol="0">
            <a:spAutoFit/>
          </a:bodyPr>
          <a:lstStyle/>
          <a:p>
            <a:pPr marL="342900" indent="-342900">
              <a:buFont typeface="Arial" panose="020B0604020202020204" pitchFamily="34" charset="0"/>
              <a:buChar char="•"/>
            </a:pPr>
            <a:r>
              <a:rPr lang="en-GB" sz="2000"/>
              <a:t>Are you familiar with who they are in </a:t>
            </a:r>
            <a:r>
              <a:rPr lang="en-GB" sz="2000" b="1">
                <a:solidFill>
                  <a:srgbClr val="FF0000"/>
                </a:solidFill>
              </a:rPr>
              <a:t>contact</a:t>
            </a:r>
            <a:r>
              <a:rPr lang="en-GB" sz="2000"/>
              <a:t> with whilst playing games?</a:t>
            </a:r>
          </a:p>
          <a:p>
            <a:pPr marL="342900" indent="-342900">
              <a:buFont typeface="Arial" panose="020B0604020202020204" pitchFamily="34" charset="0"/>
              <a:buChar char="•"/>
            </a:pPr>
            <a:r>
              <a:rPr lang="en-GB" sz="2000"/>
              <a:t>Have you asked about the </a:t>
            </a:r>
            <a:r>
              <a:rPr lang="en-GB" sz="2000" b="1">
                <a:solidFill>
                  <a:srgbClr val="FF0000"/>
                </a:solidFill>
              </a:rPr>
              <a:t>chat</a:t>
            </a:r>
            <a:r>
              <a:rPr lang="en-GB" sz="2000"/>
              <a:t> facility? </a:t>
            </a:r>
          </a:p>
          <a:p>
            <a:pPr marL="342900" indent="-342900">
              <a:buFont typeface="Arial" panose="020B0604020202020204" pitchFamily="34" charset="0"/>
              <a:buChar char="•"/>
            </a:pPr>
            <a:r>
              <a:rPr lang="en-GB" sz="2000"/>
              <a:t>Do you know the </a:t>
            </a:r>
            <a:r>
              <a:rPr lang="en-GB" sz="2000" b="1">
                <a:solidFill>
                  <a:srgbClr val="FF0000"/>
                </a:solidFill>
              </a:rPr>
              <a:t>content</a:t>
            </a:r>
            <a:r>
              <a:rPr lang="en-GB" sz="2000"/>
              <a:t> and </a:t>
            </a:r>
            <a:r>
              <a:rPr lang="en-GB" sz="2000" b="1">
                <a:solidFill>
                  <a:srgbClr val="FF0000"/>
                </a:solidFill>
              </a:rPr>
              <a:t>age</a:t>
            </a:r>
            <a:r>
              <a:rPr lang="en-GB" sz="2000">
                <a:solidFill>
                  <a:srgbClr val="FF0000"/>
                </a:solidFill>
              </a:rPr>
              <a:t> </a:t>
            </a:r>
            <a:r>
              <a:rPr lang="en-GB" sz="2000" b="1">
                <a:solidFill>
                  <a:srgbClr val="FF0000"/>
                </a:solidFill>
              </a:rPr>
              <a:t>restrictions</a:t>
            </a:r>
            <a:r>
              <a:rPr lang="en-GB" sz="2000">
                <a:solidFill>
                  <a:srgbClr val="FF0000"/>
                </a:solidFill>
              </a:rPr>
              <a:t> </a:t>
            </a:r>
            <a:r>
              <a:rPr lang="en-GB" sz="2000"/>
              <a:t>for these games? </a:t>
            </a:r>
          </a:p>
        </p:txBody>
      </p:sp>
      <p:sp>
        <p:nvSpPr>
          <p:cNvPr id="5" name="TextBox 4">
            <a:extLst>
              <a:ext uri="{FF2B5EF4-FFF2-40B4-BE49-F238E27FC236}">
                <a16:creationId xmlns:a16="http://schemas.microsoft.com/office/drawing/2014/main" id="{F634618F-B00C-A034-FB2C-933970C15598}"/>
              </a:ext>
            </a:extLst>
          </p:cNvPr>
          <p:cNvSpPr txBox="1"/>
          <p:nvPr/>
        </p:nvSpPr>
        <p:spPr>
          <a:xfrm>
            <a:off x="1890944" y="406083"/>
            <a:ext cx="10082593" cy="954107"/>
          </a:xfrm>
          <a:prstGeom prst="rect">
            <a:avLst/>
          </a:prstGeom>
          <a:noFill/>
        </p:spPr>
        <p:txBody>
          <a:bodyPr wrap="square">
            <a:spAutoFit/>
          </a:bodyPr>
          <a:lstStyle/>
          <a:p>
            <a:r>
              <a:rPr lang="en-GB" sz="2800" b="1" dirty="0"/>
              <a:t>Do you know the </a:t>
            </a:r>
            <a:r>
              <a:rPr lang="en-GB" sz="2800" b="1" dirty="0">
                <a:solidFill>
                  <a:srgbClr val="FF0000"/>
                </a:solidFill>
              </a:rPr>
              <a:t>DIFFERENCE</a:t>
            </a:r>
            <a:r>
              <a:rPr lang="en-GB" sz="2800" b="1" dirty="0"/>
              <a:t> between an </a:t>
            </a:r>
            <a:r>
              <a:rPr lang="en-GB" sz="2800" b="1" dirty="0">
                <a:solidFill>
                  <a:srgbClr val="FF0000"/>
                </a:solidFill>
              </a:rPr>
              <a:t>‘ONLINE’ FRIEND </a:t>
            </a:r>
            <a:r>
              <a:rPr lang="en-GB" sz="2800" b="1" dirty="0"/>
              <a:t>and a real one? How does this differ from your </a:t>
            </a:r>
            <a:r>
              <a:rPr lang="en-GB" sz="2800" b="1" dirty="0">
                <a:solidFill>
                  <a:srgbClr val="FF0000"/>
                </a:solidFill>
              </a:rPr>
              <a:t>CHILD’S VIEW</a:t>
            </a:r>
            <a:r>
              <a:rPr lang="en-GB" sz="2800" dirty="0"/>
              <a:t>?</a:t>
            </a:r>
            <a:endParaRPr lang="en-GB" dirty="0"/>
          </a:p>
        </p:txBody>
      </p:sp>
      <p:pic>
        <p:nvPicPr>
          <p:cNvPr id="6" name="Picture 5" descr="Free speech bubble talking chat illustration">
            <a:extLst>
              <a:ext uri="{FF2B5EF4-FFF2-40B4-BE49-F238E27FC236}">
                <a16:creationId xmlns:a16="http://schemas.microsoft.com/office/drawing/2014/main" id="{B9B9A6AC-C3F7-A4F6-A434-2422420814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961" y="295193"/>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21E2E42-A641-BF8F-85B4-527DEE97974B}"/>
              </a:ext>
            </a:extLst>
          </p:cNvPr>
          <p:cNvSpPr/>
          <p:nvPr/>
        </p:nvSpPr>
        <p:spPr>
          <a:xfrm>
            <a:off x="2906038" y="3620022"/>
            <a:ext cx="964504" cy="46166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a:t>72%</a:t>
            </a:r>
          </a:p>
        </p:txBody>
      </p:sp>
      <p:sp>
        <p:nvSpPr>
          <p:cNvPr id="9" name="Rectangle 8">
            <a:extLst>
              <a:ext uri="{FF2B5EF4-FFF2-40B4-BE49-F238E27FC236}">
                <a16:creationId xmlns:a16="http://schemas.microsoft.com/office/drawing/2014/main" id="{4C5B8C2A-7689-9C2F-A03B-66C7D245626B}"/>
              </a:ext>
            </a:extLst>
          </p:cNvPr>
          <p:cNvSpPr/>
          <p:nvPr/>
        </p:nvSpPr>
        <p:spPr>
          <a:xfrm>
            <a:off x="2943616" y="4723294"/>
            <a:ext cx="964504" cy="46166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a:t>31%</a:t>
            </a:r>
          </a:p>
        </p:txBody>
      </p:sp>
      <p:sp>
        <p:nvSpPr>
          <p:cNvPr id="10" name="Rectangle 9">
            <a:extLst>
              <a:ext uri="{FF2B5EF4-FFF2-40B4-BE49-F238E27FC236}">
                <a16:creationId xmlns:a16="http://schemas.microsoft.com/office/drawing/2014/main" id="{451EE3E3-9F13-D7A9-FC26-A33A6CCC7EF2}"/>
              </a:ext>
            </a:extLst>
          </p:cNvPr>
          <p:cNvSpPr/>
          <p:nvPr/>
        </p:nvSpPr>
        <p:spPr>
          <a:xfrm>
            <a:off x="8478275" y="4723293"/>
            <a:ext cx="964504" cy="46166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a:t>31%</a:t>
            </a:r>
          </a:p>
        </p:txBody>
      </p:sp>
      <p:sp>
        <p:nvSpPr>
          <p:cNvPr id="13" name="Rectangle 12">
            <a:extLst>
              <a:ext uri="{FF2B5EF4-FFF2-40B4-BE49-F238E27FC236}">
                <a16:creationId xmlns:a16="http://schemas.microsoft.com/office/drawing/2014/main" id="{3AFD9B74-B557-1CF1-C637-E4029D0A4750}"/>
              </a:ext>
            </a:extLst>
          </p:cNvPr>
          <p:cNvSpPr/>
          <p:nvPr/>
        </p:nvSpPr>
        <p:spPr>
          <a:xfrm>
            <a:off x="8509348" y="3601165"/>
            <a:ext cx="964504" cy="46166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a:t>63%</a:t>
            </a:r>
          </a:p>
        </p:txBody>
      </p:sp>
    </p:spTree>
    <p:extLst>
      <p:ext uri="{BB962C8B-B14F-4D97-AF65-F5344CB8AC3E}">
        <p14:creationId xmlns:p14="http://schemas.microsoft.com/office/powerpoint/2010/main" val="26863100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3E160B-135F-1E50-7F72-3769035F8E3E}"/>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FF72E3CE-06C5-5BF7-C2F7-0B7B0772C782}"/>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EF92F5A-40F4-9E67-1B44-7617A0BE553D}"/>
              </a:ext>
            </a:extLst>
          </p:cNvPr>
          <p:cNvSpPr/>
          <p:nvPr/>
        </p:nvSpPr>
        <p:spPr>
          <a:xfrm>
            <a:off x="10222302" y="267419"/>
            <a:ext cx="1859452" cy="25275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7E8984B6-81F5-9294-F05D-3F6914B56C2F}"/>
              </a:ext>
            </a:extLst>
          </p:cNvPr>
          <p:cNvSpPr txBox="1"/>
          <p:nvPr/>
        </p:nvSpPr>
        <p:spPr>
          <a:xfrm>
            <a:off x="8960527" y="6199430"/>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12" name="TextBox 11">
            <a:extLst>
              <a:ext uri="{FF2B5EF4-FFF2-40B4-BE49-F238E27FC236}">
                <a16:creationId xmlns:a16="http://schemas.microsoft.com/office/drawing/2014/main" id="{77494D71-7F65-31D4-B4C9-CA9A7B22416C}"/>
              </a:ext>
            </a:extLst>
          </p:cNvPr>
          <p:cNvSpPr txBox="1"/>
          <p:nvPr/>
        </p:nvSpPr>
        <p:spPr>
          <a:xfrm>
            <a:off x="1890944" y="6193369"/>
            <a:ext cx="5874315" cy="461665"/>
          </a:xfrm>
          <a:prstGeom prst="rect">
            <a:avLst/>
          </a:prstGeom>
          <a:noFill/>
        </p:spPr>
        <p:txBody>
          <a:bodyPr wrap="square">
            <a:spAutoFit/>
          </a:bodyPr>
          <a:lstStyle/>
          <a:p>
            <a:r>
              <a:rPr lang="en-GB" sz="2400"/>
              <a:t> Visit </a:t>
            </a:r>
            <a:r>
              <a:rPr lang="en-GB" sz="2400">
                <a:hlinkClick r:id="rId3"/>
              </a:rPr>
              <a:t>gaming.lgfl.net </a:t>
            </a:r>
            <a:r>
              <a:rPr lang="en-GB" sz="2400"/>
              <a:t>for advice and activities</a:t>
            </a:r>
          </a:p>
        </p:txBody>
      </p:sp>
      <p:sp>
        <p:nvSpPr>
          <p:cNvPr id="5" name="TextBox 4">
            <a:extLst>
              <a:ext uri="{FF2B5EF4-FFF2-40B4-BE49-F238E27FC236}">
                <a16:creationId xmlns:a16="http://schemas.microsoft.com/office/drawing/2014/main" id="{409C36FC-2A56-A9D0-C749-A56569700560}"/>
              </a:ext>
            </a:extLst>
          </p:cNvPr>
          <p:cNvSpPr txBox="1"/>
          <p:nvPr/>
        </p:nvSpPr>
        <p:spPr>
          <a:xfrm>
            <a:off x="1890944" y="406083"/>
            <a:ext cx="10082593" cy="523220"/>
          </a:xfrm>
          <a:prstGeom prst="rect">
            <a:avLst/>
          </a:prstGeom>
          <a:noFill/>
        </p:spPr>
        <p:txBody>
          <a:bodyPr wrap="square">
            <a:spAutoFit/>
          </a:bodyPr>
          <a:lstStyle/>
          <a:p>
            <a:r>
              <a:rPr lang="en-GB" sz="2800" b="1" dirty="0"/>
              <a:t>What are </a:t>
            </a:r>
            <a:r>
              <a:rPr lang="en-GB" sz="2800" b="1" dirty="0">
                <a:solidFill>
                  <a:srgbClr val="FF0000"/>
                </a:solidFill>
              </a:rPr>
              <a:t>YOU </a:t>
            </a:r>
            <a:r>
              <a:rPr lang="en-GB" sz="2800" b="1" dirty="0"/>
              <a:t>most</a:t>
            </a:r>
            <a:r>
              <a:rPr lang="en-GB" sz="2800" b="1" dirty="0">
                <a:solidFill>
                  <a:srgbClr val="FF0000"/>
                </a:solidFill>
              </a:rPr>
              <a:t> WORRIED </a:t>
            </a:r>
            <a:r>
              <a:rPr lang="en-GB" sz="2800" b="1" dirty="0"/>
              <a:t>about</a:t>
            </a:r>
            <a:r>
              <a:rPr lang="en-GB" sz="2800" dirty="0"/>
              <a:t>?</a:t>
            </a:r>
            <a:endParaRPr lang="en-GB" dirty="0"/>
          </a:p>
        </p:txBody>
      </p:sp>
      <p:pic>
        <p:nvPicPr>
          <p:cNvPr id="6" name="Picture 5" descr="Free speech bubble talking chat illustration">
            <a:extLst>
              <a:ext uri="{FF2B5EF4-FFF2-40B4-BE49-F238E27FC236}">
                <a16:creationId xmlns:a16="http://schemas.microsoft.com/office/drawing/2014/main" id="{E3598353-0E8F-D7BE-BBD0-C12D131759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961" y="295193"/>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1E481009-0041-5DDF-E66E-53FACAB0BF4C}"/>
              </a:ext>
            </a:extLst>
          </p:cNvPr>
          <p:cNvPicPr>
            <a:picLocks noChangeAspect="1"/>
          </p:cNvPicPr>
          <p:nvPr/>
        </p:nvPicPr>
        <p:blipFill>
          <a:blip r:embed="rId5"/>
          <a:stretch>
            <a:fillRect/>
          </a:stretch>
        </p:blipFill>
        <p:spPr>
          <a:xfrm>
            <a:off x="498094" y="1944408"/>
            <a:ext cx="11195811" cy="3717801"/>
          </a:xfrm>
          <a:prstGeom prst="rect">
            <a:avLst/>
          </a:prstGeom>
        </p:spPr>
      </p:pic>
    </p:spTree>
    <p:extLst>
      <p:ext uri="{BB962C8B-B14F-4D97-AF65-F5344CB8AC3E}">
        <p14:creationId xmlns:p14="http://schemas.microsoft.com/office/powerpoint/2010/main" val="21203976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920BF-5A7E-001C-EB08-7CDBE18F2E9A}"/>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26127942-EBA5-71C0-8263-88116D477C8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5AFDC26F-6516-0879-BC81-A7A8154F99B9}"/>
              </a:ext>
            </a:extLst>
          </p:cNvPr>
          <p:cNvSpPr/>
          <p:nvPr/>
        </p:nvSpPr>
        <p:spPr>
          <a:xfrm>
            <a:off x="10222302" y="267419"/>
            <a:ext cx="1859452" cy="25275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AFDB8B30-384B-0BAC-F7C4-53F8A2208BCA}"/>
              </a:ext>
            </a:extLst>
          </p:cNvPr>
          <p:cNvSpPr txBox="1"/>
          <p:nvPr/>
        </p:nvSpPr>
        <p:spPr>
          <a:xfrm>
            <a:off x="3038236" y="6301069"/>
            <a:ext cx="9170669" cy="461665"/>
          </a:xfrm>
          <a:prstGeom prst="rect">
            <a:avLst/>
          </a:prstGeom>
          <a:noFill/>
        </p:spPr>
        <p:txBody>
          <a:bodyPr wrap="square" rtlCol="0">
            <a:spAutoFit/>
          </a:bodyPr>
          <a:lstStyle/>
          <a:p>
            <a:pPr>
              <a:spcAft>
                <a:spcPts val="600"/>
              </a:spcAft>
            </a:pPr>
            <a:r>
              <a:rPr lang="en-GB" sz="1200" dirty="0">
                <a:hlinkClick r:id="rId3"/>
              </a:rPr>
              <a:t>https://www.gambleaware.org/media/hbcp3qgd/exploring-the-lived-experience-and-views-of-gambling-among-children-and-young-people_final_0.pdf</a:t>
            </a:r>
            <a:r>
              <a:rPr lang="en-GB" sz="1200" dirty="0"/>
              <a:t> </a:t>
            </a:r>
          </a:p>
        </p:txBody>
      </p:sp>
      <p:sp>
        <p:nvSpPr>
          <p:cNvPr id="5" name="TextBox 4">
            <a:extLst>
              <a:ext uri="{FF2B5EF4-FFF2-40B4-BE49-F238E27FC236}">
                <a16:creationId xmlns:a16="http://schemas.microsoft.com/office/drawing/2014/main" id="{211542FB-2399-65DC-663C-B47A83B88F7E}"/>
              </a:ext>
            </a:extLst>
          </p:cNvPr>
          <p:cNvSpPr txBox="1"/>
          <p:nvPr/>
        </p:nvSpPr>
        <p:spPr>
          <a:xfrm>
            <a:off x="2679405" y="4808108"/>
            <a:ext cx="9700164" cy="1384995"/>
          </a:xfrm>
          <a:prstGeom prst="rect">
            <a:avLst/>
          </a:prstGeom>
          <a:noFill/>
        </p:spPr>
        <p:txBody>
          <a:bodyPr wrap="square">
            <a:spAutoFit/>
          </a:bodyPr>
          <a:lstStyle/>
          <a:p>
            <a:r>
              <a:rPr lang="en-GB" sz="2800" dirty="0"/>
              <a:t>Do you </a:t>
            </a:r>
            <a:r>
              <a:rPr lang="en-GB" sz="2800" b="1" dirty="0">
                <a:solidFill>
                  <a:srgbClr val="FF0000"/>
                </a:solidFill>
              </a:rPr>
              <a:t>DISCUSS THIS </a:t>
            </a:r>
            <a:r>
              <a:rPr lang="en-GB" sz="2800" dirty="0"/>
              <a:t>when you talk about </a:t>
            </a:r>
            <a:r>
              <a:rPr lang="en-GB" sz="2800" b="1" dirty="0">
                <a:solidFill>
                  <a:srgbClr val="FF0000"/>
                </a:solidFill>
              </a:rPr>
              <a:t>MONEY</a:t>
            </a:r>
            <a:r>
              <a:rPr lang="en-GB" sz="2800" dirty="0"/>
              <a:t> to your children and how gambling is made to </a:t>
            </a:r>
            <a:r>
              <a:rPr lang="en-GB" sz="2800" b="1" dirty="0">
                <a:solidFill>
                  <a:srgbClr val="FF0000"/>
                </a:solidFill>
              </a:rPr>
              <a:t>LOOK ATTRACTIVE </a:t>
            </a:r>
            <a:r>
              <a:rPr lang="en-GB" sz="2800" dirty="0"/>
              <a:t>and  likely that you would </a:t>
            </a:r>
            <a:r>
              <a:rPr lang="en-GB" sz="2800" b="1" dirty="0">
                <a:solidFill>
                  <a:srgbClr val="FF0000"/>
                </a:solidFill>
              </a:rPr>
              <a:t>WIN</a:t>
            </a:r>
            <a:r>
              <a:rPr lang="en-GB" sz="2800" dirty="0"/>
              <a:t>?</a:t>
            </a:r>
            <a:endParaRPr lang="en-GB" dirty="0"/>
          </a:p>
        </p:txBody>
      </p:sp>
      <p:pic>
        <p:nvPicPr>
          <p:cNvPr id="6" name="Picture 5" descr="Free speech bubble talking chat illustration">
            <a:extLst>
              <a:ext uri="{FF2B5EF4-FFF2-40B4-BE49-F238E27FC236}">
                <a16:creationId xmlns:a16="http://schemas.microsoft.com/office/drawing/2014/main" id="{94163F07-D964-994B-F15F-1393180C0D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7153" y="4644080"/>
            <a:ext cx="1656989" cy="1656989"/>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DADD2C0-E6EC-CDC6-36A4-50B845574B64}"/>
              </a:ext>
            </a:extLst>
          </p:cNvPr>
          <p:cNvSpPr txBox="1"/>
          <p:nvPr/>
        </p:nvSpPr>
        <p:spPr>
          <a:xfrm>
            <a:off x="346580" y="472886"/>
            <a:ext cx="10507625" cy="1077218"/>
          </a:xfrm>
          <a:prstGeom prst="rect">
            <a:avLst/>
          </a:prstGeom>
          <a:noFill/>
        </p:spPr>
        <p:txBody>
          <a:bodyPr wrap="square">
            <a:spAutoFit/>
          </a:bodyPr>
          <a:lstStyle/>
          <a:p>
            <a:pPr algn="l"/>
            <a:r>
              <a:rPr lang="en-GB" sz="3200" b="1" dirty="0">
                <a:solidFill>
                  <a:srgbClr val="000000"/>
                </a:solidFill>
              </a:rPr>
              <a:t>R</a:t>
            </a:r>
            <a:r>
              <a:rPr lang="en-GB" sz="3200" b="1" i="0" dirty="0">
                <a:solidFill>
                  <a:srgbClr val="000000"/>
                </a:solidFill>
                <a:effectLst/>
              </a:rPr>
              <a:t>esearch finds children’s </a:t>
            </a:r>
            <a:r>
              <a:rPr lang="en-GB" sz="3200" b="1" i="0" dirty="0">
                <a:effectLst/>
              </a:rPr>
              <a:t>online spaces “saturated” with </a:t>
            </a:r>
          </a:p>
          <a:p>
            <a:pPr algn="l"/>
            <a:r>
              <a:rPr lang="en-GB" sz="3200" b="1" i="0" dirty="0">
                <a:solidFill>
                  <a:srgbClr val="FF0000"/>
                </a:solidFill>
                <a:effectLst/>
              </a:rPr>
              <a:t>gambling-like</a:t>
            </a:r>
            <a:r>
              <a:rPr lang="en-GB" sz="3200" b="1" i="0" dirty="0">
                <a:effectLst/>
              </a:rPr>
              <a:t> content and advertising:</a:t>
            </a:r>
          </a:p>
        </p:txBody>
      </p:sp>
      <p:pic>
        <p:nvPicPr>
          <p:cNvPr id="7" name="Picture 6" descr="Free did you know speech balloon message illustration">
            <a:extLst>
              <a:ext uri="{FF2B5EF4-FFF2-40B4-BE49-F238E27FC236}">
                <a16:creationId xmlns:a16="http://schemas.microsoft.com/office/drawing/2014/main" id="{433FFDD5-7B69-2502-BDA3-D7B6F4D31D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81366" y="580852"/>
            <a:ext cx="2527539" cy="252753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A878681E-2161-4390-1FE6-E9B1FEA46B21}"/>
              </a:ext>
            </a:extLst>
          </p:cNvPr>
          <p:cNvSpPr/>
          <p:nvPr/>
        </p:nvSpPr>
        <p:spPr>
          <a:xfrm>
            <a:off x="521854" y="1802888"/>
            <a:ext cx="8973879" cy="108324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i="0" dirty="0">
                <a:solidFill>
                  <a:schemeClr val="bg1"/>
                </a:solidFill>
                <a:effectLst/>
                <a:latin typeface="Roboto" panose="02000000000000000000" pitchFamily="2" charset="0"/>
              </a:rPr>
              <a:t>“</a:t>
            </a:r>
            <a:r>
              <a:rPr lang="en-GB" sz="2400" b="1" i="1" dirty="0">
                <a:solidFill>
                  <a:schemeClr val="bg1"/>
                </a:solidFill>
                <a:effectLst/>
                <a:latin typeface="Roboto" panose="02000000000000000000" pitchFamily="2" charset="0"/>
              </a:rPr>
              <a:t>They make it look like a game, it does not look like gambling.” </a:t>
            </a:r>
            <a:endParaRPr lang="en-GB" sz="2400" b="1" dirty="0">
              <a:solidFill>
                <a:schemeClr val="bg1"/>
              </a:solidFill>
            </a:endParaRPr>
          </a:p>
        </p:txBody>
      </p:sp>
      <p:sp>
        <p:nvSpPr>
          <p:cNvPr id="13" name="Rectangle: Top Corners One Rounded and One Snipped 12">
            <a:extLst>
              <a:ext uri="{FF2B5EF4-FFF2-40B4-BE49-F238E27FC236}">
                <a16:creationId xmlns:a16="http://schemas.microsoft.com/office/drawing/2014/main" id="{BAD83E2F-4284-48FA-E326-6E1569754AE5}"/>
              </a:ext>
            </a:extLst>
          </p:cNvPr>
          <p:cNvSpPr/>
          <p:nvPr/>
        </p:nvSpPr>
        <p:spPr>
          <a:xfrm>
            <a:off x="1159495" y="3006301"/>
            <a:ext cx="10590027" cy="1384995"/>
          </a:xfrm>
          <a:prstGeom prst="snip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sz="2800" b="1" dirty="0">
                <a:solidFill>
                  <a:schemeClr val="bg1"/>
                </a:solidFill>
              </a:rPr>
              <a:t>R</a:t>
            </a:r>
            <a:r>
              <a:rPr lang="en-GB" sz="2800" b="1" i="0" dirty="0">
                <a:solidFill>
                  <a:schemeClr val="bg1"/>
                </a:solidFill>
                <a:effectLst/>
              </a:rPr>
              <a:t>isks are not understood by children due to the blurred lines between gambling and gambling-like activity such as loot boxes</a:t>
            </a:r>
          </a:p>
        </p:txBody>
      </p:sp>
      <p:pic>
        <p:nvPicPr>
          <p:cNvPr id="16" name="Picture 15">
            <a:extLst>
              <a:ext uri="{FF2B5EF4-FFF2-40B4-BE49-F238E27FC236}">
                <a16:creationId xmlns:a16="http://schemas.microsoft.com/office/drawing/2014/main" id="{B8CE5EE3-DF33-64A1-B850-F6AFF264A8E2}"/>
              </a:ext>
            </a:extLst>
          </p:cNvPr>
          <p:cNvPicPr>
            <a:picLocks noChangeAspect="1"/>
          </p:cNvPicPr>
          <p:nvPr/>
        </p:nvPicPr>
        <p:blipFill>
          <a:blip r:embed="rId6"/>
          <a:stretch>
            <a:fillRect/>
          </a:stretch>
        </p:blipFill>
        <p:spPr>
          <a:xfrm>
            <a:off x="9745288" y="138539"/>
            <a:ext cx="2004234" cy="441998"/>
          </a:xfrm>
          <a:prstGeom prst="rect">
            <a:avLst/>
          </a:prstGeom>
        </p:spPr>
      </p:pic>
    </p:spTree>
    <p:extLst>
      <p:ext uri="{BB962C8B-B14F-4D97-AF65-F5344CB8AC3E}">
        <p14:creationId xmlns:p14="http://schemas.microsoft.com/office/powerpoint/2010/main" val="29597507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03872416-A987-A534-8CE6-1660CF67B164}"/>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C5EC7652-7226-91B8-7E0B-5CB09B15F2A4}"/>
              </a:ext>
            </a:extLst>
          </p:cNvPr>
          <p:cNvSpPr/>
          <p:nvPr/>
        </p:nvSpPr>
        <p:spPr>
          <a:xfrm>
            <a:off x="10222302" y="267419"/>
            <a:ext cx="1859452" cy="25275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9D2A8155-19D0-4BC2-BC4F-D621DDC8DB41}"/>
              </a:ext>
            </a:extLst>
          </p:cNvPr>
          <p:cNvSpPr txBox="1"/>
          <p:nvPr/>
        </p:nvSpPr>
        <p:spPr>
          <a:xfrm>
            <a:off x="579120" y="1251292"/>
            <a:ext cx="12028414" cy="4467057"/>
          </a:xfrm>
          <a:prstGeom prst="rect">
            <a:avLst/>
          </a:prstGeom>
          <a:noFill/>
        </p:spPr>
        <p:txBody>
          <a:bodyPr wrap="square" rtlCol="0">
            <a:spAutoFit/>
          </a:bodyPr>
          <a:lstStyle/>
          <a:p>
            <a:pPr marL="342900" indent="-342900" algn="l" fontAlgn="base">
              <a:lnSpc>
                <a:spcPct val="150000"/>
              </a:lnSpc>
              <a:buFont typeface="Arial" panose="020B0604020202020204" pitchFamily="34" charset="0"/>
              <a:buChar char="•"/>
            </a:pPr>
            <a:r>
              <a:rPr lang="en-GB" sz="2400" b="1" i="0">
                <a:solidFill>
                  <a:srgbClr val="00B0F0"/>
                </a:solidFill>
                <a:effectLst/>
                <a:highlight>
                  <a:srgbClr val="FFFFFF"/>
                </a:highlight>
                <a:latin typeface="inherit"/>
              </a:rPr>
              <a:t>ASK</a:t>
            </a:r>
            <a:r>
              <a:rPr lang="en-GB" sz="2400" b="1" i="0">
                <a:solidFill>
                  <a:srgbClr val="253045"/>
                </a:solidFill>
                <a:effectLst/>
                <a:highlight>
                  <a:srgbClr val="FFFFFF"/>
                </a:highlight>
                <a:latin typeface="inherit"/>
              </a:rPr>
              <a:t> </a:t>
            </a:r>
            <a:r>
              <a:rPr lang="en-GB" sz="2400" b="0" i="0">
                <a:effectLst/>
                <a:highlight>
                  <a:srgbClr val="FFFFFF"/>
                </a:highlight>
                <a:latin typeface="inherit"/>
              </a:rPr>
              <a:t>what type of games your child enjoys – are they </a:t>
            </a:r>
            <a:r>
              <a:rPr lang="en-GB" sz="2400" b="1" i="0">
                <a:effectLst/>
                <a:highlight>
                  <a:srgbClr val="FFFFFF"/>
                </a:highlight>
                <a:latin typeface="inherit"/>
              </a:rPr>
              <a:t>age-appropriate</a:t>
            </a:r>
            <a:r>
              <a:rPr lang="en-GB" sz="2400" b="0" i="0">
                <a:effectLst/>
                <a:highlight>
                  <a:srgbClr val="FFFFFF"/>
                </a:highlight>
                <a:latin typeface="inherit"/>
              </a:rPr>
              <a:t>?</a:t>
            </a:r>
            <a:endParaRPr lang="en-GB" sz="2400">
              <a:highlight>
                <a:srgbClr val="FFFFFF"/>
              </a:highlight>
              <a:latin typeface="inherit"/>
            </a:endParaRPr>
          </a:p>
          <a:p>
            <a:pPr marL="342900" indent="-342900" algn="l" fontAlgn="base">
              <a:lnSpc>
                <a:spcPct val="150000"/>
              </a:lnSpc>
              <a:buFont typeface="Arial" panose="020B0604020202020204" pitchFamily="34" charset="0"/>
              <a:buChar char="•"/>
            </a:pPr>
            <a:r>
              <a:rPr lang="en-GB" sz="2400" b="1" i="0">
                <a:solidFill>
                  <a:srgbClr val="00B0F0"/>
                </a:solidFill>
                <a:effectLst/>
                <a:highlight>
                  <a:srgbClr val="FFFFFF"/>
                </a:highlight>
                <a:latin typeface="inherit"/>
              </a:rPr>
              <a:t>PLAY</a:t>
            </a:r>
            <a:r>
              <a:rPr lang="en-GB" sz="2400" b="1" i="0">
                <a:effectLst/>
                <a:highlight>
                  <a:srgbClr val="FFFFFF"/>
                </a:highlight>
                <a:latin typeface="inherit"/>
              </a:rPr>
              <a:t> </a:t>
            </a:r>
            <a:r>
              <a:rPr lang="en-GB" sz="2400" i="0">
                <a:effectLst/>
                <a:highlight>
                  <a:srgbClr val="FFFFFF"/>
                </a:highlight>
                <a:latin typeface="inherit"/>
              </a:rPr>
              <a:t>games together - </a:t>
            </a:r>
            <a:r>
              <a:rPr lang="en-GB" sz="2400" b="0" i="0">
                <a:effectLst/>
                <a:highlight>
                  <a:srgbClr val="FFFFFF"/>
                </a:highlight>
                <a:latin typeface="inherit"/>
              </a:rPr>
              <a:t>keep the tech in </a:t>
            </a:r>
            <a:r>
              <a:rPr lang="en-GB" sz="2400" b="1" i="0">
                <a:effectLst/>
                <a:highlight>
                  <a:srgbClr val="FFFFFF"/>
                </a:highlight>
                <a:latin typeface="inherit"/>
              </a:rPr>
              <a:t>shared spaces </a:t>
            </a:r>
            <a:r>
              <a:rPr lang="en-GB" sz="2400" b="0" i="0">
                <a:effectLst/>
                <a:highlight>
                  <a:srgbClr val="FFFFFF"/>
                </a:highlight>
                <a:latin typeface="inherit"/>
              </a:rPr>
              <a:t>rather than bedrooms</a:t>
            </a:r>
          </a:p>
          <a:p>
            <a:pPr marL="342900" indent="-342900" algn="l" fontAlgn="base">
              <a:lnSpc>
                <a:spcPct val="150000"/>
              </a:lnSpc>
              <a:buFont typeface="Arial" panose="020B0604020202020204" pitchFamily="34" charset="0"/>
              <a:buChar char="•"/>
            </a:pPr>
            <a:r>
              <a:rPr lang="en-GB" sz="2400" b="1" i="0">
                <a:solidFill>
                  <a:srgbClr val="00B0F0"/>
                </a:solidFill>
                <a:effectLst/>
                <a:highlight>
                  <a:srgbClr val="FFFFFF"/>
                </a:highlight>
                <a:latin typeface="inherit"/>
              </a:rPr>
              <a:t>TALK</a:t>
            </a:r>
            <a:r>
              <a:rPr lang="en-GB" sz="2400" b="1" i="0">
                <a:effectLst/>
                <a:highlight>
                  <a:srgbClr val="FFFFFF"/>
                </a:highlight>
                <a:latin typeface="inherit"/>
              </a:rPr>
              <a:t> </a:t>
            </a:r>
            <a:r>
              <a:rPr lang="en-GB" sz="2400" b="0" i="0">
                <a:effectLst/>
                <a:highlight>
                  <a:srgbClr val="FFFFFF"/>
                </a:highlight>
                <a:latin typeface="inherit"/>
              </a:rPr>
              <a:t>about </a:t>
            </a:r>
            <a:r>
              <a:rPr lang="en-GB" sz="2400" b="1" i="0">
                <a:effectLst/>
                <a:highlight>
                  <a:srgbClr val="FFFFFF"/>
                </a:highlight>
                <a:latin typeface="inherit"/>
              </a:rPr>
              <a:t>who they are playing </a:t>
            </a:r>
            <a:r>
              <a:rPr lang="en-GB" sz="2400" b="0" i="0">
                <a:effectLst/>
                <a:highlight>
                  <a:srgbClr val="FFFFFF"/>
                </a:highlight>
                <a:latin typeface="inherit"/>
              </a:rPr>
              <a:t>with </a:t>
            </a:r>
            <a:r>
              <a:rPr lang="en-GB" sz="2400">
                <a:highlight>
                  <a:srgbClr val="FFFFFF"/>
                </a:highlight>
                <a:latin typeface="inherit"/>
              </a:rPr>
              <a:t>- </a:t>
            </a:r>
            <a:r>
              <a:rPr lang="en-GB" sz="2400" b="0" i="0">
                <a:effectLst/>
                <a:highlight>
                  <a:srgbClr val="FFFFFF"/>
                </a:highlight>
                <a:latin typeface="inherit"/>
              </a:rPr>
              <a:t>what </a:t>
            </a:r>
            <a:r>
              <a:rPr lang="en-GB" sz="2400" b="1" i="0">
                <a:effectLst/>
                <a:highlight>
                  <a:srgbClr val="FFFFFF"/>
                </a:highlight>
                <a:latin typeface="inherit"/>
              </a:rPr>
              <a:t>information</a:t>
            </a:r>
            <a:r>
              <a:rPr lang="en-GB" sz="2400" b="0" i="0">
                <a:effectLst/>
                <a:highlight>
                  <a:srgbClr val="FFFFFF"/>
                </a:highlight>
                <a:latin typeface="inherit"/>
              </a:rPr>
              <a:t> are they sharing?</a:t>
            </a:r>
          </a:p>
          <a:p>
            <a:pPr marL="342900" indent="-342900" algn="l" fontAlgn="base">
              <a:lnSpc>
                <a:spcPct val="150000"/>
              </a:lnSpc>
              <a:buFont typeface="Arial" panose="020B0604020202020204" pitchFamily="34" charset="0"/>
              <a:buChar char="•"/>
            </a:pPr>
            <a:r>
              <a:rPr lang="en-GB" sz="2400" b="1" i="0">
                <a:solidFill>
                  <a:srgbClr val="00B0F0"/>
                </a:solidFill>
                <a:effectLst/>
                <a:highlight>
                  <a:srgbClr val="FFFFFF"/>
                </a:highlight>
                <a:latin typeface="inherit"/>
              </a:rPr>
              <a:t>EXPLAIN</a:t>
            </a:r>
            <a:r>
              <a:rPr lang="en-GB" sz="2400" b="0" i="0">
                <a:effectLst/>
                <a:highlight>
                  <a:srgbClr val="FFFFFF"/>
                </a:highlight>
                <a:latin typeface="inherit"/>
              </a:rPr>
              <a:t> what is/isn’t </a:t>
            </a:r>
            <a:r>
              <a:rPr lang="en-GB" sz="2400" b="1" i="0">
                <a:effectLst/>
                <a:highlight>
                  <a:srgbClr val="FFFFFF"/>
                </a:highlight>
                <a:latin typeface="inherit"/>
              </a:rPr>
              <a:t>appropriate to share</a:t>
            </a:r>
            <a:r>
              <a:rPr lang="en-GB" sz="2400" b="0" i="0">
                <a:effectLst/>
                <a:highlight>
                  <a:srgbClr val="FFFFFF"/>
                </a:highlight>
                <a:latin typeface="inherit"/>
              </a:rPr>
              <a:t>, e.g. personal details to identify them/location</a:t>
            </a:r>
          </a:p>
          <a:p>
            <a:pPr marL="342900" indent="-342900" algn="l" fontAlgn="base">
              <a:lnSpc>
                <a:spcPct val="150000"/>
              </a:lnSpc>
              <a:buFont typeface="Arial" panose="020B0604020202020204" pitchFamily="34" charset="0"/>
              <a:buChar char="•"/>
            </a:pPr>
            <a:r>
              <a:rPr lang="en-GB" sz="2400" b="1">
                <a:solidFill>
                  <a:srgbClr val="00B0F0"/>
                </a:solidFill>
                <a:highlight>
                  <a:srgbClr val="FFFFFF"/>
                </a:highlight>
                <a:latin typeface="inherit"/>
              </a:rPr>
              <a:t>AGREE</a:t>
            </a:r>
            <a:r>
              <a:rPr lang="en-GB" sz="2400" b="0" i="0">
                <a:effectLst/>
                <a:highlight>
                  <a:srgbClr val="FFFFFF"/>
                </a:highlight>
                <a:latin typeface="inherit"/>
              </a:rPr>
              <a:t> how they will spend their </a:t>
            </a:r>
            <a:r>
              <a:rPr lang="en-GB" sz="2400" b="1" i="0">
                <a:effectLst/>
                <a:highlight>
                  <a:srgbClr val="FFFFFF"/>
                </a:highlight>
                <a:latin typeface="inherit"/>
              </a:rPr>
              <a:t>money</a:t>
            </a:r>
            <a:r>
              <a:rPr lang="en-GB" sz="2400" b="0" i="0">
                <a:effectLst/>
                <a:highlight>
                  <a:srgbClr val="FFFFFF"/>
                </a:highlight>
                <a:latin typeface="inherit"/>
              </a:rPr>
              <a:t> online</a:t>
            </a:r>
          </a:p>
          <a:p>
            <a:pPr marL="342900" indent="-342900" algn="l" fontAlgn="base">
              <a:lnSpc>
                <a:spcPct val="150000"/>
              </a:lnSpc>
              <a:buFont typeface="Arial" panose="020B0604020202020204" pitchFamily="34" charset="0"/>
              <a:buChar char="•"/>
            </a:pPr>
            <a:r>
              <a:rPr lang="en-GB" sz="2400" b="1" i="0">
                <a:solidFill>
                  <a:srgbClr val="00B0F0"/>
                </a:solidFill>
                <a:effectLst/>
                <a:highlight>
                  <a:srgbClr val="FFFFFF"/>
                </a:highlight>
                <a:latin typeface="inherit"/>
              </a:rPr>
              <a:t>DISCUSS</a:t>
            </a:r>
            <a:r>
              <a:rPr lang="en-GB" sz="2400" b="0" i="0">
                <a:effectLst/>
                <a:highlight>
                  <a:srgbClr val="FFFFFF"/>
                </a:highlight>
                <a:latin typeface="inherit"/>
              </a:rPr>
              <a:t> what they would do if they were </a:t>
            </a:r>
            <a:r>
              <a:rPr lang="en-GB" sz="2400" b="1" i="0">
                <a:effectLst/>
                <a:highlight>
                  <a:srgbClr val="FFFFFF"/>
                </a:highlight>
                <a:latin typeface="inherit"/>
              </a:rPr>
              <a:t>bullied</a:t>
            </a:r>
            <a:r>
              <a:rPr lang="en-GB" sz="2400" b="0" i="0">
                <a:effectLst/>
                <a:highlight>
                  <a:srgbClr val="FFFFFF"/>
                </a:highlight>
                <a:latin typeface="inherit"/>
              </a:rPr>
              <a:t> online, and what steps to take </a:t>
            </a:r>
          </a:p>
          <a:p>
            <a:pPr marL="342900" indent="-342900" algn="l" fontAlgn="base">
              <a:lnSpc>
                <a:spcPct val="150000"/>
              </a:lnSpc>
              <a:buFont typeface="Arial" panose="020B0604020202020204" pitchFamily="34" charset="0"/>
              <a:buChar char="•"/>
            </a:pPr>
            <a:r>
              <a:rPr lang="en-GB" sz="2400" b="1" i="0">
                <a:solidFill>
                  <a:srgbClr val="00B0F0"/>
                </a:solidFill>
                <a:effectLst/>
                <a:highlight>
                  <a:srgbClr val="FFFFFF"/>
                </a:highlight>
                <a:latin typeface="inherit"/>
              </a:rPr>
              <a:t>DECIDE</a:t>
            </a:r>
            <a:r>
              <a:rPr lang="en-GB" sz="2400" b="0" i="0">
                <a:effectLst/>
                <a:highlight>
                  <a:srgbClr val="FFFFFF"/>
                </a:highlight>
                <a:latin typeface="inherit"/>
              </a:rPr>
              <a:t> </a:t>
            </a:r>
            <a:r>
              <a:rPr lang="en-GB" sz="2400" b="1" i="0">
                <a:effectLst/>
                <a:highlight>
                  <a:srgbClr val="FFFFFF"/>
                </a:highlight>
                <a:latin typeface="inherit"/>
              </a:rPr>
              <a:t>how long is appropriate </a:t>
            </a:r>
            <a:r>
              <a:rPr lang="en-GB" sz="2400" b="0" i="0">
                <a:effectLst/>
                <a:highlight>
                  <a:srgbClr val="FFFFFF"/>
                </a:highlight>
                <a:latin typeface="inherit"/>
              </a:rPr>
              <a:t>to play in one session - how many sessions a day</a:t>
            </a:r>
          </a:p>
          <a:p>
            <a:pPr marL="342900" indent="-342900" algn="l" fontAlgn="base">
              <a:lnSpc>
                <a:spcPct val="150000"/>
              </a:lnSpc>
              <a:buFont typeface="Arial" panose="020B0604020202020204" pitchFamily="34" charset="0"/>
              <a:buChar char="•"/>
            </a:pPr>
            <a:r>
              <a:rPr lang="en-GB" sz="2400" b="1">
                <a:solidFill>
                  <a:srgbClr val="00B0F0"/>
                </a:solidFill>
                <a:highlight>
                  <a:srgbClr val="FFFFFF"/>
                </a:highlight>
                <a:latin typeface="inherit"/>
              </a:rPr>
              <a:t>SETUP</a:t>
            </a:r>
            <a:r>
              <a:rPr lang="en-GB" sz="2400" b="0" i="0">
                <a:effectLst/>
                <a:highlight>
                  <a:srgbClr val="FFFFFF"/>
                </a:highlight>
                <a:latin typeface="inherit"/>
              </a:rPr>
              <a:t> these restrictions in </a:t>
            </a:r>
            <a:r>
              <a:rPr lang="en-GB" sz="2400" b="1" i="0">
                <a:effectLst/>
                <a:highlight>
                  <a:srgbClr val="FFFFFF"/>
                </a:highlight>
                <a:latin typeface="inherit"/>
              </a:rPr>
              <a:t>parental settings </a:t>
            </a:r>
            <a:r>
              <a:rPr lang="en-GB" sz="2400" b="0" i="0">
                <a:effectLst/>
                <a:highlight>
                  <a:srgbClr val="FFFFFF"/>
                </a:highlight>
                <a:latin typeface="inherit"/>
              </a:rPr>
              <a:t>with your child</a:t>
            </a:r>
          </a:p>
        </p:txBody>
      </p:sp>
      <p:sp>
        <p:nvSpPr>
          <p:cNvPr id="12" name="TextBox 11">
            <a:extLst>
              <a:ext uri="{FF2B5EF4-FFF2-40B4-BE49-F238E27FC236}">
                <a16:creationId xmlns:a16="http://schemas.microsoft.com/office/drawing/2014/main" id="{37CF9CC3-700C-42AA-A736-CF685CD1DE66}"/>
              </a:ext>
            </a:extLst>
          </p:cNvPr>
          <p:cNvSpPr txBox="1"/>
          <p:nvPr/>
        </p:nvSpPr>
        <p:spPr>
          <a:xfrm>
            <a:off x="3116056" y="5950739"/>
            <a:ext cx="9075944" cy="461665"/>
          </a:xfrm>
          <a:prstGeom prst="rect">
            <a:avLst/>
          </a:prstGeom>
          <a:noFill/>
        </p:spPr>
        <p:txBody>
          <a:bodyPr wrap="square">
            <a:spAutoFit/>
          </a:bodyPr>
          <a:lstStyle/>
          <a:p>
            <a:r>
              <a:rPr lang="en-GB" sz="2400"/>
              <a:t> Visit </a:t>
            </a:r>
            <a:r>
              <a:rPr lang="en-GB" sz="2400">
                <a:hlinkClick r:id="rId3"/>
              </a:rPr>
              <a:t>gaming.lgfl.net </a:t>
            </a:r>
            <a:r>
              <a:rPr lang="en-GB" sz="2400"/>
              <a:t>for advice and activities to keep them safe</a:t>
            </a:r>
          </a:p>
        </p:txBody>
      </p:sp>
      <p:sp>
        <p:nvSpPr>
          <p:cNvPr id="2" name="TextBox 1">
            <a:extLst>
              <a:ext uri="{FF2B5EF4-FFF2-40B4-BE49-F238E27FC236}">
                <a16:creationId xmlns:a16="http://schemas.microsoft.com/office/drawing/2014/main" id="{DBFD701A-C6CE-F333-5CDD-EB334ECCAFA9}"/>
              </a:ext>
            </a:extLst>
          </p:cNvPr>
          <p:cNvSpPr txBox="1"/>
          <p:nvPr/>
        </p:nvSpPr>
        <p:spPr>
          <a:xfrm>
            <a:off x="284883" y="611877"/>
            <a:ext cx="5115828" cy="523220"/>
          </a:xfrm>
          <a:prstGeom prst="rect">
            <a:avLst/>
          </a:prstGeom>
          <a:noFill/>
        </p:spPr>
        <p:txBody>
          <a:bodyPr wrap="square" rtlCol="0">
            <a:spAutoFit/>
          </a:bodyPr>
          <a:lstStyle/>
          <a:p>
            <a:r>
              <a:rPr lang="en-GB" sz="2800" b="1"/>
              <a:t>How </a:t>
            </a:r>
            <a:r>
              <a:rPr lang="en-GB" sz="2800"/>
              <a:t>can</a:t>
            </a:r>
            <a:r>
              <a:rPr lang="en-GB" sz="2800" b="1"/>
              <a:t> </a:t>
            </a:r>
            <a:r>
              <a:rPr lang="en-GB" sz="2800" b="1">
                <a:solidFill>
                  <a:srgbClr val="FF0000"/>
                </a:solidFill>
              </a:rPr>
              <a:t>YOU GET INVOLVED</a:t>
            </a:r>
            <a:r>
              <a:rPr lang="en-GB" sz="2800" b="1"/>
              <a:t>? </a:t>
            </a:r>
            <a:endParaRPr lang="en-GB" sz="2800">
              <a:highlight>
                <a:srgbClr val="FFFF00"/>
              </a:highlight>
            </a:endParaRPr>
          </a:p>
        </p:txBody>
      </p:sp>
      <p:pic>
        <p:nvPicPr>
          <p:cNvPr id="3" name="Picture 4" descr="Free dialog tip advice illustration">
            <a:extLst>
              <a:ext uri="{FF2B5EF4-FFF2-40B4-BE49-F238E27FC236}">
                <a16:creationId xmlns:a16="http://schemas.microsoft.com/office/drawing/2014/main" id="{47F27E71-B4B1-AE28-7E6A-6702745D13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41449" y="318432"/>
            <a:ext cx="2152650" cy="153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545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453F59D7-B0A6-FED6-CA76-E1C041B3EB7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useBgFill="1">
        <p:nvSpPr>
          <p:cNvPr id="36" name="Rectangle 35">
            <a:extLst>
              <a:ext uri="{FF2B5EF4-FFF2-40B4-BE49-F238E27FC236}">
                <a16:creationId xmlns:a16="http://schemas.microsoft.com/office/drawing/2014/main" id="{61293230-B0F6-45B1-96D1-13D18E242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2E4C77E0-AD32-4D51-A420-0A861D5A86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8362BC3-72B3-4F37-AB37-66C8A9085112}"/>
              </a:ext>
            </a:extLst>
          </p:cNvPr>
          <p:cNvSpPr>
            <a:spLocks noGrp="1"/>
          </p:cNvSpPr>
          <p:nvPr>
            <p:ph type="title" idx="4294967295"/>
          </p:nvPr>
        </p:nvSpPr>
        <p:spPr>
          <a:xfrm>
            <a:off x="266527" y="343385"/>
            <a:ext cx="9398681" cy="816857"/>
          </a:xfrm>
        </p:spPr>
        <p:txBody>
          <a:bodyPr>
            <a:normAutofit/>
          </a:bodyPr>
          <a:lstStyle/>
          <a:p>
            <a:r>
              <a:rPr lang="en-GB" b="1" dirty="0">
                <a:latin typeface="+mn-lt"/>
              </a:rPr>
              <a:t>Planning your Parent Session:</a:t>
            </a:r>
            <a:endParaRPr lang="en-GB" dirty="0"/>
          </a:p>
        </p:txBody>
      </p:sp>
      <p:sp>
        <p:nvSpPr>
          <p:cNvPr id="40" name="Freeform: Shape 39">
            <a:extLst>
              <a:ext uri="{FF2B5EF4-FFF2-40B4-BE49-F238E27FC236}">
                <a16:creationId xmlns:a16="http://schemas.microsoft.com/office/drawing/2014/main" id="{7900702D-FF4F-4820-9979-F623BBCC6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7AB0304B-B56D-B597-A92E-6CD055854E41}"/>
              </a:ext>
            </a:extLst>
          </p:cNvPr>
          <p:cNvSpPr txBox="1"/>
          <p:nvPr/>
        </p:nvSpPr>
        <p:spPr>
          <a:xfrm>
            <a:off x="330678" y="1176355"/>
            <a:ext cx="10952418" cy="40011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GB" sz="2000"/>
              <a:t>Select </a:t>
            </a:r>
            <a:r>
              <a:rPr lang="en-GB" sz="2000" b="1">
                <a:solidFill>
                  <a:srgbClr val="FF0000"/>
                </a:solidFill>
              </a:rPr>
              <a:t>REQUIRED SLIDES FROM EACH SECTION </a:t>
            </a:r>
            <a:r>
              <a:rPr lang="en-GB" sz="2000"/>
              <a:t>below to build and personalise your programme:</a:t>
            </a:r>
          </a:p>
        </p:txBody>
      </p:sp>
      <p:graphicFrame>
        <p:nvGraphicFramePr>
          <p:cNvPr id="6" name="Diagram 5">
            <a:extLst>
              <a:ext uri="{FF2B5EF4-FFF2-40B4-BE49-F238E27FC236}">
                <a16:creationId xmlns:a16="http://schemas.microsoft.com/office/drawing/2014/main" id="{421C81D6-8F4D-F257-A616-96233414E0CD}"/>
              </a:ext>
            </a:extLst>
          </p:cNvPr>
          <p:cNvGraphicFramePr/>
          <p:nvPr>
            <p:extLst>
              <p:ext uri="{D42A27DB-BD31-4B8C-83A1-F6EECF244321}">
                <p14:modId xmlns:p14="http://schemas.microsoft.com/office/powerpoint/2010/main" val="3394261173"/>
              </p:ext>
            </p:extLst>
          </p:nvPr>
        </p:nvGraphicFramePr>
        <p:xfrm>
          <a:off x="77585" y="2118559"/>
          <a:ext cx="12036829" cy="4197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red and black rectangular sign with white text&#10;&#10;Description automatically generated with low confidence">
            <a:extLst>
              <a:ext uri="{FF2B5EF4-FFF2-40B4-BE49-F238E27FC236}">
                <a16:creationId xmlns:a16="http://schemas.microsoft.com/office/drawing/2014/main" id="{448BEE2E-9D0E-7D3A-EB10-0F22BB1EB2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40604" y="141416"/>
            <a:ext cx="1138484" cy="801355"/>
          </a:xfrm>
          <a:prstGeom prst="rect">
            <a:avLst/>
          </a:prstGeom>
        </p:spPr>
      </p:pic>
    </p:spTree>
    <p:extLst>
      <p:ext uri="{BB962C8B-B14F-4D97-AF65-F5344CB8AC3E}">
        <p14:creationId xmlns:p14="http://schemas.microsoft.com/office/powerpoint/2010/main" val="9160439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64B0C1B-BDA5-5A9A-00F8-2B586905455B}"/>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B8D4DC7-73B7-4BA4-8DE4-3AB10B65D7AE}"/>
              </a:ext>
            </a:extLst>
          </p:cNvPr>
          <p:cNvSpPr/>
          <p:nvPr/>
        </p:nvSpPr>
        <p:spPr>
          <a:xfrm>
            <a:off x="8208355" y="294326"/>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15" name="TextBox 14">
            <a:extLst>
              <a:ext uri="{FF2B5EF4-FFF2-40B4-BE49-F238E27FC236}">
                <a16:creationId xmlns:a16="http://schemas.microsoft.com/office/drawing/2014/main" id="{0ED4B726-26AD-AA80-EF5B-EE41F8E71A05}"/>
              </a:ext>
            </a:extLst>
          </p:cNvPr>
          <p:cNvSpPr txBox="1"/>
          <p:nvPr/>
        </p:nvSpPr>
        <p:spPr>
          <a:xfrm>
            <a:off x="337776" y="461096"/>
            <a:ext cx="11402148" cy="1138773"/>
          </a:xfrm>
          <a:prstGeom prst="rect">
            <a:avLst/>
          </a:prstGeom>
          <a:noFill/>
        </p:spPr>
        <p:txBody>
          <a:bodyPr wrap="square">
            <a:spAutoFit/>
          </a:bodyPr>
          <a:lstStyle/>
          <a:p>
            <a:r>
              <a:rPr lang="en-GB" sz="2800" b="1"/>
              <a:t>PEGI helps parents to make informed decisions when buying video games:</a:t>
            </a:r>
          </a:p>
          <a:p>
            <a:pPr marL="342900" indent="-342900">
              <a:buFont typeface="Arial" panose="020B0604020202020204" pitchFamily="34" charset="0"/>
              <a:buChar char="•"/>
            </a:pPr>
            <a:r>
              <a:rPr lang="en-GB" sz="2000"/>
              <a:t>The age rating confirms that the game content is appropriate for players of certain age</a:t>
            </a:r>
          </a:p>
          <a:p>
            <a:pPr marL="342900" indent="-342900">
              <a:buFont typeface="Arial" panose="020B0604020202020204" pitchFamily="34" charset="0"/>
              <a:buChar char="•"/>
            </a:pPr>
            <a:r>
              <a:rPr lang="en-GB" sz="2000"/>
              <a:t>It considers the age </a:t>
            </a:r>
            <a:r>
              <a:rPr lang="en-GB" sz="2000" b="1">
                <a:solidFill>
                  <a:srgbClr val="FF0000"/>
                </a:solidFill>
              </a:rPr>
              <a:t>suitability</a:t>
            </a:r>
            <a:r>
              <a:rPr lang="en-GB" sz="2000"/>
              <a:t> of a game, </a:t>
            </a:r>
            <a:r>
              <a:rPr lang="en-GB" sz="2000" b="1">
                <a:solidFill>
                  <a:srgbClr val="FF0000"/>
                </a:solidFill>
              </a:rPr>
              <a:t>not the level of difficulty</a:t>
            </a:r>
          </a:p>
        </p:txBody>
      </p:sp>
      <p:pic>
        <p:nvPicPr>
          <p:cNvPr id="4" name="Picture 3">
            <a:extLst>
              <a:ext uri="{FF2B5EF4-FFF2-40B4-BE49-F238E27FC236}">
                <a16:creationId xmlns:a16="http://schemas.microsoft.com/office/drawing/2014/main" id="{2155BBE3-158A-F98C-48B7-A722980E6DDF}"/>
              </a:ext>
            </a:extLst>
          </p:cNvPr>
          <p:cNvPicPr>
            <a:picLocks noChangeAspect="1"/>
          </p:cNvPicPr>
          <p:nvPr/>
        </p:nvPicPr>
        <p:blipFill>
          <a:blip r:embed="rId3"/>
          <a:stretch>
            <a:fillRect/>
          </a:stretch>
        </p:blipFill>
        <p:spPr>
          <a:xfrm>
            <a:off x="3542397" y="2021368"/>
            <a:ext cx="7879439" cy="4128892"/>
          </a:xfrm>
          <a:prstGeom prst="rect">
            <a:avLst/>
          </a:prstGeom>
        </p:spPr>
      </p:pic>
      <p:sp>
        <p:nvSpPr>
          <p:cNvPr id="7" name="TextBox 6">
            <a:extLst>
              <a:ext uri="{FF2B5EF4-FFF2-40B4-BE49-F238E27FC236}">
                <a16:creationId xmlns:a16="http://schemas.microsoft.com/office/drawing/2014/main" id="{7155D978-3777-6A71-8B2B-55884360F5FD}"/>
              </a:ext>
            </a:extLst>
          </p:cNvPr>
          <p:cNvSpPr txBox="1"/>
          <p:nvPr/>
        </p:nvSpPr>
        <p:spPr>
          <a:xfrm>
            <a:off x="3640311" y="6342636"/>
            <a:ext cx="6097280" cy="369332"/>
          </a:xfrm>
          <a:prstGeom prst="rect">
            <a:avLst/>
          </a:prstGeom>
          <a:noFill/>
        </p:spPr>
        <p:txBody>
          <a:bodyPr wrap="square">
            <a:spAutoFit/>
          </a:bodyPr>
          <a:lstStyle/>
          <a:p>
            <a:r>
              <a:rPr lang="en-GB">
                <a:hlinkClick r:id="rId4"/>
              </a:rPr>
              <a:t>pegi.info</a:t>
            </a:r>
            <a:endParaRPr lang="en-GB"/>
          </a:p>
        </p:txBody>
      </p:sp>
      <p:pic>
        <p:nvPicPr>
          <p:cNvPr id="5" name="Picture 4" descr="Free did you know speech balloon message illustration">
            <a:extLst>
              <a:ext uri="{FF2B5EF4-FFF2-40B4-BE49-F238E27FC236}">
                <a16:creationId xmlns:a16="http://schemas.microsoft.com/office/drawing/2014/main" id="{5BDD0549-18C5-745D-A1DD-F79D844544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076" y="1599869"/>
            <a:ext cx="3031418" cy="3031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86700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E6980CC-69E5-9AF7-A1A0-257B72781660}"/>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C42FA0D-0CDA-7566-9651-CF639F6AC65B}"/>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Parental Supervision on Children's Device Usage and Gaming – Azadeh  Forghani, PhD">
            <a:extLst>
              <a:ext uri="{FF2B5EF4-FFF2-40B4-BE49-F238E27FC236}">
                <a16:creationId xmlns:a16="http://schemas.microsoft.com/office/drawing/2014/main" id="{079DD367-970D-F264-8FF5-DED8CF8AC36A}"/>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
            <a:ext cx="12192000" cy="68503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FCA01B6-E455-528E-5324-61FD84C53325}"/>
              </a:ext>
            </a:extLst>
          </p:cNvPr>
          <p:cNvSpPr txBox="1"/>
          <p:nvPr/>
        </p:nvSpPr>
        <p:spPr>
          <a:xfrm>
            <a:off x="2596854" y="2447140"/>
            <a:ext cx="6815412"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GB" sz="4800" b="1"/>
              <a:t>AGE REQUIREMENTS</a:t>
            </a:r>
            <a:endParaRPr lang="en-GB" sz="4000"/>
          </a:p>
        </p:txBody>
      </p:sp>
      <p:pic>
        <p:nvPicPr>
          <p:cNvPr id="3" name="Picture 2" descr="A red rectangular sign with white text and heart&#10;&#10;Description automatically generated">
            <a:extLst>
              <a:ext uri="{FF2B5EF4-FFF2-40B4-BE49-F238E27FC236}">
                <a16:creationId xmlns:a16="http://schemas.microsoft.com/office/drawing/2014/main" id="{8E49090B-7BBB-D65B-BD1C-E27BF0FB2F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023" y="5832090"/>
            <a:ext cx="1290918" cy="923613"/>
          </a:xfrm>
          <a:prstGeom prst="rect">
            <a:avLst/>
          </a:prstGeom>
        </p:spPr>
      </p:pic>
    </p:spTree>
    <p:extLst>
      <p:ext uri="{BB962C8B-B14F-4D97-AF65-F5344CB8AC3E}">
        <p14:creationId xmlns:p14="http://schemas.microsoft.com/office/powerpoint/2010/main" val="274279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945F9405-6E9A-B55D-0E92-E41F9989B8EE}"/>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B8D4DC7-73B7-4BA4-8DE4-3AB10B65D7AE}"/>
              </a:ext>
            </a:extLst>
          </p:cNvPr>
          <p:cNvSpPr/>
          <p:nvPr/>
        </p:nvSpPr>
        <p:spPr>
          <a:xfrm>
            <a:off x="8208355" y="294326"/>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7" name="TextBox 6">
            <a:extLst>
              <a:ext uri="{FF2B5EF4-FFF2-40B4-BE49-F238E27FC236}">
                <a16:creationId xmlns:a16="http://schemas.microsoft.com/office/drawing/2014/main" id="{2131E8D3-708B-2890-C39E-F01A91AB0E31}"/>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4" name="TextBox 3">
            <a:extLst>
              <a:ext uri="{FF2B5EF4-FFF2-40B4-BE49-F238E27FC236}">
                <a16:creationId xmlns:a16="http://schemas.microsoft.com/office/drawing/2014/main" id="{2E6A34CE-8ADC-1CBE-5DEA-B91FAB993EBC}"/>
              </a:ext>
            </a:extLst>
          </p:cNvPr>
          <p:cNvSpPr txBox="1"/>
          <p:nvPr/>
        </p:nvSpPr>
        <p:spPr>
          <a:xfrm>
            <a:off x="1843063" y="496493"/>
            <a:ext cx="8534933" cy="954107"/>
          </a:xfrm>
          <a:prstGeom prst="rect">
            <a:avLst/>
          </a:prstGeom>
          <a:noFill/>
        </p:spPr>
        <p:txBody>
          <a:bodyPr wrap="square" rtlCol="0">
            <a:spAutoFit/>
          </a:bodyPr>
          <a:lstStyle/>
          <a:p>
            <a:r>
              <a:rPr lang="en-GB" sz="2800" b="1"/>
              <a:t>Are </a:t>
            </a:r>
            <a:r>
              <a:rPr lang="en-GB" sz="2800" b="1">
                <a:solidFill>
                  <a:srgbClr val="FF0000"/>
                </a:solidFill>
              </a:rPr>
              <a:t>YOU</a:t>
            </a:r>
            <a:r>
              <a:rPr lang="en-GB" sz="2800" b="1"/>
              <a:t> aware of  the </a:t>
            </a:r>
            <a:r>
              <a:rPr lang="en-GB" sz="2800" b="1">
                <a:solidFill>
                  <a:srgbClr val="FF0000"/>
                </a:solidFill>
              </a:rPr>
              <a:t>MINIMUM AGE REQUIREMENT </a:t>
            </a:r>
            <a:r>
              <a:rPr lang="en-GB" sz="2800" b="1"/>
              <a:t>for social media? </a:t>
            </a:r>
            <a:endParaRPr lang="en-GB" sz="2800"/>
          </a:p>
        </p:txBody>
      </p:sp>
      <p:sp>
        <p:nvSpPr>
          <p:cNvPr id="8" name="Rectangle: Rounded Corners 7">
            <a:extLst>
              <a:ext uri="{FF2B5EF4-FFF2-40B4-BE49-F238E27FC236}">
                <a16:creationId xmlns:a16="http://schemas.microsoft.com/office/drawing/2014/main" id="{1010C896-75FD-3511-79A3-77363D755C7D}"/>
              </a:ext>
            </a:extLst>
          </p:cNvPr>
          <p:cNvSpPr/>
          <p:nvPr/>
        </p:nvSpPr>
        <p:spPr>
          <a:xfrm>
            <a:off x="1887005" y="1840482"/>
            <a:ext cx="4302176" cy="200436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sz="2000" b="1" dirty="0">
                <a:ln w="0"/>
                <a:solidFill>
                  <a:srgbClr val="FF0000"/>
                </a:solidFill>
                <a:latin typeface="Calibri" panose="020F0502020204030204" pitchFamily="34" charset="0"/>
                <a:ea typeface="Times New Roman" panose="02020603050405020304" pitchFamily="18" charset="0"/>
              </a:rPr>
              <a:t>83% of parents of 3-17s are aware of</a:t>
            </a:r>
            <a:r>
              <a:rPr lang="en-GB" sz="2000" b="1" dirty="0">
                <a:ln w="0"/>
                <a:solidFill>
                  <a:schemeClr val="tx1"/>
                </a:solidFill>
                <a:latin typeface="Calibri" panose="020F0502020204030204" pitchFamily="34" charset="0"/>
                <a:ea typeface="Times New Roman" panose="02020603050405020304" pitchFamily="18" charset="0"/>
              </a:rPr>
              <a:t> </a:t>
            </a:r>
            <a:r>
              <a:rPr lang="en-GB" sz="2000" b="1" dirty="0">
                <a:ln w="0"/>
                <a:solidFill>
                  <a:srgbClr val="FF0000"/>
                </a:solidFill>
                <a:latin typeface="Calibri" panose="020F0502020204030204" pitchFamily="34" charset="0"/>
                <a:ea typeface="Times New Roman" panose="02020603050405020304" pitchFamily="18" charset="0"/>
              </a:rPr>
              <a:t>a</a:t>
            </a:r>
            <a:r>
              <a:rPr lang="en-GB" sz="2000" b="1" dirty="0">
                <a:ln w="0"/>
                <a:solidFill>
                  <a:schemeClr val="tx1"/>
                </a:solidFill>
                <a:latin typeface="Calibri" panose="020F0502020204030204" pitchFamily="34" charset="0"/>
                <a:ea typeface="Times New Roman" panose="02020603050405020304" pitchFamily="18" charset="0"/>
              </a:rPr>
              <a:t> </a:t>
            </a:r>
            <a:r>
              <a:rPr lang="en-GB" sz="2000" b="1" dirty="0">
                <a:ln w="0"/>
                <a:solidFill>
                  <a:srgbClr val="FF0000"/>
                </a:solidFill>
                <a:latin typeface="Calibri" panose="020F0502020204030204" pitchFamily="34" charset="0"/>
                <a:ea typeface="Times New Roman" panose="02020603050405020304" pitchFamily="18" charset="0"/>
              </a:rPr>
              <a:t>minimum age </a:t>
            </a:r>
            <a:r>
              <a:rPr lang="en-GB"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rPr>
              <a:t>requirement</a:t>
            </a:r>
            <a:r>
              <a:rPr lang="en-GB" sz="2000" b="1"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rPr>
              <a:t> </a:t>
            </a:r>
            <a:r>
              <a:rPr lang="en-GB"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rPr>
              <a:t>to have a profile on social media apps </a:t>
            </a:r>
            <a:endParaRPr lang="en-GB" sz="2000" dirty="0">
              <a:ln w="0"/>
              <a:solidFill>
                <a:schemeClr val="tx1"/>
              </a:solidFill>
              <a:effectLst>
                <a:outerShdw blurRad="38100" dist="19050" dir="2700000" algn="tl" rotWithShape="0">
                  <a:schemeClr val="dk1">
                    <a:alpha val="40000"/>
                  </a:schemeClr>
                </a:outerShdw>
              </a:effectLst>
            </a:endParaRPr>
          </a:p>
        </p:txBody>
      </p:sp>
      <p:sp>
        <p:nvSpPr>
          <p:cNvPr id="10" name="Rectangle: Rounded Corners 9">
            <a:extLst>
              <a:ext uri="{FF2B5EF4-FFF2-40B4-BE49-F238E27FC236}">
                <a16:creationId xmlns:a16="http://schemas.microsoft.com/office/drawing/2014/main" id="{36FB544F-225A-22F4-C869-E6118F821166}"/>
              </a:ext>
            </a:extLst>
          </p:cNvPr>
          <p:cNvSpPr/>
          <p:nvPr/>
        </p:nvSpPr>
        <p:spPr>
          <a:xfrm>
            <a:off x="1900841" y="3948267"/>
            <a:ext cx="4302175" cy="200436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sz="2000" b="1">
                <a:solidFill>
                  <a:schemeClr val="tx1"/>
                </a:solidFill>
                <a:effectLst/>
                <a:latin typeface="Calibri" panose="020F0502020204030204" pitchFamily="34" charset="0"/>
                <a:ea typeface="Times New Roman" panose="02020603050405020304" pitchFamily="18" charset="0"/>
              </a:rPr>
              <a:t>BUT ONLY</a:t>
            </a:r>
          </a:p>
          <a:p>
            <a:pPr algn="ctr"/>
            <a:r>
              <a:rPr lang="en-GB" sz="2000" b="1">
                <a:solidFill>
                  <a:srgbClr val="FF0000"/>
                </a:solidFill>
                <a:effectLst/>
                <a:latin typeface="Calibri" panose="020F0502020204030204" pitchFamily="34" charset="0"/>
                <a:ea typeface="Times New Roman" panose="02020603050405020304" pitchFamily="18" charset="0"/>
              </a:rPr>
              <a:t>33% of parents knew the </a:t>
            </a:r>
          </a:p>
          <a:p>
            <a:pPr algn="ctr"/>
            <a:r>
              <a:rPr lang="en-GB" sz="2000" b="1">
                <a:solidFill>
                  <a:srgbClr val="FF0000"/>
                </a:solidFill>
                <a:effectLst/>
                <a:latin typeface="Calibri" panose="020F0502020204030204" pitchFamily="34" charset="0"/>
                <a:ea typeface="Times New Roman" panose="02020603050405020304" pitchFamily="18" charset="0"/>
              </a:rPr>
              <a:t>correct age requirement </a:t>
            </a:r>
          </a:p>
          <a:p>
            <a:pPr algn="ctr"/>
            <a:r>
              <a:rPr lang="en-GB" sz="2000">
                <a:solidFill>
                  <a:schemeClr val="tx1"/>
                </a:solidFill>
                <a:effectLst/>
                <a:latin typeface="Calibri" panose="020F0502020204030204" pitchFamily="34" charset="0"/>
                <a:ea typeface="Times New Roman" panose="02020603050405020304" pitchFamily="18" charset="0"/>
              </a:rPr>
              <a:t>(13 yrs)</a:t>
            </a:r>
            <a:endParaRPr lang="en-GB">
              <a:solidFill>
                <a:schemeClr val="tx1"/>
              </a:solidFill>
            </a:endParaRPr>
          </a:p>
        </p:txBody>
      </p:sp>
      <p:sp>
        <p:nvSpPr>
          <p:cNvPr id="3" name="TextBox 2">
            <a:extLst>
              <a:ext uri="{FF2B5EF4-FFF2-40B4-BE49-F238E27FC236}">
                <a16:creationId xmlns:a16="http://schemas.microsoft.com/office/drawing/2014/main" id="{0ED4B726-26AD-AA80-EF5B-EE41F8E71A05}"/>
              </a:ext>
            </a:extLst>
          </p:cNvPr>
          <p:cNvSpPr txBox="1"/>
          <p:nvPr/>
        </p:nvSpPr>
        <p:spPr>
          <a:xfrm>
            <a:off x="1503375" y="6008037"/>
            <a:ext cx="10578379" cy="369332"/>
          </a:xfrm>
          <a:prstGeom prst="rect">
            <a:avLst/>
          </a:prstGeom>
          <a:noFill/>
        </p:spPr>
        <p:txBody>
          <a:bodyPr wrap="square">
            <a:spAutoFit/>
          </a:bodyPr>
          <a:lstStyle/>
          <a:p>
            <a:r>
              <a:rPr lang="en-GB" sz="1800"/>
              <a:t>Find ratings and reviews for parents on apps, games and social media at </a:t>
            </a:r>
            <a:r>
              <a:rPr lang="en-GB" sz="1800">
                <a:hlinkClick r:id="rId3"/>
              </a:rPr>
              <a:t>www.commonsensemedia.org</a:t>
            </a:r>
            <a:r>
              <a:rPr lang="en-GB" sz="1800"/>
              <a:t>  </a:t>
            </a:r>
          </a:p>
        </p:txBody>
      </p:sp>
      <p:sp>
        <p:nvSpPr>
          <p:cNvPr id="11" name="Speech Bubble: Rectangle with Corners Rounded 10">
            <a:extLst>
              <a:ext uri="{FF2B5EF4-FFF2-40B4-BE49-F238E27FC236}">
                <a16:creationId xmlns:a16="http://schemas.microsoft.com/office/drawing/2014/main" id="{AF29A7A6-A5DE-2924-CD18-CA2436934BC4}"/>
              </a:ext>
            </a:extLst>
          </p:cNvPr>
          <p:cNvSpPr/>
          <p:nvPr/>
        </p:nvSpPr>
        <p:spPr>
          <a:xfrm>
            <a:off x="6498537" y="1442638"/>
            <a:ext cx="4744387" cy="3424607"/>
          </a:xfrm>
          <a:prstGeom prst="wedgeRoundRectCallout">
            <a:avLst>
              <a:gd name="adj1" fmla="val -42318"/>
              <a:gd name="adj2" fmla="val 82197"/>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2800" b="1">
                <a:solidFill>
                  <a:schemeClr val="tx1"/>
                </a:solidFill>
              </a:rPr>
              <a:t>More than a third (37%) say they would allow their child to have a profile on sites or apps before they had reached the minimum age</a:t>
            </a:r>
            <a:r>
              <a:rPr lang="en-GB" sz="2800">
                <a:solidFill>
                  <a:schemeClr val="tx1"/>
                </a:solidFill>
              </a:rPr>
              <a:t>. </a:t>
            </a:r>
            <a:endParaRPr lang="en-GB" sz="2800" b="1">
              <a:solidFill>
                <a:schemeClr val="tx1"/>
              </a:solidFill>
            </a:endParaRPr>
          </a:p>
        </p:txBody>
      </p:sp>
      <p:pic>
        <p:nvPicPr>
          <p:cNvPr id="6" name="Picture 5" descr="Free speech bubble talking chat illustration">
            <a:extLst>
              <a:ext uri="{FF2B5EF4-FFF2-40B4-BE49-F238E27FC236}">
                <a16:creationId xmlns:a16="http://schemas.microsoft.com/office/drawing/2014/main" id="{1F8E1B5C-64B7-F540-303F-36A1D3DDCB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084" y="253035"/>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1891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BE79AD0-8B8B-5D38-BC0E-1848E9FFC5BE}"/>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B8D4DC7-73B7-4BA4-8DE4-3AB10B65D7AE}"/>
              </a:ext>
            </a:extLst>
          </p:cNvPr>
          <p:cNvSpPr/>
          <p:nvPr/>
        </p:nvSpPr>
        <p:spPr>
          <a:xfrm>
            <a:off x="8208355" y="294326"/>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5126" name="Picture 6" descr="The secret to making a great podcast ...">
            <a:extLst>
              <a:ext uri="{FF2B5EF4-FFF2-40B4-BE49-F238E27FC236}">
                <a16:creationId xmlns:a16="http://schemas.microsoft.com/office/drawing/2014/main" id="{FCCB6FBC-5551-7BDB-EE25-86B936C0A57F}"/>
              </a:ext>
            </a:extLst>
          </p:cNvPr>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rot="21312842">
            <a:off x="8956626" y="4318082"/>
            <a:ext cx="3095245" cy="171662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1A09C44-BAAE-BB4E-5B65-012C5B546349}"/>
              </a:ext>
            </a:extLst>
          </p:cNvPr>
          <p:cNvSpPr txBox="1"/>
          <p:nvPr/>
        </p:nvSpPr>
        <p:spPr>
          <a:xfrm>
            <a:off x="5901925" y="6379008"/>
            <a:ext cx="6205928" cy="369332"/>
          </a:xfrm>
          <a:prstGeom prst="rect">
            <a:avLst/>
          </a:prstGeom>
          <a:noFill/>
        </p:spPr>
        <p:txBody>
          <a:bodyPr wrap="square">
            <a:spAutoFit/>
          </a:bodyPr>
          <a:lstStyle/>
          <a:p>
            <a:r>
              <a:rPr lang="en-GB">
                <a:hlinkClick r:id="rId4"/>
              </a:rPr>
              <a:t>Children’s Online User Ages 2025 Quantitative Research Study </a:t>
            </a:r>
            <a:endParaRPr lang="en-GB"/>
          </a:p>
        </p:txBody>
      </p:sp>
      <p:sp>
        <p:nvSpPr>
          <p:cNvPr id="13" name="TextBox 12">
            <a:extLst>
              <a:ext uri="{FF2B5EF4-FFF2-40B4-BE49-F238E27FC236}">
                <a16:creationId xmlns:a16="http://schemas.microsoft.com/office/drawing/2014/main" id="{DFA6FDE1-C344-E65A-53A7-0BB5BADFF700}"/>
              </a:ext>
            </a:extLst>
          </p:cNvPr>
          <p:cNvSpPr txBox="1"/>
          <p:nvPr/>
        </p:nvSpPr>
        <p:spPr>
          <a:xfrm>
            <a:off x="351004" y="1204271"/>
            <a:ext cx="11767084" cy="3046988"/>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a:spAutoFit/>
          </a:bodyPr>
          <a:lstStyle/>
          <a:p>
            <a:pPr marL="342900" indent="-342900">
              <a:buFont typeface="Arial" panose="020B0604020202020204" pitchFamily="34" charset="0"/>
              <a:buChar char="•"/>
            </a:pPr>
            <a:r>
              <a:rPr lang="en-GB" sz="2400"/>
              <a:t>Three quarters </a:t>
            </a:r>
            <a:r>
              <a:rPr lang="en-GB" sz="2400" b="1">
                <a:solidFill>
                  <a:srgbClr val="FF0000"/>
                </a:solidFill>
              </a:rPr>
              <a:t>(75%) of children are aware of minimum age </a:t>
            </a:r>
            <a:r>
              <a:rPr lang="en-GB" sz="2400"/>
              <a:t>requirements</a:t>
            </a:r>
          </a:p>
          <a:p>
            <a:pPr marL="342900" indent="-342900">
              <a:buFont typeface="Arial" panose="020B0604020202020204" pitchFamily="34" charset="0"/>
              <a:buChar char="•"/>
            </a:pPr>
            <a:endParaRPr lang="en-GB" sz="2400"/>
          </a:p>
          <a:p>
            <a:pPr marL="342900" indent="-342900">
              <a:buFont typeface="Arial" panose="020B0604020202020204" pitchFamily="34" charset="0"/>
              <a:buChar char="•"/>
            </a:pPr>
            <a:r>
              <a:rPr lang="en-GB" sz="2400">
                <a:solidFill>
                  <a:schemeClr val="tx1"/>
                </a:solidFill>
              </a:rPr>
              <a:t>A third </a:t>
            </a:r>
            <a:r>
              <a:rPr lang="en-GB" sz="2400" b="1">
                <a:solidFill>
                  <a:srgbClr val="FF0000"/>
                </a:solidFill>
              </a:rPr>
              <a:t>(33%) of 8-17 yr-olds admit to giving a fake age online </a:t>
            </a:r>
            <a:r>
              <a:rPr lang="en-GB" sz="2400"/>
              <a:t>to access a new app/site</a:t>
            </a:r>
          </a:p>
          <a:p>
            <a:endParaRPr lang="en-GB" sz="2400"/>
          </a:p>
          <a:p>
            <a:pPr marL="342900" indent="-342900">
              <a:buFont typeface="Arial" panose="020B0604020202020204" pitchFamily="34" charset="0"/>
              <a:buChar char="•"/>
            </a:pPr>
            <a:r>
              <a:rPr lang="en-GB" sz="2400"/>
              <a:t>Up to a </a:t>
            </a:r>
            <a:r>
              <a:rPr lang="en-GB" sz="2400" b="1">
                <a:solidFill>
                  <a:srgbClr val="FF0000"/>
                </a:solidFill>
              </a:rPr>
              <a:t>quarter had changed their date of birth </a:t>
            </a:r>
            <a:r>
              <a:rPr lang="en-GB" sz="2400">
                <a:solidFill>
                  <a:schemeClr val="tx1"/>
                </a:solidFill>
              </a:rPr>
              <a:t>on their profile since initially setting it up</a:t>
            </a:r>
          </a:p>
          <a:p>
            <a:pPr marL="342900" indent="-342900">
              <a:buFont typeface="Arial" panose="020B0604020202020204" pitchFamily="34" charset="0"/>
              <a:buChar char="•"/>
            </a:pPr>
            <a:endParaRPr lang="en-GB" sz="2400">
              <a:solidFill>
                <a:schemeClr val="tx1"/>
              </a:solidFill>
            </a:endParaRPr>
          </a:p>
          <a:p>
            <a:pPr marL="342900" indent="-342900">
              <a:buFont typeface="Arial" panose="020B0604020202020204" pitchFamily="34" charset="0"/>
              <a:buChar char="•"/>
            </a:pPr>
            <a:r>
              <a:rPr lang="en-GB" sz="2400" b="1">
                <a:solidFill>
                  <a:srgbClr val="FF0000"/>
                </a:solidFill>
              </a:rPr>
              <a:t>25% of 8-12 yr-olds were more likely to change it on Snapchat</a:t>
            </a:r>
          </a:p>
          <a:p>
            <a:pPr marL="342900" indent="-342900">
              <a:buFont typeface="Arial" panose="020B0604020202020204" pitchFamily="34" charset="0"/>
              <a:buChar char="•"/>
            </a:pPr>
            <a:endParaRPr lang="en-GB" sz="2400"/>
          </a:p>
        </p:txBody>
      </p:sp>
      <p:sp>
        <p:nvSpPr>
          <p:cNvPr id="3" name="TextBox 2">
            <a:extLst>
              <a:ext uri="{FF2B5EF4-FFF2-40B4-BE49-F238E27FC236}">
                <a16:creationId xmlns:a16="http://schemas.microsoft.com/office/drawing/2014/main" id="{381FADC8-27EB-5618-3018-42F83A1D6EE0}"/>
              </a:ext>
            </a:extLst>
          </p:cNvPr>
          <p:cNvSpPr txBox="1"/>
          <p:nvPr/>
        </p:nvSpPr>
        <p:spPr>
          <a:xfrm>
            <a:off x="310024" y="290707"/>
            <a:ext cx="4850699" cy="523220"/>
          </a:xfrm>
          <a:prstGeom prst="rect">
            <a:avLst/>
          </a:prstGeom>
        </p:spPr>
        <p:style>
          <a:lnRef idx="2">
            <a:schemeClr val="dk1">
              <a:shade val="15000"/>
            </a:schemeClr>
          </a:lnRef>
          <a:fillRef idx="1">
            <a:schemeClr val="dk1"/>
          </a:fillRef>
          <a:effectRef idx="0">
            <a:schemeClr val="dk1"/>
          </a:effectRef>
          <a:fontRef idx="minor">
            <a:schemeClr val="lt1"/>
          </a:fontRef>
        </p:style>
        <p:txBody>
          <a:bodyPr wrap="square" rtlCol="0">
            <a:spAutoFit/>
          </a:bodyPr>
          <a:lstStyle/>
          <a:p>
            <a:r>
              <a:rPr lang="en-GB" sz="2800" b="1"/>
              <a:t>What about YOUNG PEOPLE?</a:t>
            </a:r>
            <a:endParaRPr lang="en-GB" sz="2800"/>
          </a:p>
        </p:txBody>
      </p:sp>
      <p:pic>
        <p:nvPicPr>
          <p:cNvPr id="6" name="Picture 5" descr="Free speech bubble talking chat illustration">
            <a:extLst>
              <a:ext uri="{FF2B5EF4-FFF2-40B4-BE49-F238E27FC236}">
                <a16:creationId xmlns:a16="http://schemas.microsoft.com/office/drawing/2014/main" id="{94AA4DCE-44C6-6C00-E592-3E6EAFA856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4096" y="4334775"/>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6408336-F9FC-9756-18F2-0CCDCA61BC43}"/>
              </a:ext>
            </a:extLst>
          </p:cNvPr>
          <p:cNvSpPr txBox="1"/>
          <p:nvPr/>
        </p:nvSpPr>
        <p:spPr>
          <a:xfrm>
            <a:off x="3532942" y="4791913"/>
            <a:ext cx="6093912" cy="646331"/>
          </a:xfrm>
          <a:prstGeom prst="rect">
            <a:avLst/>
          </a:prstGeom>
          <a:noFill/>
        </p:spPr>
        <p:txBody>
          <a:bodyPr wrap="square">
            <a:spAutoFit/>
          </a:bodyPr>
          <a:lstStyle/>
          <a:p>
            <a:r>
              <a:rPr lang="en-GB" sz="3600" b="1"/>
              <a:t>WHY is this </a:t>
            </a:r>
            <a:r>
              <a:rPr lang="en-GB" sz="3600" b="1">
                <a:solidFill>
                  <a:srgbClr val="FF0000"/>
                </a:solidFill>
              </a:rPr>
              <a:t>WORRYING</a:t>
            </a:r>
            <a:r>
              <a:rPr lang="en-GB" sz="3600" b="1"/>
              <a:t>?</a:t>
            </a:r>
            <a:endParaRPr lang="en-GB" sz="3600"/>
          </a:p>
        </p:txBody>
      </p:sp>
    </p:spTree>
    <p:extLst>
      <p:ext uri="{BB962C8B-B14F-4D97-AF65-F5344CB8AC3E}">
        <p14:creationId xmlns:p14="http://schemas.microsoft.com/office/powerpoint/2010/main" val="29568887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5966295F-FA27-8E82-4946-B46B35E03CB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9B4E230-AFFF-7C16-AC62-11132D106836}"/>
              </a:ext>
            </a:extLst>
          </p:cNvPr>
          <p:cNvPicPr>
            <a:picLocks noChangeAspect="1"/>
          </p:cNvPicPr>
          <p:nvPr/>
        </p:nvPicPr>
        <p:blipFill>
          <a:blip r:embed="rId3"/>
          <a:stretch>
            <a:fillRect/>
          </a:stretch>
        </p:blipFill>
        <p:spPr>
          <a:xfrm>
            <a:off x="10789028" y="212619"/>
            <a:ext cx="1624844" cy="1327440"/>
          </a:xfrm>
          <a:prstGeom prst="rect">
            <a:avLst/>
          </a:prstGeom>
        </p:spPr>
      </p:pic>
      <p:sp>
        <p:nvSpPr>
          <p:cNvPr id="7" name="TextBox 6">
            <a:extLst>
              <a:ext uri="{FF2B5EF4-FFF2-40B4-BE49-F238E27FC236}">
                <a16:creationId xmlns:a16="http://schemas.microsoft.com/office/drawing/2014/main" id="{4FBEAAB0-2755-B24C-9779-18C462E1CE8D}"/>
              </a:ext>
            </a:extLst>
          </p:cNvPr>
          <p:cNvSpPr txBox="1"/>
          <p:nvPr/>
        </p:nvSpPr>
        <p:spPr>
          <a:xfrm>
            <a:off x="1470990" y="5515747"/>
            <a:ext cx="9852539" cy="923330"/>
          </a:xfrm>
          <a:prstGeom prst="rect">
            <a:avLst/>
          </a:prstGeom>
          <a:noFill/>
        </p:spPr>
        <p:txBody>
          <a:bodyPr wrap="square">
            <a:spAutoFit/>
          </a:bodyPr>
          <a:lstStyle/>
          <a:p>
            <a:pPr marL="0" lvl="0" indent="0" algn="l">
              <a:buFont typeface="Arial" panose="020B0604020202020204" pitchFamily="34" charset="0"/>
              <a:buNone/>
            </a:pPr>
            <a:r>
              <a:rPr lang="en-GB" dirty="0">
                <a:highlight>
                  <a:srgbClr val="FFFF00"/>
                </a:highlight>
              </a:rPr>
              <a:t>Despite there being a minimum age requirement of 13 for using most social media apps, over half of</a:t>
            </a:r>
          </a:p>
          <a:p>
            <a:pPr marL="0" lvl="0" indent="0" algn="l">
              <a:buFont typeface="Arial" panose="020B0604020202020204" pitchFamily="34" charset="0"/>
              <a:buNone/>
            </a:pPr>
            <a:r>
              <a:rPr lang="en-GB" dirty="0">
                <a:highlight>
                  <a:srgbClr val="FFFF00"/>
                </a:highlight>
              </a:rPr>
              <a:t>3-12-year olds (55%) were reported as using at least one social media app or site, an increase on last</a:t>
            </a:r>
          </a:p>
          <a:p>
            <a:pPr marL="0" lvl="0" indent="0" algn="l">
              <a:buFont typeface="Arial" panose="020B0604020202020204" pitchFamily="34" charset="0"/>
              <a:buNone/>
            </a:pPr>
            <a:r>
              <a:rPr lang="en-GB" dirty="0">
                <a:highlight>
                  <a:srgbClr val="FFFF00"/>
                </a:highlight>
              </a:rPr>
              <a:t>year, when 51% of these children did so.</a:t>
            </a:r>
            <a:endParaRPr lang="en-GB" b="0" i="0" dirty="0">
              <a:solidFill>
                <a:srgbClr val="202124"/>
              </a:solidFill>
              <a:effectLst/>
              <a:highlight>
                <a:srgbClr val="FFFF00"/>
              </a:highlight>
              <a:latin typeface="arial" panose="020B0604020202020204" pitchFamily="34" charset="0"/>
            </a:endParaRPr>
          </a:p>
        </p:txBody>
      </p:sp>
      <p:sp>
        <p:nvSpPr>
          <p:cNvPr id="5" name="TextBox 4">
            <a:extLst>
              <a:ext uri="{FF2B5EF4-FFF2-40B4-BE49-F238E27FC236}">
                <a16:creationId xmlns:a16="http://schemas.microsoft.com/office/drawing/2014/main" id="{D4A34620-21CF-3B02-91AA-303EFDB3A30F}"/>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8" name="Speech Bubble: Rectangle with Corners Rounded 7">
            <a:extLst>
              <a:ext uri="{FF2B5EF4-FFF2-40B4-BE49-F238E27FC236}">
                <a16:creationId xmlns:a16="http://schemas.microsoft.com/office/drawing/2014/main" id="{E152444E-B788-54C0-0C2F-F183E5E9EA43}"/>
              </a:ext>
            </a:extLst>
          </p:cNvPr>
          <p:cNvSpPr/>
          <p:nvPr/>
        </p:nvSpPr>
        <p:spPr>
          <a:xfrm>
            <a:off x="426307" y="212619"/>
            <a:ext cx="6237962" cy="2880986"/>
          </a:xfrm>
          <a:prstGeom prst="wedgeRoundRectCallout">
            <a:avLst>
              <a:gd name="adj1" fmla="val -5849"/>
              <a:gd name="adj2" fmla="val 65441"/>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sz="3600" b="1">
                <a:solidFill>
                  <a:srgbClr val="FF0000"/>
                </a:solidFill>
              </a:rPr>
              <a:t>Four in ten under-13s </a:t>
            </a:r>
            <a:r>
              <a:rPr lang="en-GB" sz="3600" b="1"/>
              <a:t>have a </a:t>
            </a:r>
            <a:r>
              <a:rPr lang="en-GB" sz="3600" b="1">
                <a:solidFill>
                  <a:srgbClr val="FF0000"/>
                </a:solidFill>
              </a:rPr>
              <a:t>profile</a:t>
            </a:r>
            <a:r>
              <a:rPr lang="en-GB" sz="3600" b="1"/>
              <a:t> on </a:t>
            </a:r>
            <a:r>
              <a:rPr lang="en-GB" sz="3600" b="1">
                <a:solidFill>
                  <a:srgbClr val="FF0000"/>
                </a:solidFill>
              </a:rPr>
              <a:t>social media </a:t>
            </a:r>
            <a:r>
              <a:rPr lang="en-GB" sz="3600" b="1"/>
              <a:t>apps or sites…</a:t>
            </a:r>
          </a:p>
        </p:txBody>
      </p:sp>
      <p:sp>
        <p:nvSpPr>
          <p:cNvPr id="9" name="Rectangle 8">
            <a:extLst>
              <a:ext uri="{FF2B5EF4-FFF2-40B4-BE49-F238E27FC236}">
                <a16:creationId xmlns:a16="http://schemas.microsoft.com/office/drawing/2014/main" id="{A6998478-5A09-B4C9-DD0D-34F69C5C44F9}"/>
              </a:ext>
            </a:extLst>
          </p:cNvPr>
          <p:cNvSpPr/>
          <p:nvPr/>
        </p:nvSpPr>
        <p:spPr>
          <a:xfrm>
            <a:off x="4450699" y="3277274"/>
            <a:ext cx="7185980" cy="1796922"/>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285750" indent="-285750">
              <a:buFont typeface="Arial" panose="020B0604020202020204" pitchFamily="34" charset="0"/>
              <a:buChar char="•"/>
            </a:pPr>
            <a:r>
              <a:rPr lang="en-GB" sz="2400" b="1" dirty="0"/>
              <a:t> YouTube/YouTube Kids </a:t>
            </a:r>
            <a:r>
              <a:rPr lang="en-GB" sz="2400" b="1" dirty="0">
                <a:solidFill>
                  <a:srgbClr val="FF0000"/>
                </a:solidFill>
              </a:rPr>
              <a:t>(44%)</a:t>
            </a:r>
          </a:p>
          <a:p>
            <a:pPr marL="285750" indent="-285750">
              <a:buFont typeface="Arial" panose="020B0604020202020204" pitchFamily="34" charset="0"/>
              <a:buChar char="•"/>
            </a:pPr>
            <a:r>
              <a:rPr lang="en-GB" sz="2400" b="1" dirty="0"/>
              <a:t> WhatsApp </a:t>
            </a:r>
            <a:r>
              <a:rPr lang="en-GB" sz="2400" b="1" dirty="0">
                <a:solidFill>
                  <a:srgbClr val="FF0000"/>
                </a:solidFill>
              </a:rPr>
              <a:t>(23%) </a:t>
            </a:r>
          </a:p>
          <a:p>
            <a:pPr marL="285750" indent="-285750">
              <a:buFont typeface="Arial" panose="020B0604020202020204" pitchFamily="34" charset="0"/>
              <a:buChar char="•"/>
            </a:pPr>
            <a:r>
              <a:rPr lang="en-GB" sz="2400" b="1" dirty="0"/>
              <a:t> TikTok </a:t>
            </a:r>
            <a:r>
              <a:rPr lang="en-GB" sz="2400" b="1" dirty="0">
                <a:solidFill>
                  <a:srgbClr val="FF0000"/>
                </a:solidFill>
              </a:rPr>
              <a:t>(23%)</a:t>
            </a:r>
          </a:p>
          <a:p>
            <a:pPr marL="285750" indent="-285750">
              <a:buFont typeface="Arial" panose="020B0604020202020204" pitchFamily="34" charset="0"/>
              <a:buChar char="•"/>
            </a:pPr>
            <a:r>
              <a:rPr lang="en-GB" sz="2400" dirty="0"/>
              <a:t>The proportion </a:t>
            </a:r>
            <a:r>
              <a:rPr lang="en-GB" sz="2400" dirty="0">
                <a:solidFill>
                  <a:srgbClr val="FF0000"/>
                </a:solidFill>
              </a:rPr>
              <a:t>of 8-9s with an </a:t>
            </a:r>
            <a:r>
              <a:rPr lang="en-GB" sz="2400" b="1" dirty="0">
                <a:solidFill>
                  <a:srgbClr val="FF0000"/>
                </a:solidFill>
              </a:rPr>
              <a:t>Instagram</a:t>
            </a:r>
            <a:r>
              <a:rPr lang="en-GB" sz="2400" dirty="0">
                <a:solidFill>
                  <a:srgbClr val="FF0000"/>
                </a:solidFill>
              </a:rPr>
              <a:t> profile increased from 8% in 2023 to 14% in 2024</a:t>
            </a:r>
            <a:endParaRPr lang="en-GB" sz="2400" b="1" dirty="0"/>
          </a:p>
        </p:txBody>
      </p:sp>
      <p:pic>
        <p:nvPicPr>
          <p:cNvPr id="10" name="Picture 9" descr="Free did you know speech balloon message illustration">
            <a:extLst>
              <a:ext uri="{FF2B5EF4-FFF2-40B4-BE49-F238E27FC236}">
                <a16:creationId xmlns:a16="http://schemas.microsoft.com/office/drawing/2014/main" id="{32BAE413-06D6-5687-B3BF-9CC49A8170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0570" y="-214285"/>
            <a:ext cx="2306425" cy="2306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45134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DE9C1A87-1956-A5B3-143D-6F0C0DA0E83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B8D4DC7-73B7-4BA4-8DE4-3AB10B65D7AE}"/>
              </a:ext>
            </a:extLst>
          </p:cNvPr>
          <p:cNvSpPr/>
          <p:nvPr/>
        </p:nvSpPr>
        <p:spPr>
          <a:xfrm>
            <a:off x="8208355" y="294326"/>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pic>
        <p:nvPicPr>
          <p:cNvPr id="6" name="Picture 5">
            <a:extLst>
              <a:ext uri="{FF2B5EF4-FFF2-40B4-BE49-F238E27FC236}">
                <a16:creationId xmlns:a16="http://schemas.microsoft.com/office/drawing/2014/main" id="{96E9767D-F4B4-323E-6011-B69E2BB7848C}"/>
              </a:ext>
            </a:extLst>
          </p:cNvPr>
          <p:cNvPicPr>
            <a:picLocks noChangeAspect="1"/>
          </p:cNvPicPr>
          <p:nvPr/>
        </p:nvPicPr>
        <p:blipFill>
          <a:blip r:embed="rId3"/>
          <a:stretch>
            <a:fillRect/>
          </a:stretch>
        </p:blipFill>
        <p:spPr>
          <a:xfrm>
            <a:off x="262384" y="513968"/>
            <a:ext cx="11667231" cy="5204911"/>
          </a:xfrm>
          <a:prstGeom prst="rect">
            <a:avLst/>
          </a:prstGeom>
        </p:spPr>
      </p:pic>
      <p:sp>
        <p:nvSpPr>
          <p:cNvPr id="7" name="TextBox 6">
            <a:extLst>
              <a:ext uri="{FF2B5EF4-FFF2-40B4-BE49-F238E27FC236}">
                <a16:creationId xmlns:a16="http://schemas.microsoft.com/office/drawing/2014/main" id="{81BFADA3-0CB0-D706-78D0-52ABD077EF69}"/>
              </a:ext>
            </a:extLst>
          </p:cNvPr>
          <p:cNvSpPr txBox="1"/>
          <p:nvPr/>
        </p:nvSpPr>
        <p:spPr>
          <a:xfrm>
            <a:off x="5901925" y="6379008"/>
            <a:ext cx="6205928" cy="369332"/>
          </a:xfrm>
          <a:prstGeom prst="rect">
            <a:avLst/>
          </a:prstGeom>
          <a:noFill/>
        </p:spPr>
        <p:txBody>
          <a:bodyPr wrap="square">
            <a:spAutoFit/>
          </a:bodyPr>
          <a:lstStyle/>
          <a:p>
            <a:r>
              <a:rPr lang="en-GB" dirty="0">
                <a:hlinkClick r:id="rId4"/>
              </a:rPr>
              <a:t>Children’s Online User Ages 2025 Quantitative Research Study </a:t>
            </a:r>
            <a:endParaRPr lang="en-GB" dirty="0"/>
          </a:p>
        </p:txBody>
      </p:sp>
    </p:spTree>
    <p:extLst>
      <p:ext uri="{BB962C8B-B14F-4D97-AF65-F5344CB8AC3E}">
        <p14:creationId xmlns:p14="http://schemas.microsoft.com/office/powerpoint/2010/main" val="42814025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2CDA9B-E9C9-CB3A-F335-4AEBAEC1E51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80AB2A3-BCED-D86B-A156-74DF9CDC5F58}"/>
              </a:ext>
            </a:extLst>
          </p:cNvPr>
          <p:cNvSpPr txBox="1"/>
          <p:nvPr/>
        </p:nvSpPr>
        <p:spPr>
          <a:xfrm>
            <a:off x="2254354" y="339420"/>
            <a:ext cx="6902174" cy="461665"/>
          </a:xfrm>
          <a:prstGeom prst="rect">
            <a:avLst/>
          </a:prstGeom>
          <a:noFill/>
        </p:spPr>
        <p:txBody>
          <a:bodyPr wrap="square" rtlCol="0">
            <a:spAutoFit/>
          </a:bodyPr>
          <a:lstStyle/>
          <a:p>
            <a:r>
              <a:rPr lang="en-GB" sz="2400" b="1"/>
              <a:t>Do you know what they </a:t>
            </a:r>
            <a:r>
              <a:rPr lang="en-GB" sz="2400" b="1">
                <a:solidFill>
                  <a:srgbClr val="FF0000"/>
                </a:solidFill>
              </a:rPr>
              <a:t>SHARE</a:t>
            </a:r>
            <a:r>
              <a:rPr lang="en-GB" sz="2400" b="1"/>
              <a:t>? </a:t>
            </a:r>
          </a:p>
        </p:txBody>
      </p:sp>
      <p:sp>
        <p:nvSpPr>
          <p:cNvPr id="9" name="TextBox 8">
            <a:extLst>
              <a:ext uri="{FF2B5EF4-FFF2-40B4-BE49-F238E27FC236}">
                <a16:creationId xmlns:a16="http://schemas.microsoft.com/office/drawing/2014/main" id="{4EE55531-A880-C23E-8381-9A3B4D79E861}"/>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7" name="Rectangle 6">
            <a:extLst>
              <a:ext uri="{FF2B5EF4-FFF2-40B4-BE49-F238E27FC236}">
                <a16:creationId xmlns:a16="http://schemas.microsoft.com/office/drawing/2014/main" id="{F33BAF9C-8F20-F21D-0209-705A3C777389}"/>
              </a:ext>
            </a:extLst>
          </p:cNvPr>
          <p:cNvSpPr/>
          <p:nvPr/>
        </p:nvSpPr>
        <p:spPr>
          <a:xfrm>
            <a:off x="10043410" y="260261"/>
            <a:ext cx="2038344" cy="24529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8C5FB44-BD40-4F25-79F3-5701A32070C1}"/>
              </a:ext>
            </a:extLst>
          </p:cNvPr>
          <p:cNvSpPr txBox="1"/>
          <p:nvPr/>
        </p:nvSpPr>
        <p:spPr>
          <a:xfrm>
            <a:off x="1093845" y="2274838"/>
            <a:ext cx="2551229" cy="230832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sz="2400" b="1">
                <a:solidFill>
                  <a:srgbClr val="FF0000"/>
                </a:solidFill>
              </a:rPr>
              <a:t>16%</a:t>
            </a:r>
            <a:r>
              <a:rPr lang="en-GB" sz="2400" b="1">
                <a:solidFill>
                  <a:schemeClr val="tx1"/>
                </a:solidFill>
              </a:rPr>
              <a:t> of children who have a social media profile include a </a:t>
            </a:r>
            <a:r>
              <a:rPr lang="en-GB" sz="2400" b="1">
                <a:solidFill>
                  <a:srgbClr val="FF0000"/>
                </a:solidFill>
              </a:rPr>
              <a:t>photo of themselves which anyone can see </a:t>
            </a:r>
            <a:endParaRPr lang="en-GB" sz="2400">
              <a:solidFill>
                <a:srgbClr val="FF0000"/>
              </a:solidFill>
            </a:endParaRPr>
          </a:p>
        </p:txBody>
      </p:sp>
      <p:pic>
        <p:nvPicPr>
          <p:cNvPr id="3" name="Picture 2" descr="Free speech bubble talking chat illustration">
            <a:extLst>
              <a:ext uri="{FF2B5EF4-FFF2-40B4-BE49-F238E27FC236}">
                <a16:creationId xmlns:a16="http://schemas.microsoft.com/office/drawing/2014/main" id="{324608E9-17C6-BF78-782A-FA3BD974C9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392" y="282059"/>
            <a:ext cx="1161852" cy="1161852"/>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4" name="Picture 3" descr="A screenshot of a social media profile&#10;&#10;Description automatically generated">
            <a:extLst>
              <a:ext uri="{FF2B5EF4-FFF2-40B4-BE49-F238E27FC236}">
                <a16:creationId xmlns:a16="http://schemas.microsoft.com/office/drawing/2014/main" id="{4F02C365-D482-F830-00B2-BB2620957EAE}"/>
              </a:ext>
            </a:extLst>
          </p:cNvPr>
          <p:cNvPicPr>
            <a:picLocks noChangeAspect="1"/>
          </p:cNvPicPr>
          <p:nvPr/>
        </p:nvPicPr>
        <p:blipFill>
          <a:blip r:embed="rId4"/>
          <a:stretch>
            <a:fillRect/>
          </a:stretch>
        </p:blipFill>
        <p:spPr>
          <a:xfrm>
            <a:off x="3820438" y="925091"/>
            <a:ext cx="8371563" cy="4836882"/>
          </a:xfrm>
          <a:prstGeom prst="rect">
            <a:avLst/>
          </a:prstGeom>
        </p:spPr>
      </p:pic>
    </p:spTree>
    <p:extLst>
      <p:ext uri="{BB962C8B-B14F-4D97-AF65-F5344CB8AC3E}">
        <p14:creationId xmlns:p14="http://schemas.microsoft.com/office/powerpoint/2010/main" val="38529427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962AD19E-968B-ADBF-FD18-21E2A5A7289A}"/>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B8D4DC7-73B7-4BA4-8DE4-3AB10B65D7AE}"/>
              </a:ext>
            </a:extLst>
          </p:cNvPr>
          <p:cNvSpPr/>
          <p:nvPr/>
        </p:nvSpPr>
        <p:spPr>
          <a:xfrm>
            <a:off x="8250552" y="197080"/>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7" name="TextBox 6">
            <a:extLst>
              <a:ext uri="{FF2B5EF4-FFF2-40B4-BE49-F238E27FC236}">
                <a16:creationId xmlns:a16="http://schemas.microsoft.com/office/drawing/2014/main" id="{2131E8D3-708B-2890-C39E-F01A91AB0E31}"/>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4" name="Rectangle 3">
            <a:extLst>
              <a:ext uri="{FF2B5EF4-FFF2-40B4-BE49-F238E27FC236}">
                <a16:creationId xmlns:a16="http://schemas.microsoft.com/office/drawing/2014/main" id="{12825948-F2D0-8FBF-8D3E-9D5B25FB18C7}"/>
              </a:ext>
            </a:extLst>
          </p:cNvPr>
          <p:cNvSpPr/>
          <p:nvPr/>
        </p:nvSpPr>
        <p:spPr>
          <a:xfrm>
            <a:off x="426978" y="394523"/>
            <a:ext cx="11029916" cy="1481570"/>
          </a:xfrm>
          <a:prstGeom prst="rect">
            <a:avLst/>
          </a:prstGeom>
        </p:spPr>
        <p:txBody>
          <a:bodyPr vert="horz" lIns="91440" tIns="45720" rIns="91440" bIns="45720" rtlCol="0" anchor="b">
            <a:normAutofit/>
          </a:bodyPr>
          <a:lstStyle/>
          <a:p>
            <a:pPr>
              <a:lnSpc>
                <a:spcPct val="90000"/>
              </a:lnSpc>
              <a:spcBef>
                <a:spcPct val="0"/>
              </a:spcBef>
              <a:spcAft>
                <a:spcPts val="600"/>
              </a:spcAft>
            </a:pPr>
            <a:endParaRPr lang="en-US" sz="2400" b="1">
              <a:ea typeface="+mj-ea"/>
              <a:cs typeface="+mj-cs"/>
            </a:endParaRPr>
          </a:p>
        </p:txBody>
      </p:sp>
      <p:sp>
        <p:nvSpPr>
          <p:cNvPr id="5" name="TextBox 4">
            <a:extLst>
              <a:ext uri="{FF2B5EF4-FFF2-40B4-BE49-F238E27FC236}">
                <a16:creationId xmlns:a16="http://schemas.microsoft.com/office/drawing/2014/main" id="{851D7FE0-04A0-1D41-F902-DC5B3578FC9D}"/>
              </a:ext>
            </a:extLst>
          </p:cNvPr>
          <p:cNvSpPr txBox="1"/>
          <p:nvPr/>
        </p:nvSpPr>
        <p:spPr>
          <a:xfrm>
            <a:off x="590550" y="1565399"/>
            <a:ext cx="5825618" cy="4062651"/>
          </a:xfrm>
          <a:prstGeom prst="rect">
            <a:avLst/>
          </a:prstGeom>
          <a:noFill/>
        </p:spPr>
        <p:txBody>
          <a:bodyPr wrap="square" rtlCol="0">
            <a:spAutoFit/>
          </a:bodyPr>
          <a:lstStyle/>
          <a:p>
            <a:pPr marL="285750" indent="-285750">
              <a:buFont typeface="Arial" panose="020B0604020202020204" pitchFamily="34" charset="0"/>
              <a:buChar char="•"/>
            </a:pPr>
            <a:r>
              <a:rPr lang="en-GB" sz="2400">
                <a:solidFill>
                  <a:srgbClr val="333333"/>
                </a:solidFill>
                <a:highlight>
                  <a:srgbClr val="FFFFFF"/>
                </a:highlight>
              </a:rPr>
              <a:t>Y</a:t>
            </a:r>
            <a:r>
              <a:rPr lang="en-GB" sz="2400" i="0">
                <a:solidFill>
                  <a:srgbClr val="333333"/>
                </a:solidFill>
                <a:effectLst/>
                <a:highlight>
                  <a:srgbClr val="FFFFFF"/>
                </a:highlight>
              </a:rPr>
              <a:t>oung people </a:t>
            </a:r>
            <a:r>
              <a:rPr lang="en-GB" sz="2400" b="1" i="0">
                <a:solidFill>
                  <a:srgbClr val="333333"/>
                </a:solidFill>
                <a:effectLst/>
                <a:highlight>
                  <a:srgbClr val="FFFFFF"/>
                </a:highlight>
              </a:rPr>
              <a:t>can get around age restrictions </a:t>
            </a:r>
            <a:r>
              <a:rPr lang="en-GB" sz="2400" i="0">
                <a:solidFill>
                  <a:srgbClr val="333333"/>
                </a:solidFill>
                <a:effectLst/>
                <a:highlight>
                  <a:srgbClr val="FFFFFF"/>
                </a:highlight>
              </a:rPr>
              <a:t>on apps and websites, </a:t>
            </a:r>
            <a:r>
              <a:rPr lang="en-GB" sz="2400" b="1" i="0">
                <a:solidFill>
                  <a:srgbClr val="333333"/>
                </a:solidFill>
                <a:effectLst/>
                <a:highlight>
                  <a:srgbClr val="FFFFFF"/>
                </a:highlight>
              </a:rPr>
              <a:t>increasing the risk of them coming to harm online</a:t>
            </a:r>
          </a:p>
          <a:p>
            <a:endParaRPr lang="en-GB" sz="2400" b="1"/>
          </a:p>
          <a:p>
            <a:pPr marL="285750" indent="-285750">
              <a:buFont typeface="Arial" panose="020B0604020202020204" pitchFamily="34" charset="0"/>
              <a:buChar char="•"/>
            </a:pPr>
            <a:r>
              <a:rPr lang="en-GB" sz="2400" i="0">
                <a:solidFill>
                  <a:srgbClr val="333333"/>
                </a:solidFill>
                <a:effectLst/>
                <a:highlight>
                  <a:srgbClr val="FFFFFF"/>
                </a:highlight>
              </a:rPr>
              <a:t>To understand the </a:t>
            </a:r>
            <a:r>
              <a:rPr lang="en-GB" sz="2400" b="1" i="0">
                <a:solidFill>
                  <a:srgbClr val="333333"/>
                </a:solidFill>
                <a:effectLst/>
                <a:highlight>
                  <a:srgbClr val="FFFFFF"/>
                </a:highlight>
              </a:rPr>
              <a:t>extent to which children are bypassing age checks</a:t>
            </a:r>
            <a:r>
              <a:rPr lang="en-GB" sz="2400" i="0">
                <a:solidFill>
                  <a:srgbClr val="333333"/>
                </a:solidFill>
                <a:effectLst/>
                <a:highlight>
                  <a:srgbClr val="FFFFFF"/>
                </a:highlight>
              </a:rPr>
              <a:t>, Ofcom researched </a:t>
            </a:r>
            <a:r>
              <a:rPr lang="en-GB" sz="2400" b="1" i="0">
                <a:solidFill>
                  <a:srgbClr val="333333"/>
                </a:solidFill>
                <a:effectLst/>
                <a:highlight>
                  <a:srgbClr val="FFFFFF"/>
                </a:highlight>
              </a:rPr>
              <a:t>how many children have online profiles that make them appear older than they actually are.</a:t>
            </a:r>
            <a:endParaRPr lang="en-GB" sz="2400" b="1"/>
          </a:p>
          <a:p>
            <a:pPr marL="285750" indent="-285750">
              <a:buFont typeface="Arial" panose="020B0604020202020204" pitchFamily="34" charset="0"/>
              <a:buChar char="•"/>
            </a:pPr>
            <a:endParaRPr lang="en-GB"/>
          </a:p>
        </p:txBody>
      </p:sp>
      <p:pic>
        <p:nvPicPr>
          <p:cNvPr id="9" name="Picture 8">
            <a:extLst>
              <a:ext uri="{FF2B5EF4-FFF2-40B4-BE49-F238E27FC236}">
                <a16:creationId xmlns:a16="http://schemas.microsoft.com/office/drawing/2014/main" id="{5AB731A0-E389-C73E-2EBD-B8522B60B009}"/>
              </a:ext>
            </a:extLst>
          </p:cNvPr>
          <p:cNvPicPr>
            <a:picLocks noChangeAspect="1"/>
          </p:cNvPicPr>
          <p:nvPr/>
        </p:nvPicPr>
        <p:blipFill>
          <a:blip r:embed="rId3"/>
          <a:srcRect l="10028" t="8254" r="15415" b="5510"/>
          <a:stretch/>
        </p:blipFill>
        <p:spPr>
          <a:xfrm>
            <a:off x="6876790" y="979565"/>
            <a:ext cx="3795386" cy="4613443"/>
          </a:xfrm>
          <a:prstGeom prst="rect">
            <a:avLst/>
          </a:prstGeom>
        </p:spPr>
      </p:pic>
      <p:sp>
        <p:nvSpPr>
          <p:cNvPr id="10" name="TextBox 9">
            <a:extLst>
              <a:ext uri="{FF2B5EF4-FFF2-40B4-BE49-F238E27FC236}">
                <a16:creationId xmlns:a16="http://schemas.microsoft.com/office/drawing/2014/main" id="{5B5E17DE-50F6-A3B3-7C7E-1C64D84DF54A}"/>
              </a:ext>
            </a:extLst>
          </p:cNvPr>
          <p:cNvSpPr txBox="1"/>
          <p:nvPr/>
        </p:nvSpPr>
        <p:spPr>
          <a:xfrm>
            <a:off x="2216775" y="463588"/>
            <a:ext cx="6902174" cy="461665"/>
          </a:xfrm>
          <a:prstGeom prst="rect">
            <a:avLst/>
          </a:prstGeom>
          <a:noFill/>
        </p:spPr>
        <p:txBody>
          <a:bodyPr wrap="square" rtlCol="0">
            <a:spAutoFit/>
          </a:bodyPr>
          <a:lstStyle/>
          <a:p>
            <a:r>
              <a:rPr lang="en-GB" sz="2400" b="1">
                <a:solidFill>
                  <a:srgbClr val="FF0000"/>
                </a:solidFill>
              </a:rPr>
              <a:t>Why</a:t>
            </a:r>
            <a:r>
              <a:rPr lang="en-GB" sz="2400" b="1"/>
              <a:t> does this </a:t>
            </a:r>
            <a:r>
              <a:rPr lang="en-GB" sz="2400" b="1">
                <a:solidFill>
                  <a:srgbClr val="FF0000"/>
                </a:solidFill>
              </a:rPr>
              <a:t>MATTER</a:t>
            </a:r>
            <a:r>
              <a:rPr lang="en-GB" sz="2400" b="1"/>
              <a:t>? </a:t>
            </a:r>
          </a:p>
        </p:txBody>
      </p:sp>
      <p:pic>
        <p:nvPicPr>
          <p:cNvPr id="11" name="Picture 10" descr="Free speech bubble talking chat illustration">
            <a:extLst>
              <a:ext uri="{FF2B5EF4-FFF2-40B4-BE49-F238E27FC236}">
                <a16:creationId xmlns:a16="http://schemas.microsoft.com/office/drawing/2014/main" id="{51C7BED3-5E30-F6BA-EB39-5C93B15352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392" y="282059"/>
            <a:ext cx="1161852" cy="1161852"/>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0727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42FA0D-0CDA-7566-9651-CF639F6AC65B}"/>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Parental Supervision on Children's Device Usage and Gaming – Azadeh  Forghani, PhD">
            <a:extLst>
              <a:ext uri="{FF2B5EF4-FFF2-40B4-BE49-F238E27FC236}">
                <a16:creationId xmlns:a16="http://schemas.microsoft.com/office/drawing/2014/main" id="{079DD367-970D-F264-8FF5-DED8CF8AC36A}"/>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
            <a:ext cx="12192000" cy="68503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FCA01B6-E455-528E-5324-61FD84C53325}"/>
              </a:ext>
            </a:extLst>
          </p:cNvPr>
          <p:cNvSpPr txBox="1"/>
          <p:nvPr/>
        </p:nvSpPr>
        <p:spPr>
          <a:xfrm>
            <a:off x="2596854" y="2447140"/>
            <a:ext cx="6815412" cy="15696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GB" sz="4800" b="1"/>
              <a:t>RISKS AND NEGATIVE EXPERIENCES</a:t>
            </a:r>
            <a:endParaRPr lang="en-GB" sz="4000"/>
          </a:p>
        </p:txBody>
      </p:sp>
      <p:pic>
        <p:nvPicPr>
          <p:cNvPr id="3" name="Picture 2" descr="A red rectangular sign with white text and heart&#10;&#10;Description automatically generated">
            <a:extLst>
              <a:ext uri="{FF2B5EF4-FFF2-40B4-BE49-F238E27FC236}">
                <a16:creationId xmlns:a16="http://schemas.microsoft.com/office/drawing/2014/main" id="{E7AFD89A-669A-9BA5-03C7-867E82E78A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397" y="5832090"/>
            <a:ext cx="1290918" cy="923613"/>
          </a:xfrm>
          <a:prstGeom prst="rect">
            <a:avLst/>
          </a:prstGeom>
        </p:spPr>
      </p:pic>
    </p:spTree>
    <p:extLst>
      <p:ext uri="{BB962C8B-B14F-4D97-AF65-F5344CB8AC3E}">
        <p14:creationId xmlns:p14="http://schemas.microsoft.com/office/powerpoint/2010/main" val="10389792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70960D5-4732-B599-3ADF-2CC68F540699}"/>
              </a:ext>
            </a:extLst>
          </p:cNvPr>
          <p:cNvSpPr txBox="1"/>
          <p:nvPr/>
        </p:nvSpPr>
        <p:spPr>
          <a:xfrm>
            <a:off x="699713" y="248038"/>
            <a:ext cx="10394468" cy="11592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700" b="1" i="0" u="none" strike="noStrike" kern="120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rPr>
              <a:t>Summary of children’s negative experiences</a:t>
            </a:r>
            <a:r>
              <a:rPr kumimoji="0" lang="en-US" sz="3700" b="1" i="0" u="none" strike="noStrike" kern="1200" cap="none" spc="0" normalizeH="0" baseline="0" noProof="0">
                <a:ln>
                  <a:noFill/>
                </a:ln>
                <a:solidFill>
                  <a:srgbClr val="FFFFFF"/>
                </a:solidFill>
                <a:effectLst/>
                <a:uLnTx/>
                <a:uFillTx/>
                <a:latin typeface="Calibri Light" panose="020F0302020204030204"/>
                <a:ea typeface="+mn-ea"/>
                <a:cs typeface="+mn-cs"/>
              </a:rPr>
              <a:t>:</a:t>
            </a:r>
            <a:endParaRPr kumimoji="0" lang="en-US" sz="3700" b="0" i="0" u="none" strike="noStrike" kern="1200" cap="none" spc="0" normalizeH="0" baseline="0" noProof="0">
              <a:ln>
                <a:noFill/>
              </a:ln>
              <a:solidFill>
                <a:srgbClr val="FFFFFF"/>
              </a:solidFill>
              <a:effectLst/>
              <a:uLnTx/>
              <a:uFillTx/>
              <a:latin typeface="Calibri Light" panose="020F0302020204030204"/>
              <a:ea typeface="+mn-ea"/>
              <a:cs typeface="+mn-cs"/>
            </a:endParaRPr>
          </a:p>
        </p:txBody>
      </p:sp>
      <p:sp>
        <p:nvSpPr>
          <p:cNvPr id="6" name="TextBox 5">
            <a:extLst>
              <a:ext uri="{FF2B5EF4-FFF2-40B4-BE49-F238E27FC236}">
                <a16:creationId xmlns:a16="http://schemas.microsoft.com/office/drawing/2014/main" id="{194C1BD7-FF25-4C12-86BF-C0C40ECA0B16}"/>
              </a:ext>
            </a:extLst>
          </p:cNvPr>
          <p:cNvSpPr txBox="1"/>
          <p:nvPr/>
        </p:nvSpPr>
        <p:spPr>
          <a:xfrm>
            <a:off x="8742302" y="5984388"/>
            <a:ext cx="3233585" cy="873612"/>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ts val="1000"/>
              </a:spcBef>
              <a:spcAft>
                <a:spcPts val="600"/>
              </a:spcAft>
              <a:buClrTx/>
              <a:buSzTx/>
              <a:buFontTx/>
              <a:buNone/>
              <a:tabLst/>
              <a:defRPr/>
            </a:pPr>
            <a:r>
              <a:rPr kumimoji="0" lang="en-US" sz="1900" b="0" i="0" u="none" strike="noStrike" kern="1200" cap="none" spc="0" normalizeH="0" baseline="0" noProof="0">
                <a:ln>
                  <a:noFill/>
                </a:ln>
                <a:solidFill>
                  <a:prstClr val="black"/>
                </a:solidFill>
                <a:effectLst/>
                <a:uLnTx/>
                <a:uFillTx/>
                <a:latin typeface="Calibri" panose="020F0502020204030204"/>
                <a:ea typeface="+mn-ea"/>
                <a:cs typeface="+mn-cs"/>
              </a:rPr>
              <a:t>Source: Children and parents: Media use and attitudes report </a:t>
            </a:r>
          </a:p>
        </p:txBody>
      </p:sp>
      <p:pic>
        <p:nvPicPr>
          <p:cNvPr id="3" name="Picture 2">
            <a:extLst>
              <a:ext uri="{FF2B5EF4-FFF2-40B4-BE49-F238E27FC236}">
                <a16:creationId xmlns:a16="http://schemas.microsoft.com/office/drawing/2014/main" id="{5AD4AB67-40F3-0C8C-B57B-C288CECA149E}"/>
              </a:ext>
            </a:extLst>
          </p:cNvPr>
          <p:cNvPicPr>
            <a:picLocks noChangeAspect="1"/>
          </p:cNvPicPr>
          <p:nvPr/>
        </p:nvPicPr>
        <p:blipFill>
          <a:blip r:embed="rId3"/>
          <a:stretch>
            <a:fillRect/>
          </a:stretch>
        </p:blipFill>
        <p:spPr>
          <a:xfrm>
            <a:off x="1311487" y="1557597"/>
            <a:ext cx="8932757" cy="3372114"/>
          </a:xfrm>
          <a:prstGeom prst="rect">
            <a:avLst/>
          </a:prstGeom>
        </p:spPr>
      </p:pic>
      <p:sp>
        <p:nvSpPr>
          <p:cNvPr id="5" name="Speech Bubble: Oval 4">
            <a:extLst>
              <a:ext uri="{FF2B5EF4-FFF2-40B4-BE49-F238E27FC236}">
                <a16:creationId xmlns:a16="http://schemas.microsoft.com/office/drawing/2014/main" id="{EC462D97-37F0-2C95-607F-013600648EBB}"/>
              </a:ext>
            </a:extLst>
          </p:cNvPr>
          <p:cNvSpPr/>
          <p:nvPr/>
        </p:nvSpPr>
        <p:spPr>
          <a:xfrm>
            <a:off x="3854036" y="4929711"/>
            <a:ext cx="4274820" cy="1575303"/>
          </a:xfrm>
          <a:prstGeom prst="wedgeEllipseCallout">
            <a:avLst>
              <a:gd name="adj1" fmla="val 60313"/>
              <a:gd name="adj2" fmla="val 42570"/>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BUT Only 20% of parents report their child telling them about this in the same time frame. </a:t>
            </a:r>
          </a:p>
        </p:txBody>
      </p:sp>
      <p:pic>
        <p:nvPicPr>
          <p:cNvPr id="2" name="Picture 1" descr="A red and black rectangular sign with white text&#10;&#10;Description automatically generated with low confidence">
            <a:extLst>
              <a:ext uri="{FF2B5EF4-FFF2-40B4-BE49-F238E27FC236}">
                <a16:creationId xmlns:a16="http://schemas.microsoft.com/office/drawing/2014/main" id="{ECA8308E-E630-8F48-4528-1AB5EB3441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003" y="5931016"/>
            <a:ext cx="1138484" cy="801355"/>
          </a:xfrm>
          <a:prstGeom prst="rect">
            <a:avLst/>
          </a:prstGeom>
        </p:spPr>
      </p:pic>
    </p:spTree>
    <p:extLst>
      <p:ext uri="{BB962C8B-B14F-4D97-AF65-F5344CB8AC3E}">
        <p14:creationId xmlns:p14="http://schemas.microsoft.com/office/powerpoint/2010/main" val="20670546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2C7000C-C3AD-C993-34B4-7D95E59065B7}"/>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C42FA0D-0CDA-7566-9651-CF639F6AC65B}"/>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Parental Supervision on Children's Device Usage and Gaming – Azadeh  Forghani, PhD">
            <a:extLst>
              <a:ext uri="{FF2B5EF4-FFF2-40B4-BE49-F238E27FC236}">
                <a16:creationId xmlns:a16="http://schemas.microsoft.com/office/drawing/2014/main" id="{079DD367-970D-F264-8FF5-DED8CF8AC36A}"/>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
            <a:ext cx="12192000" cy="68503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FCA01B6-E455-528E-5324-61FD84C53325}"/>
              </a:ext>
            </a:extLst>
          </p:cNvPr>
          <p:cNvSpPr txBox="1"/>
          <p:nvPr/>
        </p:nvSpPr>
        <p:spPr>
          <a:xfrm>
            <a:off x="2596854" y="2447140"/>
            <a:ext cx="6815412" cy="15696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GB" sz="4800" b="1"/>
              <a:t>TALKING TO YOUR CHILD ABOUT LIFE ONLINE </a:t>
            </a:r>
            <a:endParaRPr lang="en-GB" sz="4000"/>
          </a:p>
        </p:txBody>
      </p:sp>
      <p:pic>
        <p:nvPicPr>
          <p:cNvPr id="3" name="Picture 2" descr="A red rectangular sign with white text and heart&#10;&#10;Description automatically generated">
            <a:extLst>
              <a:ext uri="{FF2B5EF4-FFF2-40B4-BE49-F238E27FC236}">
                <a16:creationId xmlns:a16="http://schemas.microsoft.com/office/drawing/2014/main" id="{B4113744-CDC0-83CA-6143-9D1157EA00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50" y="5848716"/>
            <a:ext cx="1290918" cy="923613"/>
          </a:xfrm>
          <a:prstGeom prst="rect">
            <a:avLst/>
          </a:prstGeom>
        </p:spPr>
      </p:pic>
    </p:spTree>
    <p:extLst>
      <p:ext uri="{BB962C8B-B14F-4D97-AF65-F5344CB8AC3E}">
        <p14:creationId xmlns:p14="http://schemas.microsoft.com/office/powerpoint/2010/main" val="8367894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8D4DC7-73B7-4BA4-8DE4-3AB10B65D7AE}"/>
              </a:ext>
            </a:extLst>
          </p:cNvPr>
          <p:cNvSpPr/>
          <p:nvPr/>
        </p:nvSpPr>
        <p:spPr>
          <a:xfrm>
            <a:off x="8208355" y="294326"/>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3" name="TextBox 2">
            <a:extLst>
              <a:ext uri="{FF2B5EF4-FFF2-40B4-BE49-F238E27FC236}">
                <a16:creationId xmlns:a16="http://schemas.microsoft.com/office/drawing/2014/main" id="{0CA41A4B-8B35-B4C4-1D54-63CF0F31C6F9}"/>
              </a:ext>
            </a:extLst>
          </p:cNvPr>
          <p:cNvSpPr txBox="1"/>
          <p:nvPr/>
        </p:nvSpPr>
        <p:spPr>
          <a:xfrm>
            <a:off x="491090" y="487091"/>
            <a:ext cx="9991919" cy="523220"/>
          </a:xfrm>
          <a:prstGeom prst="rect">
            <a:avLst/>
          </a:prstGeom>
          <a:noFill/>
        </p:spPr>
        <p:txBody>
          <a:bodyPr wrap="square" rtlCol="0">
            <a:spAutoFit/>
          </a:bodyPr>
          <a:lstStyle/>
          <a:p>
            <a:r>
              <a:rPr lang="en-GB" sz="2800" b="1"/>
              <a:t>So what are the </a:t>
            </a:r>
            <a:r>
              <a:rPr lang="en-GB" sz="2800" b="1">
                <a:solidFill>
                  <a:srgbClr val="FF0000"/>
                </a:solidFill>
              </a:rPr>
              <a:t>RISKS</a:t>
            </a:r>
            <a:r>
              <a:rPr lang="en-GB" sz="2800" b="1"/>
              <a:t>? </a:t>
            </a:r>
            <a:endParaRPr lang="en-GB" sz="2800">
              <a:highlight>
                <a:srgbClr val="FFFF00"/>
              </a:highlight>
            </a:endParaRPr>
          </a:p>
        </p:txBody>
      </p:sp>
      <p:sp>
        <p:nvSpPr>
          <p:cNvPr id="10" name="TextBox 9">
            <a:extLst>
              <a:ext uri="{FF2B5EF4-FFF2-40B4-BE49-F238E27FC236}">
                <a16:creationId xmlns:a16="http://schemas.microsoft.com/office/drawing/2014/main" id="{01A09C44-BAAE-BB4E-5B65-012C5B546349}"/>
              </a:ext>
            </a:extLst>
          </p:cNvPr>
          <p:cNvSpPr txBox="1"/>
          <p:nvPr/>
        </p:nvSpPr>
        <p:spPr>
          <a:xfrm>
            <a:off x="7761249" y="6379008"/>
            <a:ext cx="4346604" cy="369332"/>
          </a:xfrm>
          <a:prstGeom prst="rect">
            <a:avLst/>
          </a:prstGeom>
          <a:noFill/>
        </p:spPr>
        <p:txBody>
          <a:bodyPr wrap="square">
            <a:spAutoFit/>
          </a:bodyPr>
          <a:lstStyle/>
          <a:p>
            <a:r>
              <a:rPr lang="en-GB"/>
              <a:t>Keeping Children Safe in Education</a:t>
            </a:r>
          </a:p>
        </p:txBody>
      </p:sp>
      <p:sp>
        <p:nvSpPr>
          <p:cNvPr id="7" name="TextBox 6">
            <a:extLst>
              <a:ext uri="{FF2B5EF4-FFF2-40B4-BE49-F238E27FC236}">
                <a16:creationId xmlns:a16="http://schemas.microsoft.com/office/drawing/2014/main" id="{106A78A9-5EDF-C2C4-8BBC-BCBE349AD249}"/>
              </a:ext>
            </a:extLst>
          </p:cNvPr>
          <p:cNvSpPr txBox="1"/>
          <p:nvPr/>
        </p:nvSpPr>
        <p:spPr>
          <a:xfrm>
            <a:off x="1521100" y="1331321"/>
            <a:ext cx="9385174" cy="107721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GB" sz="2800" b="1" dirty="0">
                <a:solidFill>
                  <a:schemeClr val="accent1"/>
                </a:solidFill>
              </a:rPr>
              <a:t>content: </a:t>
            </a:r>
            <a:r>
              <a:rPr lang="en-GB" dirty="0"/>
              <a:t>being exposed to </a:t>
            </a:r>
            <a:r>
              <a:rPr lang="en-GB" b="1" dirty="0"/>
              <a:t>illegal</a:t>
            </a:r>
            <a:r>
              <a:rPr lang="en-GB" dirty="0"/>
              <a:t>, inappropriate, or </a:t>
            </a:r>
            <a:r>
              <a:rPr lang="en-GB" b="1" dirty="0"/>
              <a:t>harmful</a:t>
            </a:r>
            <a:r>
              <a:rPr lang="en-GB" dirty="0"/>
              <a:t> content, for example: </a:t>
            </a:r>
            <a:r>
              <a:rPr lang="en-GB" b="1" dirty="0"/>
              <a:t>pornography</a:t>
            </a:r>
            <a:r>
              <a:rPr lang="en-GB" dirty="0"/>
              <a:t>, </a:t>
            </a:r>
            <a:r>
              <a:rPr lang="en-GB" b="1" dirty="0"/>
              <a:t>fake</a:t>
            </a:r>
            <a:r>
              <a:rPr lang="en-GB" dirty="0"/>
              <a:t> news, </a:t>
            </a:r>
            <a:r>
              <a:rPr lang="en-GB" b="1" dirty="0"/>
              <a:t>racism</a:t>
            </a:r>
            <a:r>
              <a:rPr lang="en-GB" dirty="0"/>
              <a:t>, </a:t>
            </a:r>
            <a:r>
              <a:rPr lang="en-GB" b="1" dirty="0"/>
              <a:t>misogyny</a:t>
            </a:r>
            <a:r>
              <a:rPr lang="en-GB" dirty="0"/>
              <a:t>, </a:t>
            </a:r>
            <a:r>
              <a:rPr lang="en-GB" b="1" dirty="0"/>
              <a:t>self-harm</a:t>
            </a:r>
            <a:r>
              <a:rPr lang="en-GB" dirty="0"/>
              <a:t>, </a:t>
            </a:r>
            <a:r>
              <a:rPr lang="en-GB" b="1" dirty="0"/>
              <a:t>suicide</a:t>
            </a:r>
            <a:r>
              <a:rPr lang="en-GB" dirty="0"/>
              <a:t>, </a:t>
            </a:r>
            <a:r>
              <a:rPr lang="en-GB" b="1" dirty="0"/>
              <a:t>anti-Semitism</a:t>
            </a:r>
            <a:r>
              <a:rPr lang="en-GB" dirty="0"/>
              <a:t>, </a:t>
            </a:r>
            <a:r>
              <a:rPr lang="en-GB" b="1" dirty="0"/>
              <a:t>radicalisation</a:t>
            </a:r>
            <a:r>
              <a:rPr lang="en-GB" dirty="0"/>
              <a:t>, and </a:t>
            </a:r>
            <a:r>
              <a:rPr lang="en-GB" b="1" dirty="0"/>
              <a:t>extremism</a:t>
            </a:r>
            <a:r>
              <a:rPr lang="en-GB" dirty="0"/>
              <a:t>.</a:t>
            </a:r>
          </a:p>
        </p:txBody>
      </p:sp>
      <p:sp>
        <p:nvSpPr>
          <p:cNvPr id="9" name="TextBox 8">
            <a:extLst>
              <a:ext uri="{FF2B5EF4-FFF2-40B4-BE49-F238E27FC236}">
                <a16:creationId xmlns:a16="http://schemas.microsoft.com/office/drawing/2014/main" id="{1899D77F-8022-9AAC-1DB3-A67555C43440}"/>
              </a:ext>
            </a:extLst>
          </p:cNvPr>
          <p:cNvSpPr txBox="1"/>
          <p:nvPr/>
        </p:nvSpPr>
        <p:spPr>
          <a:xfrm>
            <a:off x="1521100" y="2739923"/>
            <a:ext cx="9385174" cy="107721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2800" b="1">
                <a:solidFill>
                  <a:schemeClr val="accent2"/>
                </a:solidFill>
              </a:rPr>
              <a:t>contact</a:t>
            </a:r>
            <a:r>
              <a:rPr lang="en-GB" sz="2800">
                <a:solidFill>
                  <a:schemeClr val="accent2"/>
                </a:solidFill>
              </a:rPr>
              <a:t>: </a:t>
            </a:r>
            <a:r>
              <a:rPr lang="en-GB"/>
              <a:t>being subjected to harmful online </a:t>
            </a:r>
            <a:r>
              <a:rPr lang="en-GB" b="1"/>
              <a:t>interaction</a:t>
            </a:r>
            <a:r>
              <a:rPr lang="en-GB"/>
              <a:t> with other users; for example: peer to </a:t>
            </a:r>
            <a:r>
              <a:rPr lang="en-GB" b="1"/>
              <a:t>peer pressure</a:t>
            </a:r>
            <a:r>
              <a:rPr lang="en-GB"/>
              <a:t>, commercial </a:t>
            </a:r>
            <a:r>
              <a:rPr lang="en-GB" b="1"/>
              <a:t>advertising</a:t>
            </a:r>
            <a:r>
              <a:rPr lang="en-GB"/>
              <a:t> and </a:t>
            </a:r>
            <a:r>
              <a:rPr lang="en-GB" b="1"/>
              <a:t>adults posing as childre</a:t>
            </a:r>
            <a:r>
              <a:rPr lang="en-GB"/>
              <a:t>n or young adults with the intention to </a:t>
            </a:r>
            <a:r>
              <a:rPr lang="en-GB" b="1"/>
              <a:t>groom</a:t>
            </a:r>
            <a:r>
              <a:rPr lang="en-GB"/>
              <a:t> or </a:t>
            </a:r>
            <a:r>
              <a:rPr lang="en-GB" b="1"/>
              <a:t>exploit</a:t>
            </a:r>
            <a:r>
              <a:rPr lang="en-GB"/>
              <a:t> them for </a:t>
            </a:r>
            <a:r>
              <a:rPr lang="en-GB" b="1"/>
              <a:t>sexual</a:t>
            </a:r>
            <a:r>
              <a:rPr lang="en-GB"/>
              <a:t>, </a:t>
            </a:r>
            <a:r>
              <a:rPr lang="en-GB" b="1"/>
              <a:t>criminal</a:t>
            </a:r>
            <a:r>
              <a:rPr lang="en-GB"/>
              <a:t>, </a:t>
            </a:r>
            <a:r>
              <a:rPr lang="en-GB" b="1"/>
              <a:t>financial</a:t>
            </a:r>
            <a:r>
              <a:rPr lang="en-GB"/>
              <a:t> or other purposes</a:t>
            </a:r>
          </a:p>
        </p:txBody>
      </p:sp>
      <p:sp>
        <p:nvSpPr>
          <p:cNvPr id="12" name="TextBox 11">
            <a:extLst>
              <a:ext uri="{FF2B5EF4-FFF2-40B4-BE49-F238E27FC236}">
                <a16:creationId xmlns:a16="http://schemas.microsoft.com/office/drawing/2014/main" id="{5CDA559B-4719-04DB-6D5B-FCB35FC9B89A}"/>
              </a:ext>
            </a:extLst>
          </p:cNvPr>
          <p:cNvSpPr txBox="1"/>
          <p:nvPr/>
        </p:nvSpPr>
        <p:spPr>
          <a:xfrm>
            <a:off x="1521100" y="4148525"/>
            <a:ext cx="9385174" cy="80021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GB" sz="2800" b="1">
                <a:solidFill>
                  <a:schemeClr val="accent6"/>
                </a:solidFill>
              </a:rPr>
              <a:t>conduct: </a:t>
            </a:r>
            <a:r>
              <a:rPr lang="en-GB"/>
              <a:t>online </a:t>
            </a:r>
            <a:r>
              <a:rPr lang="en-GB" b="1"/>
              <a:t>behaviour</a:t>
            </a:r>
            <a:r>
              <a:rPr lang="en-GB"/>
              <a:t> that increases the likelihood of, or </a:t>
            </a:r>
            <a:r>
              <a:rPr lang="en-GB" b="1"/>
              <a:t>causes, harm</a:t>
            </a:r>
            <a:r>
              <a:rPr lang="en-GB"/>
              <a:t>;  sharing and receiving </a:t>
            </a:r>
            <a:r>
              <a:rPr lang="en-GB" b="1"/>
              <a:t>explicit images</a:t>
            </a:r>
            <a:r>
              <a:rPr lang="en-GB"/>
              <a:t> (e.g. </a:t>
            </a:r>
            <a:r>
              <a:rPr lang="en-GB" b="1"/>
              <a:t>nudes</a:t>
            </a:r>
            <a:r>
              <a:rPr lang="en-GB"/>
              <a:t> and semi-nudes and/or </a:t>
            </a:r>
            <a:r>
              <a:rPr lang="en-GB" b="1"/>
              <a:t>pornography</a:t>
            </a:r>
            <a:r>
              <a:rPr lang="en-GB"/>
              <a:t> and online </a:t>
            </a:r>
            <a:r>
              <a:rPr lang="en-GB" b="1"/>
              <a:t>bullying</a:t>
            </a:r>
          </a:p>
        </p:txBody>
      </p:sp>
      <p:sp>
        <p:nvSpPr>
          <p:cNvPr id="4" name="TextBox 3">
            <a:extLst>
              <a:ext uri="{FF2B5EF4-FFF2-40B4-BE49-F238E27FC236}">
                <a16:creationId xmlns:a16="http://schemas.microsoft.com/office/drawing/2014/main" id="{750B7F5A-2510-900D-772E-1E5484D12CA8}"/>
              </a:ext>
            </a:extLst>
          </p:cNvPr>
          <p:cNvSpPr txBox="1"/>
          <p:nvPr/>
        </p:nvSpPr>
        <p:spPr>
          <a:xfrm>
            <a:off x="1521100" y="5249436"/>
            <a:ext cx="9385174" cy="80021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GB" sz="2800" b="1">
                <a:solidFill>
                  <a:srgbClr val="7030A0"/>
                </a:solidFill>
              </a:rPr>
              <a:t>commerce: </a:t>
            </a:r>
            <a:r>
              <a:rPr lang="en-GB"/>
              <a:t>risks such as online</a:t>
            </a:r>
            <a:r>
              <a:rPr lang="en-GB" b="1"/>
              <a:t> gambling</a:t>
            </a:r>
            <a:r>
              <a:rPr lang="en-GB"/>
              <a:t>, </a:t>
            </a:r>
            <a:r>
              <a:rPr lang="en-GB" b="1"/>
              <a:t>inappropriate advertising</a:t>
            </a:r>
            <a:r>
              <a:rPr lang="en-GB"/>
              <a:t>, </a:t>
            </a:r>
            <a:r>
              <a:rPr lang="en-GB" b="1"/>
              <a:t>phishing</a:t>
            </a:r>
            <a:r>
              <a:rPr lang="en-GB"/>
              <a:t> and or </a:t>
            </a:r>
            <a:r>
              <a:rPr lang="en-GB" b="1"/>
              <a:t>financial scams</a:t>
            </a:r>
          </a:p>
        </p:txBody>
      </p:sp>
    </p:spTree>
    <p:extLst>
      <p:ext uri="{BB962C8B-B14F-4D97-AF65-F5344CB8AC3E}">
        <p14:creationId xmlns:p14="http://schemas.microsoft.com/office/powerpoint/2010/main" val="12615503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66131-A21D-1698-E11F-07B0A25CFAF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83F5722-693B-CBCC-12DD-72643097251D}"/>
              </a:ext>
            </a:extLst>
          </p:cNvPr>
          <p:cNvSpPr/>
          <p:nvPr/>
        </p:nvSpPr>
        <p:spPr>
          <a:xfrm>
            <a:off x="8208355" y="294326"/>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24">
            <a:extLst>
              <a:ext uri="{FF2B5EF4-FFF2-40B4-BE49-F238E27FC236}">
                <a16:creationId xmlns:a16="http://schemas.microsoft.com/office/drawing/2014/main" id="{645105EF-BB61-6DEE-02B2-8793DB95CF71}"/>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10" name="TextBox 9">
            <a:extLst>
              <a:ext uri="{FF2B5EF4-FFF2-40B4-BE49-F238E27FC236}">
                <a16:creationId xmlns:a16="http://schemas.microsoft.com/office/drawing/2014/main" id="{3C15D2EF-3C0B-A291-6F18-348E4D55F8D2}"/>
              </a:ext>
            </a:extLst>
          </p:cNvPr>
          <p:cNvSpPr txBox="1"/>
          <p:nvPr/>
        </p:nvSpPr>
        <p:spPr>
          <a:xfrm>
            <a:off x="7761249" y="6379008"/>
            <a:ext cx="4346604" cy="369332"/>
          </a:xfrm>
          <a:prstGeom prst="rect">
            <a:avLst/>
          </a:prstGeom>
          <a:noFill/>
        </p:spPr>
        <p:txBody>
          <a:bodyPr wrap="square">
            <a:spAutoFit/>
          </a:bodyPr>
          <a:lstStyle/>
          <a:p>
            <a:r>
              <a:rPr lang="en-GB">
                <a:hlinkClick r:id="rId3"/>
              </a:rPr>
              <a:t>https://parentsafe.lgfl.net/</a:t>
            </a:r>
            <a:r>
              <a:rPr lang="en-GB"/>
              <a:t> </a:t>
            </a:r>
          </a:p>
        </p:txBody>
      </p:sp>
      <p:pic>
        <p:nvPicPr>
          <p:cNvPr id="6" name="Picture 5">
            <a:extLst>
              <a:ext uri="{FF2B5EF4-FFF2-40B4-BE49-F238E27FC236}">
                <a16:creationId xmlns:a16="http://schemas.microsoft.com/office/drawing/2014/main" id="{2AC35E29-D7F5-71C5-D7DA-1D75991EAE09}"/>
              </a:ext>
            </a:extLst>
          </p:cNvPr>
          <p:cNvPicPr>
            <a:picLocks noChangeAspect="1"/>
          </p:cNvPicPr>
          <p:nvPr/>
        </p:nvPicPr>
        <p:blipFill>
          <a:blip r:embed="rId4"/>
          <a:stretch>
            <a:fillRect/>
          </a:stretch>
        </p:blipFill>
        <p:spPr>
          <a:xfrm>
            <a:off x="491090" y="2284593"/>
            <a:ext cx="11263336" cy="3566469"/>
          </a:xfrm>
          <a:prstGeom prst="rect">
            <a:avLst/>
          </a:prstGeom>
        </p:spPr>
      </p:pic>
      <p:pic>
        <p:nvPicPr>
          <p:cNvPr id="11" name="Picture 10">
            <a:extLst>
              <a:ext uri="{FF2B5EF4-FFF2-40B4-BE49-F238E27FC236}">
                <a16:creationId xmlns:a16="http://schemas.microsoft.com/office/drawing/2014/main" id="{C10AA851-7BCE-F309-28A4-901EA9471990}"/>
              </a:ext>
            </a:extLst>
          </p:cNvPr>
          <p:cNvPicPr>
            <a:picLocks noChangeAspect="1"/>
          </p:cNvPicPr>
          <p:nvPr/>
        </p:nvPicPr>
        <p:blipFill>
          <a:blip r:embed="rId5"/>
          <a:stretch>
            <a:fillRect/>
          </a:stretch>
        </p:blipFill>
        <p:spPr>
          <a:xfrm>
            <a:off x="2023106" y="820239"/>
            <a:ext cx="8487831" cy="1464354"/>
          </a:xfrm>
          <a:prstGeom prst="rect">
            <a:avLst/>
          </a:prstGeom>
        </p:spPr>
      </p:pic>
    </p:spTree>
    <p:extLst>
      <p:ext uri="{BB962C8B-B14F-4D97-AF65-F5344CB8AC3E}">
        <p14:creationId xmlns:p14="http://schemas.microsoft.com/office/powerpoint/2010/main" val="22088100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6CA72-D068-1F47-F3F6-6F5B89A90BDA}"/>
              </a:ext>
            </a:extLst>
          </p:cNvPr>
          <p:cNvSpPr>
            <a:spLocks noGrp="1"/>
          </p:cNvSpPr>
          <p:nvPr>
            <p:ph type="title" idx="4294967295"/>
          </p:nvPr>
        </p:nvSpPr>
        <p:spPr>
          <a:xfrm>
            <a:off x="376237" y="171493"/>
            <a:ext cx="11439525" cy="1325562"/>
          </a:xfrm>
        </p:spPr>
        <p:txBody>
          <a:bodyPr>
            <a:normAutofit/>
          </a:bodyPr>
          <a:lstStyle/>
          <a:p>
            <a:r>
              <a:rPr lang="en-GB" sz="2800" b="1" dirty="0">
                <a:latin typeface="+mn-lt"/>
                <a:ea typeface="+mn-ea"/>
                <a:cs typeface="+mn-cs"/>
              </a:rPr>
              <a:t>Current issues that schools are dealing with right now Include:</a:t>
            </a:r>
          </a:p>
        </p:txBody>
      </p:sp>
      <p:sp>
        <p:nvSpPr>
          <p:cNvPr id="3" name="Oval 2">
            <a:extLst>
              <a:ext uri="{FF2B5EF4-FFF2-40B4-BE49-F238E27FC236}">
                <a16:creationId xmlns:a16="http://schemas.microsoft.com/office/drawing/2014/main" id="{A1D8C72D-5645-C57C-A835-72E02C93BE70}"/>
              </a:ext>
            </a:extLst>
          </p:cNvPr>
          <p:cNvSpPr/>
          <p:nvPr/>
        </p:nvSpPr>
        <p:spPr>
          <a:xfrm>
            <a:off x="436132" y="3099249"/>
            <a:ext cx="2152482" cy="114097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a:t>Bullying</a:t>
            </a:r>
          </a:p>
        </p:txBody>
      </p:sp>
      <p:sp>
        <p:nvSpPr>
          <p:cNvPr id="4" name="Oval 3">
            <a:extLst>
              <a:ext uri="{FF2B5EF4-FFF2-40B4-BE49-F238E27FC236}">
                <a16:creationId xmlns:a16="http://schemas.microsoft.com/office/drawing/2014/main" id="{385BF48C-54E2-F148-AA7F-725F761B31D4}"/>
              </a:ext>
            </a:extLst>
          </p:cNvPr>
          <p:cNvSpPr/>
          <p:nvPr/>
        </p:nvSpPr>
        <p:spPr>
          <a:xfrm>
            <a:off x="1955161" y="5601287"/>
            <a:ext cx="2152482" cy="114097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a:t>Sexual extortion</a:t>
            </a:r>
          </a:p>
        </p:txBody>
      </p:sp>
      <p:sp>
        <p:nvSpPr>
          <p:cNvPr id="5" name="Oval 4">
            <a:extLst>
              <a:ext uri="{FF2B5EF4-FFF2-40B4-BE49-F238E27FC236}">
                <a16:creationId xmlns:a16="http://schemas.microsoft.com/office/drawing/2014/main" id="{F7B1CE47-FA32-437D-6EBE-BD930DB26B99}"/>
              </a:ext>
            </a:extLst>
          </p:cNvPr>
          <p:cNvSpPr/>
          <p:nvPr/>
        </p:nvSpPr>
        <p:spPr>
          <a:xfrm>
            <a:off x="3592729" y="1400984"/>
            <a:ext cx="2152482" cy="114097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a:t>Violent pornography</a:t>
            </a:r>
          </a:p>
        </p:txBody>
      </p:sp>
      <p:sp>
        <p:nvSpPr>
          <p:cNvPr id="11" name="Oval 10">
            <a:extLst>
              <a:ext uri="{FF2B5EF4-FFF2-40B4-BE49-F238E27FC236}">
                <a16:creationId xmlns:a16="http://schemas.microsoft.com/office/drawing/2014/main" id="{40925DB2-C54E-1E3A-AAA2-7D52543F6359}"/>
              </a:ext>
            </a:extLst>
          </p:cNvPr>
          <p:cNvSpPr/>
          <p:nvPr/>
        </p:nvSpPr>
        <p:spPr>
          <a:xfrm>
            <a:off x="6942391" y="5219911"/>
            <a:ext cx="2266616" cy="154164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a:t>Disinformation + Misinformation – what can you believe anymore?</a:t>
            </a:r>
          </a:p>
        </p:txBody>
      </p:sp>
      <p:sp>
        <p:nvSpPr>
          <p:cNvPr id="12" name="Oval 11">
            <a:extLst>
              <a:ext uri="{FF2B5EF4-FFF2-40B4-BE49-F238E27FC236}">
                <a16:creationId xmlns:a16="http://schemas.microsoft.com/office/drawing/2014/main" id="{2613F387-1FCD-E8F2-1C5F-80BB78468391}"/>
              </a:ext>
            </a:extLst>
          </p:cNvPr>
          <p:cNvSpPr/>
          <p:nvPr/>
        </p:nvSpPr>
        <p:spPr>
          <a:xfrm>
            <a:off x="2956099" y="2816033"/>
            <a:ext cx="2303088" cy="180080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a:t>Nudes - pressure to share and receiving them</a:t>
            </a:r>
          </a:p>
        </p:txBody>
      </p:sp>
      <p:sp>
        <p:nvSpPr>
          <p:cNvPr id="14" name="Oval 13">
            <a:extLst>
              <a:ext uri="{FF2B5EF4-FFF2-40B4-BE49-F238E27FC236}">
                <a16:creationId xmlns:a16="http://schemas.microsoft.com/office/drawing/2014/main" id="{2656E697-AA4E-FB6F-C34C-82474A14E9DF}"/>
              </a:ext>
            </a:extLst>
          </p:cNvPr>
          <p:cNvSpPr/>
          <p:nvPr/>
        </p:nvSpPr>
        <p:spPr>
          <a:xfrm>
            <a:off x="4294184" y="5620580"/>
            <a:ext cx="2152482" cy="114097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a:t>Fake accounts/ profiles</a:t>
            </a:r>
          </a:p>
        </p:txBody>
      </p:sp>
      <p:sp>
        <p:nvSpPr>
          <p:cNvPr id="15" name="Oval 14">
            <a:extLst>
              <a:ext uri="{FF2B5EF4-FFF2-40B4-BE49-F238E27FC236}">
                <a16:creationId xmlns:a16="http://schemas.microsoft.com/office/drawing/2014/main" id="{359F8C25-A660-0E6A-0D7D-21004FF76D53}"/>
              </a:ext>
            </a:extLst>
          </p:cNvPr>
          <p:cNvSpPr/>
          <p:nvPr/>
        </p:nvSpPr>
        <p:spPr>
          <a:xfrm>
            <a:off x="7358866" y="3492646"/>
            <a:ext cx="2152482" cy="146748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Self-harm/suicide content </a:t>
            </a:r>
            <a:r>
              <a:rPr lang="en-GB" u="sng"/>
              <a:t>and coercion</a:t>
            </a:r>
            <a:r>
              <a:rPr lang="en-GB"/>
              <a:t> to this</a:t>
            </a:r>
          </a:p>
        </p:txBody>
      </p:sp>
      <p:sp>
        <p:nvSpPr>
          <p:cNvPr id="16" name="Oval 15">
            <a:extLst>
              <a:ext uri="{FF2B5EF4-FFF2-40B4-BE49-F238E27FC236}">
                <a16:creationId xmlns:a16="http://schemas.microsoft.com/office/drawing/2014/main" id="{A63ACC9F-B293-EE48-6316-454363862CC9}"/>
              </a:ext>
            </a:extLst>
          </p:cNvPr>
          <p:cNvSpPr/>
          <p:nvPr/>
        </p:nvSpPr>
        <p:spPr>
          <a:xfrm>
            <a:off x="5492288" y="2500796"/>
            <a:ext cx="2303088" cy="114097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a:t>Grooming  / exploitation</a:t>
            </a:r>
          </a:p>
        </p:txBody>
      </p:sp>
      <p:sp>
        <p:nvSpPr>
          <p:cNvPr id="17" name="Oval 16">
            <a:extLst>
              <a:ext uri="{FF2B5EF4-FFF2-40B4-BE49-F238E27FC236}">
                <a16:creationId xmlns:a16="http://schemas.microsoft.com/office/drawing/2014/main" id="{0E71C4A5-1778-0817-0DE1-22732BD8FCCE}"/>
              </a:ext>
            </a:extLst>
          </p:cNvPr>
          <p:cNvSpPr/>
          <p:nvPr/>
        </p:nvSpPr>
        <p:spPr>
          <a:xfrm>
            <a:off x="8130794" y="1544456"/>
            <a:ext cx="2152482" cy="18373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a:t>An internet made for adults accessible to children</a:t>
            </a:r>
          </a:p>
        </p:txBody>
      </p:sp>
      <p:sp>
        <p:nvSpPr>
          <p:cNvPr id="7" name="Oval 6">
            <a:extLst>
              <a:ext uri="{FF2B5EF4-FFF2-40B4-BE49-F238E27FC236}">
                <a16:creationId xmlns:a16="http://schemas.microsoft.com/office/drawing/2014/main" id="{42F7AC7A-D470-A0EB-05A4-F8AD79AF8057}"/>
              </a:ext>
            </a:extLst>
          </p:cNvPr>
          <p:cNvSpPr/>
          <p:nvPr/>
        </p:nvSpPr>
        <p:spPr>
          <a:xfrm>
            <a:off x="954223" y="1788154"/>
            <a:ext cx="2152482" cy="1140977"/>
          </a:xfrm>
          <a:prstGeom prst="ellipse">
            <a:avLst/>
          </a:prstGeom>
          <a:solidFill>
            <a:srgbClr val="FF33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b="1"/>
              <a:t>Gen AI</a:t>
            </a:r>
          </a:p>
        </p:txBody>
      </p:sp>
      <p:sp>
        <p:nvSpPr>
          <p:cNvPr id="9" name="Oval 8">
            <a:extLst>
              <a:ext uri="{FF2B5EF4-FFF2-40B4-BE49-F238E27FC236}">
                <a16:creationId xmlns:a16="http://schemas.microsoft.com/office/drawing/2014/main" id="{1D386ED1-95AE-3E0D-12C8-BE897C5ECE6E}"/>
              </a:ext>
            </a:extLst>
          </p:cNvPr>
          <p:cNvSpPr/>
          <p:nvPr/>
        </p:nvSpPr>
        <p:spPr>
          <a:xfrm>
            <a:off x="9782596" y="3010378"/>
            <a:ext cx="2152482" cy="180080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a:t>Threats to harm family members if they don’t…</a:t>
            </a:r>
          </a:p>
        </p:txBody>
      </p:sp>
      <p:sp>
        <p:nvSpPr>
          <p:cNvPr id="10" name="Oval 9">
            <a:extLst>
              <a:ext uri="{FF2B5EF4-FFF2-40B4-BE49-F238E27FC236}">
                <a16:creationId xmlns:a16="http://schemas.microsoft.com/office/drawing/2014/main" id="{202D7BA6-F2E4-0DD9-9F33-1FCD84581A36}"/>
              </a:ext>
            </a:extLst>
          </p:cNvPr>
          <p:cNvSpPr/>
          <p:nvPr/>
        </p:nvSpPr>
        <p:spPr>
          <a:xfrm>
            <a:off x="434704" y="4479603"/>
            <a:ext cx="2152482" cy="114097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a:t>Violent misogyny</a:t>
            </a:r>
          </a:p>
        </p:txBody>
      </p:sp>
      <p:sp>
        <p:nvSpPr>
          <p:cNvPr id="21" name="Oval 20">
            <a:extLst>
              <a:ext uri="{FF2B5EF4-FFF2-40B4-BE49-F238E27FC236}">
                <a16:creationId xmlns:a16="http://schemas.microsoft.com/office/drawing/2014/main" id="{6F1974E5-202C-3CC3-7CA0-3C83A33E1618}"/>
              </a:ext>
            </a:extLst>
          </p:cNvPr>
          <p:cNvSpPr/>
          <p:nvPr/>
        </p:nvSpPr>
        <p:spPr>
          <a:xfrm>
            <a:off x="5206384" y="4316039"/>
            <a:ext cx="2152482" cy="114097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a:t>Lack of role models</a:t>
            </a:r>
          </a:p>
        </p:txBody>
      </p:sp>
      <p:sp>
        <p:nvSpPr>
          <p:cNvPr id="6" name="Oval 5">
            <a:extLst>
              <a:ext uri="{FF2B5EF4-FFF2-40B4-BE49-F238E27FC236}">
                <a16:creationId xmlns:a16="http://schemas.microsoft.com/office/drawing/2014/main" id="{CFADF65C-D5D3-3539-2AA6-9C550EE82B8A}"/>
              </a:ext>
            </a:extLst>
          </p:cNvPr>
          <p:cNvSpPr/>
          <p:nvPr/>
        </p:nvSpPr>
        <p:spPr>
          <a:xfrm>
            <a:off x="9561588" y="5078795"/>
            <a:ext cx="2373489" cy="124571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a:t>Radicalisation</a:t>
            </a:r>
          </a:p>
        </p:txBody>
      </p:sp>
    </p:spTree>
    <p:extLst>
      <p:ext uri="{BB962C8B-B14F-4D97-AF65-F5344CB8AC3E}">
        <p14:creationId xmlns:p14="http://schemas.microsoft.com/office/powerpoint/2010/main" val="110778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10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600"/>
                            </p:stCondLst>
                            <p:childTnLst>
                              <p:par>
                                <p:cTn id="13" presetID="10" presetClass="entr" presetSubtype="0" fill="hold" grpId="0" nodeType="afterEffect">
                                  <p:stCondLst>
                                    <p:cond delay="1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2200"/>
                            </p:stCondLst>
                            <p:childTnLst>
                              <p:par>
                                <p:cTn id="17" presetID="10" presetClass="entr" presetSubtype="0" fill="hold" grpId="0" nodeType="afterEffect">
                                  <p:stCondLst>
                                    <p:cond delay="1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2800"/>
                            </p:stCondLst>
                            <p:childTnLst>
                              <p:par>
                                <p:cTn id="21" presetID="10" presetClass="entr" presetSubtype="0" fill="hold" grpId="0" nodeType="afterEffect">
                                  <p:stCondLst>
                                    <p:cond delay="10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3400"/>
                            </p:stCondLst>
                            <p:childTnLst>
                              <p:par>
                                <p:cTn id="25" presetID="10" presetClass="entr" presetSubtype="0" fill="hold" grpId="0" nodeType="afterEffect">
                                  <p:stCondLst>
                                    <p:cond delay="10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4000"/>
                            </p:stCondLst>
                            <p:childTnLst>
                              <p:par>
                                <p:cTn id="29" presetID="10" presetClass="entr" presetSubtype="0" fill="hold" grpId="0" nodeType="afterEffect">
                                  <p:stCondLst>
                                    <p:cond delay="10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par>
                          <p:cTn id="32" fill="hold">
                            <p:stCondLst>
                              <p:cond delay="4600"/>
                            </p:stCondLst>
                            <p:childTnLst>
                              <p:par>
                                <p:cTn id="33" presetID="10" presetClass="entr" presetSubtype="0" fill="hold" grpId="0" nodeType="afterEffect">
                                  <p:stCondLst>
                                    <p:cond delay="10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par>
                          <p:cTn id="36" fill="hold">
                            <p:stCondLst>
                              <p:cond delay="5200"/>
                            </p:stCondLst>
                            <p:childTnLst>
                              <p:par>
                                <p:cTn id="37" presetID="10" presetClass="entr" presetSubtype="0" fill="hold" grpId="0" nodeType="afterEffect">
                                  <p:stCondLst>
                                    <p:cond delay="10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childTnLst>
                                </p:cTn>
                              </p:par>
                            </p:childTnLst>
                          </p:cTn>
                        </p:par>
                        <p:par>
                          <p:cTn id="45" fill="hold">
                            <p:stCondLst>
                              <p:cond delay="500"/>
                            </p:stCondLst>
                            <p:childTnLst>
                              <p:par>
                                <p:cTn id="46" presetID="10" presetClass="entr" presetSubtype="0" fill="hold" grpId="0" nodeType="afterEffect">
                                  <p:stCondLst>
                                    <p:cond delay="10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childTnLst>
                                </p:cTn>
                              </p:par>
                            </p:childTnLst>
                          </p:cTn>
                        </p:par>
                        <p:par>
                          <p:cTn id="49" fill="hold">
                            <p:stCondLst>
                              <p:cond delay="1100"/>
                            </p:stCondLst>
                            <p:childTnLst>
                              <p:par>
                                <p:cTn id="50" presetID="10" presetClass="entr" presetSubtype="0" fill="hold" grpId="0" nodeType="afterEffect">
                                  <p:stCondLst>
                                    <p:cond delay="10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childTnLst>
                          </p:cTn>
                        </p:par>
                        <p:par>
                          <p:cTn id="53" fill="hold">
                            <p:stCondLst>
                              <p:cond delay="1700"/>
                            </p:stCondLst>
                            <p:childTnLst>
                              <p:par>
                                <p:cTn id="54" presetID="10" presetClass="entr" presetSubtype="0" fill="hold" grpId="0" nodeType="afterEffect">
                                  <p:stCondLst>
                                    <p:cond delay="10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500"/>
                                        <p:tgtEl>
                                          <p:spTgt spid="21"/>
                                        </p:tgtEl>
                                      </p:cBhvr>
                                    </p:animEffect>
                                  </p:childTnLst>
                                </p:cTn>
                              </p:par>
                            </p:childTnLst>
                          </p:cTn>
                        </p:par>
                        <p:par>
                          <p:cTn id="57" fill="hold">
                            <p:stCondLst>
                              <p:cond delay="2300"/>
                            </p:stCondLst>
                            <p:childTnLst>
                              <p:par>
                                <p:cTn id="58" presetID="10" presetClass="entr" presetSubtype="0" fill="hold" grpId="0" nodeType="afterEffect">
                                  <p:stCondLst>
                                    <p:cond delay="10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1" grpId="0" animBg="1"/>
      <p:bldP spid="12" grpId="0" animBg="1"/>
      <p:bldP spid="14" grpId="0" animBg="1"/>
      <p:bldP spid="15" grpId="0" animBg="1"/>
      <p:bldP spid="16" grpId="0" animBg="1"/>
      <p:bldP spid="17" grpId="0" animBg="1"/>
      <p:bldP spid="7" grpId="0" animBg="1"/>
      <p:bldP spid="9" grpId="0" animBg="1"/>
      <p:bldP spid="10" grpId="0" animBg="1"/>
      <p:bldP spid="21" grpId="0" animBg="1"/>
      <p:bldP spid="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50E5C-58A0-D529-6560-4848AFD3AE1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A2D4132-4A39-E251-B9B6-CA78DF2D2144}"/>
              </a:ext>
            </a:extLst>
          </p:cNvPr>
          <p:cNvSpPr txBox="1"/>
          <p:nvPr/>
        </p:nvSpPr>
        <p:spPr>
          <a:xfrm>
            <a:off x="346514" y="623822"/>
            <a:ext cx="11498972" cy="646331"/>
          </a:xfrm>
          <a:prstGeom prst="rect">
            <a:avLst/>
          </a:prstGeom>
          <a:noFill/>
        </p:spPr>
        <p:txBody>
          <a:bodyPr wrap="square" rtlCol="0">
            <a:spAutoFit/>
          </a:bodyPr>
          <a:lstStyle/>
          <a:p>
            <a:r>
              <a:rPr lang="en-GB" sz="3600" b="1">
                <a:ea typeface="Calibri" panose="020F0502020204030204" pitchFamily="34" charset="0"/>
                <a:cs typeface="Calibri" panose="020F0502020204030204" pitchFamily="34" charset="0"/>
              </a:rPr>
              <a:t>Half of children say they use artificial intelligence (AI) tools</a:t>
            </a:r>
            <a:endParaRPr lang="en-GB" sz="3600" b="1"/>
          </a:p>
        </p:txBody>
      </p:sp>
      <p:pic>
        <p:nvPicPr>
          <p:cNvPr id="4" name="Picture 3" descr="A screenshot of a computer&#10;&#10;Description automatically generated">
            <a:extLst>
              <a:ext uri="{FF2B5EF4-FFF2-40B4-BE49-F238E27FC236}">
                <a16:creationId xmlns:a16="http://schemas.microsoft.com/office/drawing/2014/main" id="{30837529-5F3E-6256-E8F4-DEBBF69492CF}"/>
              </a:ext>
            </a:extLst>
          </p:cNvPr>
          <p:cNvPicPr>
            <a:picLocks noChangeAspect="1"/>
          </p:cNvPicPr>
          <p:nvPr/>
        </p:nvPicPr>
        <p:blipFill rotWithShape="1">
          <a:blip r:embed="rId3"/>
          <a:srcRect b="48600"/>
          <a:stretch/>
        </p:blipFill>
        <p:spPr bwMode="auto">
          <a:xfrm>
            <a:off x="0" y="1270153"/>
            <a:ext cx="8485332" cy="3566134"/>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1E92DAB1-F6EB-C0E1-73CB-BDE553C31640}"/>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pic>
        <p:nvPicPr>
          <p:cNvPr id="13" name="Picture 12">
            <a:hlinkClick r:id="rId4"/>
            <a:extLst>
              <a:ext uri="{FF2B5EF4-FFF2-40B4-BE49-F238E27FC236}">
                <a16:creationId xmlns:a16="http://schemas.microsoft.com/office/drawing/2014/main" id="{237B9F70-4A9E-FDCF-75E6-CE832CDE9A87}"/>
              </a:ext>
            </a:extLst>
          </p:cNvPr>
          <p:cNvPicPr>
            <a:picLocks noChangeAspect="1"/>
          </p:cNvPicPr>
          <p:nvPr/>
        </p:nvPicPr>
        <p:blipFill>
          <a:blip r:embed="rId5"/>
          <a:stretch>
            <a:fillRect/>
          </a:stretch>
        </p:blipFill>
        <p:spPr>
          <a:xfrm>
            <a:off x="7006367" y="4937741"/>
            <a:ext cx="4839119" cy="1089754"/>
          </a:xfrm>
          <a:prstGeom prst="rect">
            <a:avLst/>
          </a:prstGeom>
        </p:spPr>
      </p:pic>
      <p:sp>
        <p:nvSpPr>
          <p:cNvPr id="15" name="TextBox 14">
            <a:extLst>
              <a:ext uri="{FF2B5EF4-FFF2-40B4-BE49-F238E27FC236}">
                <a16:creationId xmlns:a16="http://schemas.microsoft.com/office/drawing/2014/main" id="{865995F1-AED7-6ADC-8B22-A1F920B46A7D}"/>
              </a:ext>
            </a:extLst>
          </p:cNvPr>
          <p:cNvSpPr txBox="1"/>
          <p:nvPr/>
        </p:nvSpPr>
        <p:spPr>
          <a:xfrm>
            <a:off x="1556358" y="6412395"/>
            <a:ext cx="6093912" cy="369332"/>
          </a:xfrm>
          <a:prstGeom prst="rect">
            <a:avLst/>
          </a:prstGeom>
          <a:noFill/>
        </p:spPr>
        <p:txBody>
          <a:bodyPr wrap="square">
            <a:spAutoFit/>
          </a:bodyPr>
          <a:lstStyle/>
          <a:p>
            <a:r>
              <a:rPr lang="en-GB"/>
              <a:t> </a:t>
            </a:r>
            <a:r>
              <a:rPr lang="en-GB" sz="1200">
                <a:hlinkClick r:id="rId4"/>
              </a:rPr>
              <a:t>https://www.childnet.com/wp-content/uploads/2025/03/Childnet-Cheat-Sheet-GenAI.pdf</a:t>
            </a:r>
            <a:r>
              <a:rPr lang="en-GB" sz="1200"/>
              <a:t> </a:t>
            </a:r>
            <a:endParaRPr lang="en-GB"/>
          </a:p>
        </p:txBody>
      </p:sp>
    </p:spTree>
    <p:extLst>
      <p:ext uri="{BB962C8B-B14F-4D97-AF65-F5344CB8AC3E}">
        <p14:creationId xmlns:p14="http://schemas.microsoft.com/office/powerpoint/2010/main" val="10851157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50E5C-58A0-D529-6560-4848AFD3AE1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A2D4132-4A39-E251-B9B6-CA78DF2D2144}"/>
              </a:ext>
            </a:extLst>
          </p:cNvPr>
          <p:cNvSpPr txBox="1"/>
          <p:nvPr/>
        </p:nvSpPr>
        <p:spPr>
          <a:xfrm>
            <a:off x="1653103" y="425543"/>
            <a:ext cx="10209124" cy="1200329"/>
          </a:xfrm>
          <a:prstGeom prst="rect">
            <a:avLst/>
          </a:prstGeom>
          <a:noFill/>
        </p:spPr>
        <p:txBody>
          <a:bodyPr wrap="square" rtlCol="0">
            <a:spAutoFit/>
          </a:bodyPr>
          <a:lstStyle/>
          <a:p>
            <a:r>
              <a:rPr lang="en-GB" sz="3600" b="1">
                <a:ea typeface="Calibri" panose="020F0502020204030204" pitchFamily="34" charset="0"/>
                <a:cs typeface="Calibri" panose="020F0502020204030204" pitchFamily="34" charset="0"/>
              </a:rPr>
              <a:t>Generative</a:t>
            </a:r>
            <a:r>
              <a:rPr lang="en-GB" sz="3600" b="1"/>
              <a:t> AI – what do you think the risks are ? are? </a:t>
            </a:r>
          </a:p>
        </p:txBody>
      </p:sp>
      <p:pic>
        <p:nvPicPr>
          <p:cNvPr id="3" name="Picture 2" descr="Free speech bubble talking chat illustration">
            <a:extLst>
              <a:ext uri="{FF2B5EF4-FFF2-40B4-BE49-F238E27FC236}">
                <a16:creationId xmlns:a16="http://schemas.microsoft.com/office/drawing/2014/main" id="{F39EDE59-54A0-3BFC-6E7E-ABD18EB98B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773" y="260261"/>
            <a:ext cx="1161852" cy="1161852"/>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8B0A9A9-B67C-BAD8-13EA-B9BDFB044351}"/>
              </a:ext>
            </a:extLst>
          </p:cNvPr>
          <p:cNvSpPr txBox="1"/>
          <p:nvPr/>
        </p:nvSpPr>
        <p:spPr>
          <a:xfrm>
            <a:off x="2381986" y="6493061"/>
            <a:ext cx="9954539" cy="338554"/>
          </a:xfrm>
          <a:prstGeom prst="rect">
            <a:avLst/>
          </a:prstGeom>
          <a:noFill/>
        </p:spPr>
        <p:txBody>
          <a:bodyPr wrap="square">
            <a:spAutoFit/>
          </a:bodyPr>
          <a:lstStyle/>
          <a:p>
            <a:r>
              <a:rPr lang="en-GB" sz="1600">
                <a:hlinkClick r:id="rId5"/>
              </a:rPr>
              <a:t>https://www.youtube.com/watch?v=XEsHwss2x8E&amp;list=PLaIzX4UgxCRl8e_36R79fqLp_qt1imm4D&amp;index=3&amp;t=203s</a:t>
            </a:r>
            <a:r>
              <a:rPr lang="en-GB" sz="1600"/>
              <a:t> </a:t>
            </a:r>
          </a:p>
        </p:txBody>
      </p:sp>
      <p:pic>
        <p:nvPicPr>
          <p:cNvPr id="12" name="Online Media 11" title="Gen AI: The Harms Landscape (for parents, teachers, safeguarders)">
            <a:hlinkClick r:id="" action="ppaction://media"/>
            <a:extLst>
              <a:ext uri="{FF2B5EF4-FFF2-40B4-BE49-F238E27FC236}">
                <a16:creationId xmlns:a16="http://schemas.microsoft.com/office/drawing/2014/main" id="{9F8FDD45-7B3A-0CE4-7394-EB3DE409CD5E}"/>
              </a:ext>
            </a:extLst>
          </p:cNvPr>
          <p:cNvPicPr>
            <a:picLocks noRot="1" noChangeAspect="1"/>
          </p:cNvPicPr>
          <p:nvPr>
            <a:videoFile r:link="rId1"/>
          </p:nvPr>
        </p:nvPicPr>
        <p:blipFill>
          <a:blip r:embed="rId6"/>
          <a:stretch>
            <a:fillRect/>
          </a:stretch>
        </p:blipFill>
        <p:spPr>
          <a:xfrm>
            <a:off x="1733115" y="1237156"/>
            <a:ext cx="8725770" cy="4926206"/>
          </a:xfrm>
          <a:prstGeom prst="rect">
            <a:avLst/>
          </a:prstGeom>
        </p:spPr>
      </p:pic>
    </p:spTree>
    <p:extLst>
      <p:ext uri="{BB962C8B-B14F-4D97-AF65-F5344CB8AC3E}">
        <p14:creationId xmlns:p14="http://schemas.microsoft.com/office/powerpoint/2010/main" val="2518522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50E5C-58A0-D529-6560-4848AFD3AE1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A2D4132-4A39-E251-B9B6-CA78DF2D2144}"/>
              </a:ext>
            </a:extLst>
          </p:cNvPr>
          <p:cNvSpPr txBox="1"/>
          <p:nvPr/>
        </p:nvSpPr>
        <p:spPr>
          <a:xfrm>
            <a:off x="267561" y="448153"/>
            <a:ext cx="11300965" cy="954107"/>
          </a:xfrm>
          <a:prstGeom prst="rect">
            <a:avLst/>
          </a:prstGeom>
          <a:noFill/>
        </p:spPr>
        <p:txBody>
          <a:bodyPr wrap="square" rtlCol="0">
            <a:spAutoFit/>
          </a:bodyPr>
          <a:lstStyle/>
          <a:p>
            <a:r>
              <a:rPr lang="en-GB" sz="2800" b="1"/>
              <a:t>Generative AI – find out how nudify apps might impact young people or why a teenager might make friends with a chatbot  </a:t>
            </a:r>
          </a:p>
        </p:txBody>
      </p:sp>
      <p:pic>
        <p:nvPicPr>
          <p:cNvPr id="6" name="Online Media 5" title="Protect Us.">
            <a:hlinkClick r:id="" action="ppaction://media"/>
            <a:extLst>
              <a:ext uri="{FF2B5EF4-FFF2-40B4-BE49-F238E27FC236}">
                <a16:creationId xmlns:a16="http://schemas.microsoft.com/office/drawing/2014/main" id="{10787CB0-DC37-1235-76D3-269A56C55E83}"/>
              </a:ext>
            </a:extLst>
          </p:cNvPr>
          <p:cNvPicPr>
            <a:picLocks noRot="1" noChangeAspect="1"/>
          </p:cNvPicPr>
          <p:nvPr>
            <a:videoFile r:link="rId1"/>
          </p:nvPr>
        </p:nvPicPr>
        <p:blipFill>
          <a:blip r:embed="rId4"/>
          <a:stretch>
            <a:fillRect/>
          </a:stretch>
        </p:blipFill>
        <p:spPr>
          <a:xfrm>
            <a:off x="1599460" y="1536915"/>
            <a:ext cx="8963112" cy="5060199"/>
          </a:xfrm>
          <a:prstGeom prst="rect">
            <a:avLst/>
          </a:prstGeom>
        </p:spPr>
      </p:pic>
      <p:sp>
        <p:nvSpPr>
          <p:cNvPr id="13" name="TextBox 12">
            <a:extLst>
              <a:ext uri="{FF2B5EF4-FFF2-40B4-BE49-F238E27FC236}">
                <a16:creationId xmlns:a16="http://schemas.microsoft.com/office/drawing/2014/main" id="{097AF0AB-31F4-786D-50F5-C352BC58B186}"/>
              </a:ext>
            </a:extLst>
          </p:cNvPr>
          <p:cNvSpPr txBox="1"/>
          <p:nvPr/>
        </p:nvSpPr>
        <p:spPr>
          <a:xfrm>
            <a:off x="10562572" y="6409847"/>
            <a:ext cx="2201449" cy="369332"/>
          </a:xfrm>
          <a:prstGeom prst="rect">
            <a:avLst/>
          </a:prstGeom>
          <a:noFill/>
        </p:spPr>
        <p:txBody>
          <a:bodyPr wrap="square">
            <a:spAutoFit/>
          </a:bodyPr>
          <a:lstStyle/>
          <a:p>
            <a:r>
              <a:rPr lang="en-GB" sz="1800" b="0" i="0" u="sng" strike="noStrike">
                <a:effectLst/>
                <a:latin typeface="Droid Sans"/>
                <a:hlinkClick r:id="rId5"/>
              </a:rPr>
              <a:t>WeProtect</a:t>
            </a:r>
            <a:endParaRPr lang="en-GB"/>
          </a:p>
        </p:txBody>
      </p:sp>
    </p:spTree>
    <p:extLst>
      <p:ext uri="{BB962C8B-B14F-4D97-AF65-F5344CB8AC3E}">
        <p14:creationId xmlns:p14="http://schemas.microsoft.com/office/powerpoint/2010/main" val="3057116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3" name="TextBox 2">
            <a:extLst>
              <a:ext uri="{FF2B5EF4-FFF2-40B4-BE49-F238E27FC236}">
                <a16:creationId xmlns:a16="http://schemas.microsoft.com/office/drawing/2014/main" id="{0CA41A4B-8B35-B4C4-1D54-63CF0F31C6F9}"/>
              </a:ext>
            </a:extLst>
          </p:cNvPr>
          <p:cNvSpPr txBox="1"/>
          <p:nvPr/>
        </p:nvSpPr>
        <p:spPr>
          <a:xfrm>
            <a:off x="640181" y="248816"/>
            <a:ext cx="11467672" cy="584775"/>
          </a:xfrm>
          <a:prstGeom prst="rect">
            <a:avLst/>
          </a:prstGeom>
          <a:noFill/>
        </p:spPr>
        <p:txBody>
          <a:bodyPr wrap="square" rtlCol="0">
            <a:spAutoFit/>
          </a:bodyPr>
          <a:lstStyle/>
          <a:p>
            <a:r>
              <a:rPr lang="en-GB" sz="3200" b="1"/>
              <a:t>Financially Motivated Sexual Extortion – ‘</a:t>
            </a:r>
            <a:r>
              <a:rPr lang="en-GB" sz="3200" b="1">
                <a:solidFill>
                  <a:srgbClr val="FF0000"/>
                </a:solidFill>
              </a:rPr>
              <a:t>SEXTORTION’</a:t>
            </a:r>
            <a:endParaRPr lang="en-GB" sz="3200">
              <a:solidFill>
                <a:srgbClr val="FF0000"/>
              </a:solidFill>
              <a:highlight>
                <a:srgbClr val="FFFF00"/>
              </a:highlight>
            </a:endParaRPr>
          </a:p>
        </p:txBody>
      </p:sp>
      <p:sp>
        <p:nvSpPr>
          <p:cNvPr id="11" name="TextBox 10">
            <a:extLst>
              <a:ext uri="{FF2B5EF4-FFF2-40B4-BE49-F238E27FC236}">
                <a16:creationId xmlns:a16="http://schemas.microsoft.com/office/drawing/2014/main" id="{B407C8FA-7500-F0E2-AAB5-F8E648498017}"/>
              </a:ext>
            </a:extLst>
          </p:cNvPr>
          <p:cNvSpPr txBox="1"/>
          <p:nvPr/>
        </p:nvSpPr>
        <p:spPr>
          <a:xfrm>
            <a:off x="3453468" y="6439907"/>
            <a:ext cx="8516777" cy="338554"/>
          </a:xfrm>
          <a:prstGeom prst="rect">
            <a:avLst/>
          </a:prstGeom>
          <a:noFill/>
        </p:spPr>
        <p:txBody>
          <a:bodyPr wrap="square">
            <a:spAutoFit/>
          </a:bodyPr>
          <a:lstStyle/>
          <a:p>
            <a:r>
              <a:rPr lang="en-GB" sz="1600" b="0" i="0" dirty="0">
                <a:solidFill>
                  <a:srgbClr val="000000"/>
                </a:solidFill>
                <a:effectLst/>
                <a:latin typeface="NSPCC-Regular"/>
              </a:rPr>
              <a:t>NSPCC (2024) Young people’s experiences of online sexual extortion or ‘sextortion’. London: NSPCC.</a:t>
            </a:r>
            <a:endParaRPr lang="en-GB" sz="1600" dirty="0"/>
          </a:p>
        </p:txBody>
      </p:sp>
      <p:pic>
        <p:nvPicPr>
          <p:cNvPr id="13" name="Picture 12">
            <a:extLst>
              <a:ext uri="{FF2B5EF4-FFF2-40B4-BE49-F238E27FC236}">
                <a16:creationId xmlns:a16="http://schemas.microsoft.com/office/drawing/2014/main" id="{B71606F7-38D8-EE87-D261-A0DF0CFFB157}"/>
              </a:ext>
            </a:extLst>
          </p:cNvPr>
          <p:cNvPicPr>
            <a:picLocks noChangeAspect="1"/>
          </p:cNvPicPr>
          <p:nvPr/>
        </p:nvPicPr>
        <p:blipFill>
          <a:blip r:embed="rId3"/>
          <a:srcRect l="4964" t="13851" r="7100" b="13263"/>
          <a:stretch/>
        </p:blipFill>
        <p:spPr>
          <a:xfrm>
            <a:off x="723896" y="956249"/>
            <a:ext cx="6198719" cy="2371726"/>
          </a:xfrm>
          <a:prstGeom prst="rect">
            <a:avLst/>
          </a:prstGeom>
        </p:spPr>
      </p:pic>
      <p:pic>
        <p:nvPicPr>
          <p:cNvPr id="17" name="Picture 16">
            <a:extLst>
              <a:ext uri="{FF2B5EF4-FFF2-40B4-BE49-F238E27FC236}">
                <a16:creationId xmlns:a16="http://schemas.microsoft.com/office/drawing/2014/main" id="{134F70B9-8F3F-A4C0-5A54-4ADF2CF8ADD1}"/>
              </a:ext>
            </a:extLst>
          </p:cNvPr>
          <p:cNvPicPr>
            <a:picLocks noChangeAspect="1"/>
          </p:cNvPicPr>
          <p:nvPr/>
        </p:nvPicPr>
        <p:blipFill>
          <a:blip r:embed="rId4"/>
          <a:stretch>
            <a:fillRect/>
          </a:stretch>
        </p:blipFill>
        <p:spPr>
          <a:xfrm>
            <a:off x="4644541" y="3557697"/>
            <a:ext cx="6134632" cy="2591025"/>
          </a:xfrm>
          <a:prstGeom prst="rect">
            <a:avLst/>
          </a:prstGeom>
        </p:spPr>
      </p:pic>
    </p:spTree>
    <p:extLst>
      <p:ext uri="{BB962C8B-B14F-4D97-AF65-F5344CB8AC3E}">
        <p14:creationId xmlns:p14="http://schemas.microsoft.com/office/powerpoint/2010/main" val="32445715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28F5A-9801-E035-E7F0-1B600E50104F}"/>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B92C464E-6E6B-1EA9-747E-21C451F875E9}"/>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pic>
        <p:nvPicPr>
          <p:cNvPr id="16" name="Picture 15">
            <a:extLst>
              <a:ext uri="{FF2B5EF4-FFF2-40B4-BE49-F238E27FC236}">
                <a16:creationId xmlns:a16="http://schemas.microsoft.com/office/drawing/2014/main" id="{C785C282-4ABD-DDB3-136E-4CC44C471CFF}"/>
              </a:ext>
            </a:extLst>
          </p:cNvPr>
          <p:cNvPicPr>
            <a:picLocks noChangeAspect="1"/>
          </p:cNvPicPr>
          <p:nvPr/>
        </p:nvPicPr>
        <p:blipFill>
          <a:blip r:embed="rId3"/>
          <a:srcRect b="51857"/>
          <a:stretch/>
        </p:blipFill>
        <p:spPr>
          <a:xfrm>
            <a:off x="8270578" y="2958763"/>
            <a:ext cx="3506490" cy="1697907"/>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8E2F9398-CB1F-02B6-0920-BCDB0A33725C}"/>
              </a:ext>
            </a:extLst>
          </p:cNvPr>
          <p:cNvPicPr>
            <a:picLocks noChangeAspect="1"/>
          </p:cNvPicPr>
          <p:nvPr/>
        </p:nvPicPr>
        <p:blipFill>
          <a:blip r:embed="rId4"/>
          <a:stretch>
            <a:fillRect/>
          </a:stretch>
        </p:blipFill>
        <p:spPr>
          <a:xfrm>
            <a:off x="8270578" y="839139"/>
            <a:ext cx="3506490" cy="1772101"/>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ED9EB283-DBA0-6AC1-3513-1A4B56014E25}"/>
              </a:ext>
            </a:extLst>
          </p:cNvPr>
          <p:cNvPicPr>
            <a:picLocks noChangeAspect="1"/>
          </p:cNvPicPr>
          <p:nvPr/>
        </p:nvPicPr>
        <p:blipFill>
          <a:blip r:embed="rId5"/>
          <a:stretch>
            <a:fillRect/>
          </a:stretch>
        </p:blipFill>
        <p:spPr>
          <a:xfrm>
            <a:off x="1315233" y="367953"/>
            <a:ext cx="6448942" cy="5536215"/>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DFBE1C0D-30DB-C5BB-3C6A-AAFDE115C5CD}"/>
              </a:ext>
            </a:extLst>
          </p:cNvPr>
          <p:cNvSpPr txBox="1"/>
          <p:nvPr/>
        </p:nvSpPr>
        <p:spPr>
          <a:xfrm>
            <a:off x="2262396" y="6474008"/>
            <a:ext cx="9845457" cy="338554"/>
          </a:xfrm>
          <a:prstGeom prst="rect">
            <a:avLst/>
          </a:prstGeom>
          <a:noFill/>
        </p:spPr>
        <p:txBody>
          <a:bodyPr wrap="square">
            <a:spAutoFit/>
          </a:bodyPr>
          <a:lstStyle/>
          <a:p>
            <a:r>
              <a:rPr lang="en-GB" sz="1600">
                <a:hlinkClick r:id="rId6"/>
              </a:rPr>
              <a:t>https://www.ceopeducation.co.uk/globalassets/professional/nca-fmse-social-campaign-guidance-doc---english.pdf</a:t>
            </a:r>
            <a:r>
              <a:rPr lang="en-GB" sz="1600"/>
              <a:t> </a:t>
            </a:r>
          </a:p>
        </p:txBody>
      </p:sp>
    </p:spTree>
    <p:extLst>
      <p:ext uri="{BB962C8B-B14F-4D97-AF65-F5344CB8AC3E}">
        <p14:creationId xmlns:p14="http://schemas.microsoft.com/office/powerpoint/2010/main" val="9213943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F8613-3DB1-2388-1F77-9E66DD035ABF}"/>
            </a:ext>
          </a:extLst>
        </p:cNvPr>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C642EFD6-70BE-E93B-726D-D5299C79FF1F}"/>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D2A08690-F101-96B7-1BB6-C1895C9DDF14}"/>
              </a:ext>
            </a:extLst>
          </p:cNvPr>
          <p:cNvSpPr/>
          <p:nvPr/>
        </p:nvSpPr>
        <p:spPr>
          <a:xfrm>
            <a:off x="8250552" y="197080"/>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24">
            <a:extLst>
              <a:ext uri="{FF2B5EF4-FFF2-40B4-BE49-F238E27FC236}">
                <a16:creationId xmlns:a16="http://schemas.microsoft.com/office/drawing/2014/main" id="{2357C6F7-F53C-0536-DCA8-DA48E0F70A46}"/>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7" name="TextBox 6">
            <a:extLst>
              <a:ext uri="{FF2B5EF4-FFF2-40B4-BE49-F238E27FC236}">
                <a16:creationId xmlns:a16="http://schemas.microsoft.com/office/drawing/2014/main" id="{D9B4F1B7-5413-E025-3DA5-E9C1E887ABB1}"/>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4" name="Rectangle 3">
            <a:extLst>
              <a:ext uri="{FF2B5EF4-FFF2-40B4-BE49-F238E27FC236}">
                <a16:creationId xmlns:a16="http://schemas.microsoft.com/office/drawing/2014/main" id="{30997B39-5069-3CBF-8CF7-56F62962A4E4}"/>
              </a:ext>
            </a:extLst>
          </p:cNvPr>
          <p:cNvSpPr/>
          <p:nvPr/>
        </p:nvSpPr>
        <p:spPr>
          <a:xfrm>
            <a:off x="426978" y="394523"/>
            <a:ext cx="11029916" cy="1481570"/>
          </a:xfrm>
          <a:prstGeom prst="rect">
            <a:avLst/>
          </a:prstGeom>
        </p:spPr>
        <p:txBody>
          <a:bodyPr vert="horz" lIns="91440" tIns="45720" rIns="91440" bIns="45720" rtlCol="0" anchor="b">
            <a:normAutofit/>
          </a:bodyPr>
          <a:lstStyle/>
          <a:p>
            <a:pPr>
              <a:lnSpc>
                <a:spcPct val="90000"/>
              </a:lnSpc>
              <a:spcBef>
                <a:spcPct val="0"/>
              </a:spcBef>
              <a:spcAft>
                <a:spcPts val="600"/>
              </a:spcAft>
            </a:pPr>
            <a:endParaRPr lang="en-US" sz="2400" b="1">
              <a:ea typeface="+mj-ea"/>
              <a:cs typeface="+mj-cs"/>
            </a:endParaRPr>
          </a:p>
        </p:txBody>
      </p:sp>
      <p:sp>
        <p:nvSpPr>
          <p:cNvPr id="5" name="TextBox 4">
            <a:extLst>
              <a:ext uri="{FF2B5EF4-FFF2-40B4-BE49-F238E27FC236}">
                <a16:creationId xmlns:a16="http://schemas.microsoft.com/office/drawing/2014/main" id="{152EAEAE-BBB1-EA6F-CE0D-67AE956DCE75}"/>
              </a:ext>
            </a:extLst>
          </p:cNvPr>
          <p:cNvSpPr txBox="1"/>
          <p:nvPr/>
        </p:nvSpPr>
        <p:spPr>
          <a:xfrm>
            <a:off x="1487539" y="1875914"/>
            <a:ext cx="11029916" cy="1846659"/>
          </a:xfrm>
          <a:prstGeom prst="rect">
            <a:avLst/>
          </a:prstGeom>
          <a:noFill/>
        </p:spPr>
        <p:txBody>
          <a:bodyPr wrap="square" rtlCol="0">
            <a:spAutoFit/>
          </a:bodyPr>
          <a:lstStyle/>
          <a:p>
            <a:r>
              <a:rPr lang="en-GB" sz="3200" b="1" dirty="0">
                <a:solidFill>
                  <a:srgbClr val="333333"/>
                </a:solidFill>
                <a:highlight>
                  <a:srgbClr val="FFFFFF"/>
                </a:highlight>
              </a:rPr>
              <a:t>Sixteen per cent of children livestream their own videos</a:t>
            </a:r>
          </a:p>
          <a:p>
            <a:pPr marL="1200150" lvl="2" indent="-285750">
              <a:buFont typeface="Arial" panose="020B0604020202020204" pitchFamily="34" charset="0"/>
              <a:buChar char="•"/>
            </a:pPr>
            <a:r>
              <a:rPr lang="en-GB" sz="3200" b="1" dirty="0">
                <a:solidFill>
                  <a:srgbClr val="FF0000"/>
                </a:solidFill>
                <a:highlight>
                  <a:srgbClr val="FFFFFF"/>
                </a:highlight>
              </a:rPr>
              <a:t>3-9 year-olds (1 in 10)</a:t>
            </a:r>
          </a:p>
          <a:p>
            <a:pPr marL="1200150" lvl="2" indent="-285750">
              <a:buFont typeface="Arial" panose="020B0604020202020204" pitchFamily="34" charset="0"/>
              <a:buChar char="•"/>
            </a:pPr>
            <a:r>
              <a:rPr lang="en-GB" sz="3200" b="1" dirty="0">
                <a:solidFill>
                  <a:srgbClr val="FF0000"/>
                </a:solidFill>
                <a:highlight>
                  <a:srgbClr val="FFFFFF"/>
                </a:highlight>
              </a:rPr>
              <a:t>10-12 year-olds (2 – 10)</a:t>
            </a:r>
            <a:endParaRPr lang="en-GB" sz="3200" b="1" dirty="0">
              <a:solidFill>
                <a:srgbClr val="FF0000"/>
              </a:solidFill>
            </a:endParaRPr>
          </a:p>
          <a:p>
            <a:pPr marL="285750" indent="-285750">
              <a:buFont typeface="Arial" panose="020B0604020202020204" pitchFamily="34" charset="0"/>
              <a:buChar char="•"/>
            </a:pPr>
            <a:endParaRPr lang="en-GB" dirty="0"/>
          </a:p>
        </p:txBody>
      </p:sp>
      <p:sp>
        <p:nvSpPr>
          <p:cNvPr id="10" name="TextBox 9">
            <a:extLst>
              <a:ext uri="{FF2B5EF4-FFF2-40B4-BE49-F238E27FC236}">
                <a16:creationId xmlns:a16="http://schemas.microsoft.com/office/drawing/2014/main" id="{E01AAEB8-5CFF-AC72-2A4B-3C59052B3499}"/>
              </a:ext>
            </a:extLst>
          </p:cNvPr>
          <p:cNvSpPr txBox="1"/>
          <p:nvPr/>
        </p:nvSpPr>
        <p:spPr>
          <a:xfrm>
            <a:off x="4548211" y="4939742"/>
            <a:ext cx="6902174" cy="523220"/>
          </a:xfrm>
          <a:prstGeom prst="rect">
            <a:avLst/>
          </a:prstGeom>
          <a:noFill/>
        </p:spPr>
        <p:txBody>
          <a:bodyPr wrap="square" rtlCol="0">
            <a:spAutoFit/>
          </a:bodyPr>
          <a:lstStyle/>
          <a:p>
            <a:r>
              <a:rPr lang="en-GB" sz="2800" b="1">
                <a:solidFill>
                  <a:srgbClr val="FF0000"/>
                </a:solidFill>
              </a:rPr>
              <a:t>Why</a:t>
            </a:r>
            <a:r>
              <a:rPr lang="en-GB" sz="2800" b="1"/>
              <a:t> does this </a:t>
            </a:r>
            <a:r>
              <a:rPr lang="en-GB" sz="2800" b="1">
                <a:solidFill>
                  <a:srgbClr val="FF0000"/>
                </a:solidFill>
              </a:rPr>
              <a:t>MATTER</a:t>
            </a:r>
            <a:r>
              <a:rPr lang="en-GB" sz="2800" b="1"/>
              <a:t>? </a:t>
            </a:r>
          </a:p>
        </p:txBody>
      </p:sp>
      <p:pic>
        <p:nvPicPr>
          <p:cNvPr id="11" name="Picture 10" descr="Free speech bubble talking chat illustration">
            <a:extLst>
              <a:ext uri="{FF2B5EF4-FFF2-40B4-BE49-F238E27FC236}">
                <a16:creationId xmlns:a16="http://schemas.microsoft.com/office/drawing/2014/main" id="{64340FA1-5DDC-DD4E-7D2F-2CD0CFA590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3833" y="4372292"/>
            <a:ext cx="1887334" cy="1887334"/>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3" name="Picture 2" descr="Free did you know speech balloon message illustration">
            <a:extLst>
              <a:ext uri="{FF2B5EF4-FFF2-40B4-BE49-F238E27FC236}">
                <a16:creationId xmlns:a16="http://schemas.microsoft.com/office/drawing/2014/main" id="{F1894116-0EAC-EAF2-CC32-2C6D24254E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47475">
            <a:off x="10218187" y="12526"/>
            <a:ext cx="1778382" cy="177838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0E63CE1-CA08-6584-F722-53F7B30B2D2C}"/>
              </a:ext>
            </a:extLst>
          </p:cNvPr>
          <p:cNvSpPr txBox="1"/>
          <p:nvPr/>
        </p:nvSpPr>
        <p:spPr>
          <a:xfrm>
            <a:off x="699713" y="248038"/>
            <a:ext cx="11006184" cy="11592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700" b="1" i="0" u="none" strike="noStrike" kern="120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rPr>
              <a:t> Livestreaming</a:t>
            </a:r>
            <a:endParaRPr kumimoji="0" lang="en-US" sz="3700" b="0" i="0" u="none" strike="noStrike" kern="120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225303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6EE5510-42A6-00B6-597D-07CC7118A446}"/>
              </a:ext>
            </a:extLst>
          </p:cNvPr>
          <p:cNvGrpSpPr/>
          <p:nvPr/>
        </p:nvGrpSpPr>
        <p:grpSpPr>
          <a:xfrm>
            <a:off x="2046759" y="1856201"/>
            <a:ext cx="8098481" cy="4848274"/>
            <a:chOff x="1968355" y="682628"/>
            <a:chExt cx="8741387" cy="6027443"/>
          </a:xfrm>
        </p:grpSpPr>
        <p:grpSp>
          <p:nvGrpSpPr>
            <p:cNvPr id="6" name="Group 5">
              <a:extLst>
                <a:ext uri="{FF2B5EF4-FFF2-40B4-BE49-F238E27FC236}">
                  <a16:creationId xmlns:a16="http://schemas.microsoft.com/office/drawing/2014/main" id="{8BCAAFD1-53FE-3A11-BA56-BD8CF7BE5010}"/>
                </a:ext>
              </a:extLst>
            </p:cNvPr>
            <p:cNvGrpSpPr/>
            <p:nvPr/>
          </p:nvGrpSpPr>
          <p:grpSpPr>
            <a:xfrm>
              <a:off x="1968355" y="682628"/>
              <a:ext cx="8741387" cy="6027443"/>
              <a:chOff x="1430472" y="319557"/>
              <a:chExt cx="8741387" cy="6027443"/>
            </a:xfrm>
          </p:grpSpPr>
          <p:pic>
            <p:nvPicPr>
              <p:cNvPr id="1026" name="Picture 2" descr="No alternative text description for this image">
                <a:extLst>
                  <a:ext uri="{FF2B5EF4-FFF2-40B4-BE49-F238E27FC236}">
                    <a16:creationId xmlns:a16="http://schemas.microsoft.com/office/drawing/2014/main" id="{BCEA009E-025A-CCB7-5EAE-9B54D9B7588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30472" y="319557"/>
                <a:ext cx="8558553" cy="5644810"/>
              </a:xfrm>
              <a:prstGeom prst="rect">
                <a:avLst/>
              </a:prstGeom>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6A0D9A0-E884-BD15-260E-CE79F26EE546}"/>
                  </a:ext>
                </a:extLst>
              </p:cNvPr>
              <p:cNvSpPr txBox="1"/>
              <p:nvPr/>
            </p:nvSpPr>
            <p:spPr>
              <a:xfrm>
                <a:off x="4164926" y="5964367"/>
                <a:ext cx="6006933" cy="3826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prstClr val="black"/>
                    </a:solidFill>
                    <a:effectLst/>
                    <a:uLnTx/>
                    <a:uFillTx/>
                    <a:latin typeface="Aptos" panose="02110004020202020204"/>
                    <a:ea typeface="+mn-ea"/>
                    <a:cs typeface="+mn-cs"/>
                  </a:rPr>
                  <a:t>Source: IWF Annual Data &amp; Insights Report 2024, published April 2025</a:t>
                </a:r>
              </a:p>
            </p:txBody>
          </p:sp>
        </p:grpSp>
        <p:pic>
          <p:nvPicPr>
            <p:cNvPr id="4" name="Picture 12">
              <a:extLst>
                <a:ext uri="{FF2B5EF4-FFF2-40B4-BE49-F238E27FC236}">
                  <a16:creationId xmlns:a16="http://schemas.microsoft.com/office/drawing/2014/main" id="{30AD8ACE-5470-29C1-A4DB-7DE53FE45A5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173445" y="724334"/>
              <a:ext cx="3310531" cy="13144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itle 1">
            <a:extLst>
              <a:ext uri="{FF2B5EF4-FFF2-40B4-BE49-F238E27FC236}">
                <a16:creationId xmlns:a16="http://schemas.microsoft.com/office/drawing/2014/main" id="{5DD2A87B-D88F-DCCE-F294-CF5B895A3283}"/>
              </a:ext>
            </a:extLst>
          </p:cNvPr>
          <p:cNvSpPr txBox="1">
            <a:spLocks/>
          </p:cNvSpPr>
          <p:nvPr/>
        </p:nvSpPr>
        <p:spPr>
          <a:xfrm>
            <a:off x="516908" y="59731"/>
            <a:ext cx="11488616" cy="1864828"/>
          </a:xfrm>
          <a:prstGeom prst="rect">
            <a:avLst/>
          </a:prstGeom>
        </p:spPr>
        <p:txBody>
          <a:bodyPr vert="horz" lIns="91440" tIns="45720" rIns="91440" bIns="45720" rtlCol="0" anchor="b">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12800" b="1" i="0" u="none" strike="noStrike" kern="1200" cap="none" spc="0" normalizeH="0" baseline="0" noProof="0">
                <a:ln>
                  <a:noFill/>
                </a:ln>
                <a:solidFill>
                  <a:prstClr val="black"/>
                </a:solidFill>
                <a:effectLst/>
                <a:uLnTx/>
                <a:uFillTx/>
                <a:latin typeface="+mn-lt"/>
                <a:ea typeface="+mj-ea"/>
                <a:cs typeface="+mj-cs"/>
              </a:rPr>
              <a:t>There were more 7-10-year-olds in child sexual abuse material (CSAM) images found by IWF than 11-13s in 2024</a:t>
            </a:r>
            <a:endParaRPr lang="en-US" sz="12800" b="1">
              <a:solidFill>
                <a:prstClr val="black"/>
              </a:solidFill>
              <a:latin typeface="+mn-lt"/>
            </a:endParaRPr>
          </a:p>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8800" b="1" i="1" u="none" strike="noStrike" kern="1200" cap="none" spc="0" normalizeH="0" baseline="0" noProof="0">
                <a:ln>
                  <a:noFill/>
                </a:ln>
                <a:solidFill>
                  <a:srgbClr val="C00000"/>
                </a:solidFill>
                <a:effectLst/>
                <a:uLnTx/>
                <a:uFillTx/>
                <a:latin typeface="Aptos Display" panose="02110004020202020204"/>
                <a:ea typeface="+mj-ea"/>
                <a:cs typeface="+mj-cs"/>
              </a:rPr>
              <a:t>It can also affect younger children</a:t>
            </a:r>
          </a:p>
          <a:p>
            <a:pPr marL="0" marR="0" lvl="0" indent="0" algn="ctr" defTabSz="914400" rtl="0" eaLnBrk="1" fontAlgn="auto" latinLnBrk="0" hangingPunct="1">
              <a:lnSpc>
                <a:spcPct val="120000"/>
              </a:lnSpc>
              <a:spcBef>
                <a:spcPct val="0"/>
              </a:spcBef>
              <a:spcAft>
                <a:spcPts val="0"/>
              </a:spcAft>
              <a:buClrTx/>
              <a:buSzTx/>
              <a:buFontTx/>
              <a:buNone/>
              <a:tabLst/>
              <a:defRPr/>
            </a:pPr>
            <a:endParaRPr kumimoji="0" lang="en-US" sz="6000" b="0" i="0" u="none" strike="noStrike" kern="1200" cap="none" spc="0" normalizeH="0" baseline="0" noProof="0">
              <a:ln>
                <a:noFill/>
              </a:ln>
              <a:solidFill>
                <a:prstClr val="black"/>
              </a:solidFill>
              <a:effectLst/>
              <a:uLnTx/>
              <a:uFillTx/>
              <a:latin typeface="Aptos Display" panose="02110004020202020204"/>
              <a:ea typeface="+mj-ea"/>
              <a:cs typeface="+mj-cs"/>
            </a:endParaRPr>
          </a:p>
        </p:txBody>
      </p:sp>
      <p:pic>
        <p:nvPicPr>
          <p:cNvPr id="2" name="Picture 1" descr="A red and black rectangular sign with white text&#10;&#10;Description automatically generated with low confidence">
            <a:extLst>
              <a:ext uri="{FF2B5EF4-FFF2-40B4-BE49-F238E27FC236}">
                <a16:creationId xmlns:a16="http://schemas.microsoft.com/office/drawing/2014/main" id="{6057D386-A1C7-8DDA-C840-067AC28D6122}"/>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0358434" y="5587131"/>
            <a:ext cx="1647090" cy="1159352"/>
          </a:xfrm>
          <a:prstGeom prst="rect">
            <a:avLst/>
          </a:prstGeom>
        </p:spPr>
      </p:pic>
    </p:spTree>
    <p:extLst>
      <p:ext uri="{BB962C8B-B14F-4D97-AF65-F5344CB8AC3E}">
        <p14:creationId xmlns:p14="http://schemas.microsoft.com/office/powerpoint/2010/main" val="18773151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E587CD2-C28B-6F0D-C099-C19519976319}"/>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pic>
        <p:nvPicPr>
          <p:cNvPr id="4" name="Picture 2" descr="Free network social abstract illustration">
            <a:extLst>
              <a:ext uri="{FF2B5EF4-FFF2-40B4-BE49-F238E27FC236}">
                <a16:creationId xmlns:a16="http://schemas.microsoft.com/office/drawing/2014/main" id="{6EA6E380-7474-90C2-8B5C-1926287AA1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7905" y="268364"/>
            <a:ext cx="9096799" cy="606927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EADDC60-7F1D-233E-6A52-FB8EB3E59C38}"/>
              </a:ext>
            </a:extLst>
          </p:cNvPr>
          <p:cNvSpPr/>
          <p:nvPr/>
        </p:nvSpPr>
        <p:spPr>
          <a:xfrm>
            <a:off x="1898865" y="761999"/>
            <a:ext cx="10128961" cy="6477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800" b="1">
                <a:ea typeface="+mj-ea"/>
                <a:cs typeface="+mj-cs"/>
              </a:rPr>
              <a:t>What are you most </a:t>
            </a:r>
            <a:r>
              <a:rPr lang="en-US" sz="2800" b="1">
                <a:solidFill>
                  <a:srgbClr val="FF0000"/>
                </a:solidFill>
                <a:ea typeface="+mj-ea"/>
                <a:cs typeface="+mj-cs"/>
              </a:rPr>
              <a:t>WORRIED</a:t>
            </a:r>
            <a:r>
              <a:rPr lang="en-US" sz="2800" b="1">
                <a:ea typeface="+mj-ea"/>
                <a:cs typeface="+mj-cs"/>
              </a:rPr>
              <a:t> about when your child is </a:t>
            </a:r>
            <a:r>
              <a:rPr lang="en-US" sz="2800" b="1">
                <a:solidFill>
                  <a:srgbClr val="FF0000"/>
                </a:solidFill>
                <a:ea typeface="+mj-ea"/>
                <a:cs typeface="+mj-cs"/>
              </a:rPr>
              <a:t>ONLINE</a:t>
            </a:r>
            <a:r>
              <a:rPr lang="en-US" sz="2800" b="1">
                <a:ea typeface="+mj-ea"/>
                <a:cs typeface="+mj-cs"/>
              </a:rPr>
              <a:t>?</a:t>
            </a:r>
            <a:endParaRPr lang="en-US" sz="2800" b="1">
              <a:solidFill>
                <a:srgbClr val="FF0000"/>
              </a:solidFill>
              <a:ea typeface="+mj-ea"/>
              <a:cs typeface="+mj-cs"/>
            </a:endParaRPr>
          </a:p>
        </p:txBody>
      </p:sp>
      <p:pic>
        <p:nvPicPr>
          <p:cNvPr id="6" name="Picture 6" descr="Free speech bubble talking chat illustration">
            <a:extLst>
              <a:ext uri="{FF2B5EF4-FFF2-40B4-BE49-F238E27FC236}">
                <a16:creationId xmlns:a16="http://schemas.microsoft.com/office/drawing/2014/main" id="{430531E2-824C-B78E-7FDD-D4F6FEF4E2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783" y="374812"/>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37813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640080" y="325369"/>
            <a:ext cx="4368602" cy="1956841"/>
          </a:xfrm>
        </p:spPr>
        <p:txBody>
          <a:bodyPr vert="horz" lIns="91440" tIns="45720" rIns="91440" bIns="45720" rtlCol="0" anchor="b">
            <a:normAutofit/>
          </a:bodyPr>
          <a:lstStyle/>
          <a:p>
            <a:r>
              <a:rPr lang="en-US" sz="4600"/>
              <a:t>Being safer while live streaming</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idx="1"/>
          </p:nvPr>
        </p:nvSpPr>
        <p:spPr>
          <a:xfrm>
            <a:off x="2377439" y="3068774"/>
            <a:ext cx="8976361" cy="3325734"/>
          </a:xfrm>
        </p:spPr>
        <p:txBody>
          <a:bodyPr vert="horz" lIns="91440" tIns="45720" rIns="91440" bIns="45720" rtlCol="0">
            <a:normAutofit/>
          </a:bodyPr>
          <a:lstStyle/>
          <a:p>
            <a:pPr>
              <a:spcAft>
                <a:spcPts val="1200"/>
              </a:spcAft>
            </a:pPr>
            <a:r>
              <a:rPr lang="en-US" b="1">
                <a:solidFill>
                  <a:schemeClr val="tx1"/>
                </a:solidFill>
              </a:rPr>
              <a:t>Talk</a:t>
            </a:r>
            <a:r>
              <a:rPr lang="en-US">
                <a:solidFill>
                  <a:schemeClr val="tx1"/>
                </a:solidFill>
              </a:rPr>
              <a:t> to them about what they are sharing </a:t>
            </a:r>
          </a:p>
          <a:p>
            <a:pPr>
              <a:spcAft>
                <a:spcPts val="1200"/>
              </a:spcAft>
            </a:pPr>
            <a:r>
              <a:rPr lang="en-US">
                <a:solidFill>
                  <a:schemeClr val="tx1"/>
                </a:solidFill>
              </a:rPr>
              <a:t>Use devices in </a:t>
            </a:r>
            <a:r>
              <a:rPr lang="en-US" b="1">
                <a:solidFill>
                  <a:schemeClr val="tx1"/>
                </a:solidFill>
              </a:rPr>
              <a:t>public spaces </a:t>
            </a:r>
            <a:r>
              <a:rPr lang="en-US">
                <a:solidFill>
                  <a:schemeClr val="tx1"/>
                </a:solidFill>
              </a:rPr>
              <a:t>e.g. lounge not bedroom</a:t>
            </a:r>
          </a:p>
          <a:p>
            <a:pPr>
              <a:spcAft>
                <a:spcPts val="1200"/>
              </a:spcAft>
            </a:pPr>
            <a:r>
              <a:rPr lang="en-US">
                <a:solidFill>
                  <a:schemeClr val="tx1"/>
                </a:solidFill>
              </a:rPr>
              <a:t>Check privacy and safety </a:t>
            </a:r>
            <a:r>
              <a:rPr lang="en-US" b="1">
                <a:solidFill>
                  <a:schemeClr val="tx1"/>
                </a:solidFill>
              </a:rPr>
              <a:t>settings</a:t>
            </a:r>
            <a:r>
              <a:rPr lang="en-US">
                <a:solidFill>
                  <a:schemeClr val="tx1"/>
                </a:solidFill>
              </a:rPr>
              <a:t> on the app/site</a:t>
            </a:r>
          </a:p>
          <a:p>
            <a:pPr>
              <a:spcAft>
                <a:spcPts val="1200"/>
              </a:spcAft>
            </a:pPr>
            <a:r>
              <a:rPr lang="en-US">
                <a:solidFill>
                  <a:schemeClr val="tx1"/>
                </a:solidFill>
              </a:rPr>
              <a:t>Be wary of </a:t>
            </a:r>
            <a:r>
              <a:rPr lang="en-US" b="1">
                <a:solidFill>
                  <a:schemeClr val="tx1"/>
                </a:solidFill>
              </a:rPr>
              <a:t>requests to chat in private</a:t>
            </a:r>
          </a:p>
          <a:p>
            <a:pPr>
              <a:spcAft>
                <a:spcPts val="1200"/>
              </a:spcAft>
            </a:pPr>
            <a:r>
              <a:rPr lang="en-US">
                <a:solidFill>
                  <a:schemeClr val="tx1"/>
                </a:solidFill>
              </a:rPr>
              <a:t>Know </a:t>
            </a:r>
            <a:r>
              <a:rPr lang="en-US" b="1">
                <a:solidFill>
                  <a:schemeClr val="tx1"/>
                </a:solidFill>
              </a:rPr>
              <a:t>Support and Reporting </a:t>
            </a:r>
            <a:r>
              <a:rPr lang="en-US">
                <a:solidFill>
                  <a:schemeClr val="tx1"/>
                </a:solidFill>
              </a:rPr>
              <a:t>functions</a:t>
            </a:r>
          </a:p>
        </p:txBody>
      </p:sp>
      <p:pic>
        <p:nvPicPr>
          <p:cNvPr id="2" name="Picture 4" descr="Free dialog tip advice illustration">
            <a:extLst>
              <a:ext uri="{FF2B5EF4-FFF2-40B4-BE49-F238E27FC236}">
                <a16:creationId xmlns:a16="http://schemas.microsoft.com/office/drawing/2014/main" id="{E86A9DDE-EA93-6B3B-7712-DD86886E75B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305" r="16480" b="1"/>
          <a:stretch/>
        </p:blipFill>
        <p:spPr bwMode="auto">
          <a:xfrm>
            <a:off x="10017774" y="0"/>
            <a:ext cx="2163871" cy="215733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1"/>
          </p:nvPr>
        </p:nvSpPr>
        <p:spPr>
          <a:xfrm>
            <a:off x="10439400" y="6356350"/>
            <a:ext cx="914400" cy="365125"/>
          </a:xfrm>
        </p:spPr>
        <p:txBody>
          <a:bodyPr vert="horz" lIns="91440" tIns="45720" rIns="91440" bIns="45720" rtlCol="0" anchor="ctr">
            <a:normAutofit/>
          </a:bodyPr>
          <a:lstStyle/>
          <a:p>
            <a:pPr>
              <a:spcAft>
                <a:spcPts val="600"/>
              </a:spcAft>
              <a:defRPr/>
            </a:pPr>
            <a:fld id="{B67B645E-C5E5-4727-B977-D372A0AA71D9}" type="slidenum">
              <a:rPr lang="en-US">
                <a:solidFill>
                  <a:srgbClr val="FFFFFF"/>
                </a:solidFill>
                <a:latin typeface="Calibri" panose="020F0502020204030204"/>
              </a:rPr>
              <a:pPr>
                <a:spcAft>
                  <a:spcPts val="600"/>
                </a:spcAft>
                <a:defRPr/>
              </a:pPr>
              <a:t>70</a:t>
            </a:fld>
            <a:endParaRPr lang="en-US">
              <a:solidFill>
                <a:srgbClr val="FFFFFF"/>
              </a:solidFill>
              <a:latin typeface="Calibri" panose="020F0502020204030204"/>
            </a:endParaRPr>
          </a:p>
        </p:txBody>
      </p:sp>
      <p:pic>
        <p:nvPicPr>
          <p:cNvPr id="6" name="Picture 5" descr="A red and black rectangular sign with white text&#10;&#10;Description automatically generated with low confidence">
            <a:extLst>
              <a:ext uri="{FF2B5EF4-FFF2-40B4-BE49-F238E27FC236}">
                <a16:creationId xmlns:a16="http://schemas.microsoft.com/office/drawing/2014/main" id="{ABF597F0-780C-73EA-73B5-3D4DBDD65F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003" y="5931016"/>
            <a:ext cx="1138484" cy="801355"/>
          </a:xfrm>
          <a:prstGeom prst="rect">
            <a:avLst/>
          </a:prstGeom>
        </p:spPr>
      </p:pic>
    </p:spTree>
    <p:extLst>
      <p:ext uri="{BB962C8B-B14F-4D97-AF65-F5344CB8AC3E}">
        <p14:creationId xmlns:p14="http://schemas.microsoft.com/office/powerpoint/2010/main" val="19489013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8D4DC7-73B7-4BA4-8DE4-3AB10B65D7AE}"/>
              </a:ext>
            </a:extLst>
          </p:cNvPr>
          <p:cNvSpPr/>
          <p:nvPr/>
        </p:nvSpPr>
        <p:spPr>
          <a:xfrm>
            <a:off x="8208355" y="294326"/>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24">
            <a:extLst>
              <a:ext uri="{FF2B5EF4-FFF2-40B4-BE49-F238E27FC236}">
                <a16:creationId xmlns:a16="http://schemas.microsoft.com/office/drawing/2014/main" id="{1F83A97F-0EAF-4AFF-9834-C8684908CD37}"/>
              </a:ext>
            </a:extLst>
          </p:cNvPr>
          <p:cNvSpPr/>
          <p:nvPr/>
        </p:nvSpPr>
        <p:spPr>
          <a:xfrm>
            <a:off x="4535922" y="6282165"/>
            <a:ext cx="3672433" cy="560279"/>
          </a:xfrm>
          <a:prstGeom prst="rect">
            <a:avLst/>
          </a:prstGeom>
        </p:spPr>
        <p:txBody>
          <a:bodyPr vert="horz" lIns="91440" tIns="45720" rIns="91440" bIns="45720" rtlCol="0" anchor="b">
            <a:normAutofit/>
          </a:bodyPr>
          <a:lstStyle/>
          <a:p>
            <a:r>
              <a:rPr lang="en-GB" sz="2400" b="1">
                <a:solidFill>
                  <a:srgbClr val="FF0000"/>
                </a:solidFill>
              </a:rPr>
              <a:t>undressed.lgfl.net </a:t>
            </a:r>
          </a:p>
        </p:txBody>
      </p:sp>
      <p:sp>
        <p:nvSpPr>
          <p:cNvPr id="3" name="TextBox 2">
            <a:extLst>
              <a:ext uri="{FF2B5EF4-FFF2-40B4-BE49-F238E27FC236}">
                <a16:creationId xmlns:a16="http://schemas.microsoft.com/office/drawing/2014/main" id="{0CA41A4B-8B35-B4C4-1D54-63CF0F31C6F9}"/>
              </a:ext>
            </a:extLst>
          </p:cNvPr>
          <p:cNvSpPr txBox="1"/>
          <p:nvPr/>
        </p:nvSpPr>
        <p:spPr>
          <a:xfrm>
            <a:off x="166185" y="63493"/>
            <a:ext cx="9991919" cy="461665"/>
          </a:xfrm>
          <a:prstGeom prst="rect">
            <a:avLst/>
          </a:prstGeom>
          <a:noFill/>
        </p:spPr>
        <p:txBody>
          <a:bodyPr wrap="square" rtlCol="0">
            <a:spAutoFit/>
          </a:bodyPr>
          <a:lstStyle/>
          <a:p>
            <a:r>
              <a:rPr lang="en-GB" sz="2400" b="1"/>
              <a:t>So, what can </a:t>
            </a:r>
            <a:r>
              <a:rPr lang="en-GB" sz="2400" b="1">
                <a:solidFill>
                  <a:srgbClr val="FF0000"/>
                </a:solidFill>
              </a:rPr>
              <a:t>YOU </a:t>
            </a:r>
            <a:r>
              <a:rPr lang="en-GB" sz="2400" b="1"/>
              <a:t>do? </a:t>
            </a:r>
            <a:endParaRPr lang="en-GB" sz="2400">
              <a:highlight>
                <a:srgbClr val="FFFF00"/>
              </a:highlight>
            </a:endParaRPr>
          </a:p>
        </p:txBody>
      </p:sp>
      <p:pic>
        <p:nvPicPr>
          <p:cNvPr id="4" name="Online Media 3" title="The Undressed Song - Oct 21 update - see undressed.lgfl.net for the story and lesson activities">
            <a:hlinkClick r:id="" action="ppaction://media"/>
            <a:extLst>
              <a:ext uri="{FF2B5EF4-FFF2-40B4-BE49-F238E27FC236}">
                <a16:creationId xmlns:a16="http://schemas.microsoft.com/office/drawing/2014/main" id="{7EBC048A-E482-8294-CBA8-DA958ADA618C}"/>
              </a:ext>
            </a:extLst>
          </p:cNvPr>
          <p:cNvPicPr>
            <a:picLocks noRot="1" noChangeAspect="1"/>
          </p:cNvPicPr>
          <p:nvPr>
            <a:videoFile r:link="rId1"/>
          </p:nvPr>
        </p:nvPicPr>
        <p:blipFill>
          <a:blip r:embed="rId4"/>
          <a:stretch>
            <a:fillRect/>
          </a:stretch>
        </p:blipFill>
        <p:spPr>
          <a:xfrm>
            <a:off x="1542175" y="654499"/>
            <a:ext cx="10160000" cy="5740400"/>
          </a:xfrm>
          <a:prstGeom prst="rect">
            <a:avLst/>
          </a:prstGeom>
        </p:spPr>
      </p:pic>
    </p:spTree>
    <p:extLst>
      <p:ext uri="{BB962C8B-B14F-4D97-AF65-F5344CB8AC3E}">
        <p14:creationId xmlns:p14="http://schemas.microsoft.com/office/powerpoint/2010/main" val="1162929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70960D5-4732-B599-3ADF-2CC68F540699}"/>
              </a:ext>
            </a:extLst>
          </p:cNvPr>
          <p:cNvSpPr txBox="1"/>
          <p:nvPr/>
        </p:nvSpPr>
        <p:spPr>
          <a:xfrm>
            <a:off x="699713" y="248038"/>
            <a:ext cx="11006184" cy="11592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700" b="1" i="0" u="none" strike="noStrike" kern="120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rPr>
              <a:t> Sharing Nudes / Semi-Nudes</a:t>
            </a:r>
            <a:endParaRPr kumimoji="0" lang="en-US" sz="3700" b="0" i="0" u="none" strike="noStrike" kern="120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194C1BD7-FF25-4C12-86BF-C0C40ECA0B16}"/>
              </a:ext>
            </a:extLst>
          </p:cNvPr>
          <p:cNvSpPr txBox="1"/>
          <p:nvPr/>
        </p:nvSpPr>
        <p:spPr>
          <a:xfrm>
            <a:off x="8102278" y="5984388"/>
            <a:ext cx="3873609" cy="873612"/>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ts val="1000"/>
              </a:spcBef>
              <a:spcAft>
                <a:spcPts val="600"/>
              </a:spcAft>
              <a:buClrTx/>
              <a:buSzTx/>
              <a:buFontTx/>
              <a:buNone/>
              <a:tabLst/>
              <a:defRPr/>
            </a:pPr>
            <a:r>
              <a:rPr kumimoji="0" lang="en-US" sz="1900" b="0" i="0" u="none" strike="noStrike" kern="1200" cap="none" spc="0" normalizeH="0" baseline="0" noProof="0">
                <a:ln>
                  <a:noFill/>
                </a:ln>
                <a:solidFill>
                  <a:prstClr val="black"/>
                </a:solidFill>
                <a:effectLst/>
                <a:uLnTx/>
                <a:uFillTx/>
                <a:latin typeface="Calibri" panose="020F0502020204030204"/>
                <a:ea typeface="+mn-ea"/>
                <a:cs typeface="+mn-cs"/>
              </a:rPr>
              <a:t>Source: Children and parents: Media use and attitudes report </a:t>
            </a:r>
          </a:p>
        </p:txBody>
      </p:sp>
      <p:sp>
        <p:nvSpPr>
          <p:cNvPr id="3" name="TextBox 2">
            <a:extLst>
              <a:ext uri="{FF2B5EF4-FFF2-40B4-BE49-F238E27FC236}">
                <a16:creationId xmlns:a16="http://schemas.microsoft.com/office/drawing/2014/main" id="{F3EAB797-E53C-FCCE-7EE3-059AF37D4610}"/>
              </a:ext>
            </a:extLst>
          </p:cNvPr>
          <p:cNvSpPr txBox="1"/>
          <p:nvPr/>
        </p:nvSpPr>
        <p:spPr>
          <a:xfrm>
            <a:off x="896654" y="1428277"/>
            <a:ext cx="5916386" cy="209288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sz="2800" b="1"/>
              <a:t>Older girls (aged 16-18) were more likely than boys to have ever been exposed to potentially uncomfortable or unwanted types of contact:</a:t>
            </a:r>
            <a:endParaRPr kumimoji="0" lang="en-GB" sz="1800" b="1" i="0" u="none" strike="noStrike" kern="1200" cap="none" spc="0" normalizeH="0" baseline="0" noProof="0">
              <a:ln>
                <a:noFill/>
              </a:ln>
              <a:solidFill>
                <a:prstClr val="black"/>
              </a:solidFill>
              <a:effectLst/>
              <a:uLnTx/>
              <a:uFillTx/>
              <a:latin typeface="Calibri" panose="020F0502020204030204"/>
              <a:ea typeface="+mn-ea"/>
              <a:cs typeface="+mn-cs"/>
            </a:endParaRPr>
          </a:p>
          <a:p>
            <a:pPr marL="285750" indent="-285750">
              <a:buFont typeface="Arial" panose="020B0604020202020204" pitchFamily="34" charset="0"/>
              <a:buChar char="•"/>
            </a:pPr>
            <a:endParaRPr lang="en-GB"/>
          </a:p>
        </p:txBody>
      </p:sp>
      <p:sp>
        <p:nvSpPr>
          <p:cNvPr id="8" name="Speech Bubble: Oval 7">
            <a:extLst>
              <a:ext uri="{FF2B5EF4-FFF2-40B4-BE49-F238E27FC236}">
                <a16:creationId xmlns:a16="http://schemas.microsoft.com/office/drawing/2014/main" id="{EE4BEA6A-D137-6D9F-1BC4-44E736B70468}"/>
              </a:ext>
            </a:extLst>
          </p:cNvPr>
          <p:cNvSpPr/>
          <p:nvPr/>
        </p:nvSpPr>
        <p:spPr>
          <a:xfrm>
            <a:off x="3044954" y="4048144"/>
            <a:ext cx="4259580" cy="1919049"/>
          </a:xfrm>
          <a:prstGeom prst="wedgeEllipseCallout">
            <a:avLst>
              <a:gd name="adj1" fmla="val 46354"/>
              <a:gd name="adj2" fmla="val 69687"/>
            </a:avLst>
          </a:prstGeom>
        </p:spPr>
        <p:style>
          <a:lnRef idx="2">
            <a:schemeClr val="accent2"/>
          </a:lnRef>
          <a:fillRef idx="1">
            <a:schemeClr val="lt1"/>
          </a:fillRef>
          <a:effectRef idx="0">
            <a:schemeClr val="accent2"/>
          </a:effectRef>
          <a:fontRef idx="minor">
            <a:schemeClr val="dk1"/>
          </a:fontRef>
        </p:style>
        <p:txBody>
          <a:bodyPr rtlCol="0" anchor="ctr"/>
          <a:lstStyle/>
          <a:p>
            <a:pPr marL="0" lvl="1" algn="ctr">
              <a:tabLst>
                <a:tab pos="92075" algn="l"/>
              </a:tabLst>
            </a:pPr>
            <a:r>
              <a:rPr lang="en-GB" sz="2400">
                <a:solidFill>
                  <a:srgbClr val="FF0000"/>
                </a:solidFill>
              </a:rPr>
              <a:t>Receiving pictures or videos of naked / half-dressed people</a:t>
            </a:r>
          </a:p>
          <a:p>
            <a:pPr marL="0" lvl="1" algn="ctr"/>
            <a:r>
              <a:rPr lang="en-GB" sz="2000" b="1">
                <a:highlight>
                  <a:srgbClr val="FFFF00"/>
                </a:highlight>
              </a:rPr>
              <a:t> 32% </a:t>
            </a:r>
          </a:p>
        </p:txBody>
      </p:sp>
      <p:sp>
        <p:nvSpPr>
          <p:cNvPr id="9" name="Speech Bubble: Oval 8">
            <a:extLst>
              <a:ext uri="{FF2B5EF4-FFF2-40B4-BE49-F238E27FC236}">
                <a16:creationId xmlns:a16="http://schemas.microsoft.com/office/drawing/2014/main" id="{A5A533BB-BDD8-C6C3-E12A-58953D5BDC5A}"/>
              </a:ext>
            </a:extLst>
          </p:cNvPr>
          <p:cNvSpPr/>
          <p:nvPr/>
        </p:nvSpPr>
        <p:spPr>
          <a:xfrm>
            <a:off x="7304534" y="1799634"/>
            <a:ext cx="4401363" cy="2174885"/>
          </a:xfrm>
          <a:prstGeom prst="wedgeEllipseCallout">
            <a:avLst>
              <a:gd name="adj1" fmla="val -30720"/>
              <a:gd name="adj2" fmla="val 71094"/>
            </a:avLst>
          </a:prstGeom>
        </p:spPr>
        <p:style>
          <a:lnRef idx="2">
            <a:schemeClr val="accent6"/>
          </a:lnRef>
          <a:fillRef idx="1">
            <a:schemeClr val="lt1"/>
          </a:fillRef>
          <a:effectRef idx="0">
            <a:schemeClr val="accent6"/>
          </a:effectRef>
          <a:fontRef idx="minor">
            <a:schemeClr val="dk1"/>
          </a:fontRef>
        </p:style>
        <p:txBody>
          <a:bodyPr rtlCol="0" anchor="ctr"/>
          <a:lstStyle/>
          <a:p>
            <a:pPr marL="0" lvl="1" algn="ctr"/>
            <a:r>
              <a:rPr lang="en-GB" sz="2400">
                <a:solidFill>
                  <a:srgbClr val="FF0000"/>
                </a:solidFill>
              </a:rPr>
              <a:t>Asked to share naked/half-dressed pictures of themselves </a:t>
            </a:r>
            <a:r>
              <a:rPr lang="en-GB" sz="2000" b="1">
                <a:highlight>
                  <a:srgbClr val="FFFF00"/>
                </a:highlight>
              </a:rPr>
              <a:t>24%</a:t>
            </a:r>
          </a:p>
        </p:txBody>
      </p:sp>
      <p:pic>
        <p:nvPicPr>
          <p:cNvPr id="2" name="Picture 1" descr="A red and black rectangular sign with white text&#10;&#10;Description automatically generated with low confidence">
            <a:extLst>
              <a:ext uri="{FF2B5EF4-FFF2-40B4-BE49-F238E27FC236}">
                <a16:creationId xmlns:a16="http://schemas.microsoft.com/office/drawing/2014/main" id="{EE756ADB-93B8-8298-AD54-7D5FB9C143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003" y="5931016"/>
            <a:ext cx="1138484" cy="801355"/>
          </a:xfrm>
          <a:prstGeom prst="rect">
            <a:avLst/>
          </a:prstGeom>
        </p:spPr>
      </p:pic>
      <p:pic>
        <p:nvPicPr>
          <p:cNvPr id="4" name="Picture 3" descr="Free did you know speech balloon message illustration">
            <a:extLst>
              <a:ext uri="{FF2B5EF4-FFF2-40B4-BE49-F238E27FC236}">
                <a16:creationId xmlns:a16="http://schemas.microsoft.com/office/drawing/2014/main" id="{C2AA4879-1CAD-EA2E-1BB1-2B0B76E12E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11967">
            <a:off x="6316768" y="284199"/>
            <a:ext cx="2140907" cy="2140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635369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30592E9-20C6-5644-831F-6C258486D8C2}"/>
              </a:ext>
            </a:extLst>
          </p:cNvPr>
          <p:cNvSpPr/>
          <p:nvPr/>
        </p:nvSpPr>
        <p:spPr>
          <a:xfrm>
            <a:off x="59135" y="5833641"/>
            <a:ext cx="1341402" cy="98649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6" name="Speech Bubble: Rectangle with Corners Rounded 5">
            <a:extLst>
              <a:ext uri="{FF2B5EF4-FFF2-40B4-BE49-F238E27FC236}">
                <a16:creationId xmlns:a16="http://schemas.microsoft.com/office/drawing/2014/main" id="{87D82C08-C16C-7872-84EB-C1F8E8DB6DBB}"/>
              </a:ext>
            </a:extLst>
          </p:cNvPr>
          <p:cNvSpPr/>
          <p:nvPr/>
        </p:nvSpPr>
        <p:spPr>
          <a:xfrm>
            <a:off x="59134" y="767567"/>
            <a:ext cx="5171052" cy="2718078"/>
          </a:xfrm>
          <a:prstGeom prst="wedgeRoundRectCallout">
            <a:avLst>
              <a:gd name="adj1" fmla="val 51006"/>
              <a:gd name="adj2" fmla="val 62903"/>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GB" sz="2200" b="1" i="1"/>
              <a:t>“I’d probably get one or two messages a month. They want [to add you on Snapchat] because on Snapchat, you can send pictures that you can’t get away with on Instagram.” </a:t>
            </a:r>
          </a:p>
        </p:txBody>
      </p:sp>
      <p:sp>
        <p:nvSpPr>
          <p:cNvPr id="13" name="Speech Bubble: Rectangle with Corners Rounded 12">
            <a:extLst>
              <a:ext uri="{FF2B5EF4-FFF2-40B4-BE49-F238E27FC236}">
                <a16:creationId xmlns:a16="http://schemas.microsoft.com/office/drawing/2014/main" id="{C02DE57C-AED3-805B-E88D-1238BBCB9295}"/>
              </a:ext>
            </a:extLst>
          </p:cNvPr>
          <p:cNvSpPr/>
          <p:nvPr/>
        </p:nvSpPr>
        <p:spPr>
          <a:xfrm>
            <a:off x="6690167" y="1456986"/>
            <a:ext cx="5391587" cy="2291351"/>
          </a:xfrm>
          <a:prstGeom prst="wedgeRoundRectCallout">
            <a:avLst>
              <a:gd name="adj1" fmla="val -50843"/>
              <a:gd name="adj2" fmla="val 58577"/>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sz="2000"/>
              <a:t>“It [receiving an inappropriate message from a stranger] hasn’t happened in a long time. Maybe once in the last year… </a:t>
            </a:r>
          </a:p>
          <a:p>
            <a:pPr algn="ctr"/>
            <a:r>
              <a:rPr lang="en-GB" sz="2000" b="1">
                <a:solidFill>
                  <a:schemeClr val="tx1"/>
                </a:solidFill>
              </a:rPr>
              <a:t>It doesn’t happen much anymore because I don’t really talk to people I don’t know any more.” </a:t>
            </a:r>
          </a:p>
        </p:txBody>
      </p:sp>
      <p:sp>
        <p:nvSpPr>
          <p:cNvPr id="5" name="TextBox 4">
            <a:extLst>
              <a:ext uri="{FF2B5EF4-FFF2-40B4-BE49-F238E27FC236}">
                <a16:creationId xmlns:a16="http://schemas.microsoft.com/office/drawing/2014/main" id="{DBB58035-40F4-E0DA-B962-2F9849AD3105}"/>
              </a:ext>
            </a:extLst>
          </p:cNvPr>
          <p:cNvSpPr txBox="1"/>
          <p:nvPr/>
        </p:nvSpPr>
        <p:spPr>
          <a:xfrm>
            <a:off x="59134" y="121986"/>
            <a:ext cx="5171052" cy="101566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2000" b="1">
                <a:solidFill>
                  <a:srgbClr val="FF0000"/>
                </a:solidFill>
              </a:rPr>
              <a:t>Early in the year</a:t>
            </a:r>
            <a:r>
              <a:rPr lang="en-GB" sz="2000" b="1"/>
              <a:t>: </a:t>
            </a:r>
            <a:r>
              <a:rPr lang="en-GB" sz="2000"/>
              <a:t>Taylor (13) received messages from people she did not know that </a:t>
            </a:r>
            <a:r>
              <a:rPr lang="en-GB" sz="2000" b="1"/>
              <a:t>included nude images or inappropriate messages. </a:t>
            </a:r>
            <a:endParaRPr lang="en-GB" b="1"/>
          </a:p>
        </p:txBody>
      </p:sp>
      <p:sp>
        <p:nvSpPr>
          <p:cNvPr id="10" name="TextBox 9">
            <a:extLst>
              <a:ext uri="{FF2B5EF4-FFF2-40B4-BE49-F238E27FC236}">
                <a16:creationId xmlns:a16="http://schemas.microsoft.com/office/drawing/2014/main" id="{052DAD0B-FAB1-DBA6-24CF-B79E2749D240}"/>
              </a:ext>
            </a:extLst>
          </p:cNvPr>
          <p:cNvSpPr txBox="1"/>
          <p:nvPr/>
        </p:nvSpPr>
        <p:spPr>
          <a:xfrm>
            <a:off x="5729468" y="187901"/>
            <a:ext cx="6352286" cy="134328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GB" sz="2000" b="1">
                <a:solidFill>
                  <a:srgbClr val="FF0000"/>
                </a:solidFill>
              </a:rPr>
              <a:t>End of year</a:t>
            </a:r>
            <a:r>
              <a:rPr lang="en-GB" sz="2000" b="1"/>
              <a:t>: </a:t>
            </a:r>
            <a:r>
              <a:rPr lang="en-GB" sz="2000"/>
              <a:t>She had taken steps to reduce this happening by </a:t>
            </a:r>
            <a:r>
              <a:rPr lang="en-GB" sz="2000" b="1"/>
              <a:t>no longer adding people on Snapchat after they had messaged her on Instagram or using Snapchat’s Quick Add feature to talk to strangers</a:t>
            </a:r>
            <a:r>
              <a:rPr lang="en-GB" sz="2000"/>
              <a:t>. </a:t>
            </a:r>
            <a:endParaRPr lang="en-GB"/>
          </a:p>
        </p:txBody>
      </p:sp>
      <p:pic>
        <p:nvPicPr>
          <p:cNvPr id="3" name="Picture 2">
            <a:extLst>
              <a:ext uri="{FF2B5EF4-FFF2-40B4-BE49-F238E27FC236}">
                <a16:creationId xmlns:a16="http://schemas.microsoft.com/office/drawing/2014/main" id="{4BECBE95-A013-7E45-9162-1CEA5B5665B9}"/>
              </a:ext>
            </a:extLst>
          </p:cNvPr>
          <p:cNvPicPr>
            <a:picLocks noChangeAspect="1"/>
          </p:cNvPicPr>
          <p:nvPr/>
        </p:nvPicPr>
        <p:blipFill>
          <a:blip r:embed="rId3"/>
          <a:stretch>
            <a:fillRect/>
          </a:stretch>
        </p:blipFill>
        <p:spPr>
          <a:xfrm>
            <a:off x="2330745" y="4557119"/>
            <a:ext cx="9649053" cy="1847496"/>
          </a:xfrm>
          <a:prstGeom prst="rect">
            <a:avLst/>
          </a:prstGeom>
        </p:spPr>
      </p:pic>
      <p:sp>
        <p:nvSpPr>
          <p:cNvPr id="7" name="TextBox 6">
            <a:extLst>
              <a:ext uri="{FF2B5EF4-FFF2-40B4-BE49-F238E27FC236}">
                <a16:creationId xmlns:a16="http://schemas.microsoft.com/office/drawing/2014/main" id="{1FD75113-1BA9-A617-E9AB-2914D5B5C32B}"/>
              </a:ext>
            </a:extLst>
          </p:cNvPr>
          <p:cNvSpPr txBox="1"/>
          <p:nvPr/>
        </p:nvSpPr>
        <p:spPr>
          <a:xfrm>
            <a:off x="8035724" y="4767332"/>
            <a:ext cx="3944074" cy="338554"/>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wrap="square">
            <a:spAutoFit/>
          </a:bodyPr>
          <a:lstStyle/>
          <a:p>
            <a:r>
              <a:rPr lang="en-GB" sz="1600" b="0" i="0">
                <a:solidFill>
                  <a:srgbClr val="525455"/>
                </a:solidFill>
                <a:effectLst/>
                <a:latin typeface="Arial" panose="020B0604020202020204" pitchFamily="34" charset="0"/>
                <a:hlinkClick r:id="rId4"/>
              </a:rPr>
              <a:t>NSPCC Targeting of Girls Online Report</a:t>
            </a:r>
            <a:endParaRPr lang="en-GB" sz="1600"/>
          </a:p>
        </p:txBody>
      </p:sp>
      <p:sp>
        <p:nvSpPr>
          <p:cNvPr id="12" name="TextBox 11">
            <a:extLst>
              <a:ext uri="{FF2B5EF4-FFF2-40B4-BE49-F238E27FC236}">
                <a16:creationId xmlns:a16="http://schemas.microsoft.com/office/drawing/2014/main" id="{5B192155-F356-F985-88C9-1C6360934286}"/>
              </a:ext>
            </a:extLst>
          </p:cNvPr>
          <p:cNvSpPr txBox="1"/>
          <p:nvPr/>
        </p:nvSpPr>
        <p:spPr>
          <a:xfrm>
            <a:off x="0" y="6194945"/>
            <a:ext cx="5619222" cy="81035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ts val="1000"/>
              </a:spcBef>
              <a:spcAft>
                <a:spcPts val="600"/>
              </a:spcAft>
              <a:buClrTx/>
              <a:buSzTx/>
              <a:buFontTx/>
              <a:buNone/>
              <a:tabLst/>
              <a:defRPr/>
            </a:pPr>
            <a:r>
              <a:rPr kumimoji="0" lang="en-US" sz="1900" b="0" i="0" u="none" strike="noStrike" kern="1200" cap="none" spc="0" normalizeH="0" baseline="0" noProof="0">
                <a:ln>
                  <a:noFill/>
                </a:ln>
                <a:solidFill>
                  <a:prstClr val="black"/>
                </a:solidFill>
                <a:effectLst/>
                <a:uLnTx/>
                <a:uFillTx/>
                <a:latin typeface="Calibri" panose="020F0502020204030204"/>
                <a:ea typeface="+mn-ea"/>
                <a:cs typeface="+mn-cs"/>
              </a:rPr>
              <a:t>Children and parents: Media use and attitudes report </a:t>
            </a:r>
          </a:p>
        </p:txBody>
      </p:sp>
    </p:spTree>
    <p:extLst>
      <p:ext uri="{BB962C8B-B14F-4D97-AF65-F5344CB8AC3E}">
        <p14:creationId xmlns:p14="http://schemas.microsoft.com/office/powerpoint/2010/main" val="38524938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8D4DC7-73B7-4BA4-8DE4-3AB10B65D7AE}"/>
              </a:ext>
            </a:extLst>
          </p:cNvPr>
          <p:cNvSpPr/>
          <p:nvPr/>
        </p:nvSpPr>
        <p:spPr>
          <a:xfrm>
            <a:off x="8208355" y="294326"/>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3" name="TextBox 2">
            <a:extLst>
              <a:ext uri="{FF2B5EF4-FFF2-40B4-BE49-F238E27FC236}">
                <a16:creationId xmlns:a16="http://schemas.microsoft.com/office/drawing/2014/main" id="{0CA41A4B-8B35-B4C4-1D54-63CF0F31C6F9}"/>
              </a:ext>
            </a:extLst>
          </p:cNvPr>
          <p:cNvSpPr txBox="1"/>
          <p:nvPr/>
        </p:nvSpPr>
        <p:spPr>
          <a:xfrm>
            <a:off x="393435" y="389287"/>
            <a:ext cx="4933166" cy="461665"/>
          </a:xfrm>
          <a:prstGeom prst="rect">
            <a:avLst/>
          </a:prstGeom>
          <a:noFill/>
        </p:spPr>
        <p:txBody>
          <a:bodyPr wrap="square" rtlCol="0">
            <a:spAutoFit/>
          </a:bodyPr>
          <a:lstStyle/>
          <a:p>
            <a:r>
              <a:rPr lang="en-GB" sz="2400" b="1"/>
              <a:t>So, what can </a:t>
            </a:r>
            <a:r>
              <a:rPr lang="en-GB" sz="2400" b="1">
                <a:solidFill>
                  <a:srgbClr val="FF0000"/>
                </a:solidFill>
              </a:rPr>
              <a:t>YOU </a:t>
            </a:r>
            <a:r>
              <a:rPr lang="en-GB" sz="2400" b="1"/>
              <a:t>do?  </a:t>
            </a:r>
            <a:endParaRPr lang="en-GB" sz="2400">
              <a:highlight>
                <a:srgbClr val="FFFF00"/>
              </a:highlight>
            </a:endParaRPr>
          </a:p>
        </p:txBody>
      </p:sp>
      <p:sp>
        <p:nvSpPr>
          <p:cNvPr id="10" name="TextBox 9">
            <a:extLst>
              <a:ext uri="{FF2B5EF4-FFF2-40B4-BE49-F238E27FC236}">
                <a16:creationId xmlns:a16="http://schemas.microsoft.com/office/drawing/2014/main" id="{01A09C44-BAAE-BB4E-5B65-012C5B546349}"/>
              </a:ext>
            </a:extLst>
          </p:cNvPr>
          <p:cNvSpPr txBox="1"/>
          <p:nvPr/>
        </p:nvSpPr>
        <p:spPr>
          <a:xfrm>
            <a:off x="10797539" y="6379008"/>
            <a:ext cx="1310313" cy="369332"/>
          </a:xfrm>
          <a:prstGeom prst="rect">
            <a:avLst/>
          </a:prstGeom>
          <a:noFill/>
        </p:spPr>
        <p:txBody>
          <a:bodyPr wrap="square">
            <a:spAutoFit/>
          </a:bodyPr>
          <a:lstStyle/>
          <a:p>
            <a:r>
              <a:rPr lang="en-GB"/>
              <a:t>CEOP</a:t>
            </a:r>
          </a:p>
        </p:txBody>
      </p:sp>
      <p:grpSp>
        <p:nvGrpSpPr>
          <p:cNvPr id="4" name="Group 3">
            <a:extLst>
              <a:ext uri="{FF2B5EF4-FFF2-40B4-BE49-F238E27FC236}">
                <a16:creationId xmlns:a16="http://schemas.microsoft.com/office/drawing/2014/main" id="{BE9079A5-5DDF-E5C6-F8A0-43857471AD8C}"/>
              </a:ext>
            </a:extLst>
          </p:cNvPr>
          <p:cNvGrpSpPr/>
          <p:nvPr/>
        </p:nvGrpSpPr>
        <p:grpSpPr>
          <a:xfrm>
            <a:off x="1856771" y="992093"/>
            <a:ext cx="8478458" cy="4771655"/>
            <a:chOff x="1768556" y="1254034"/>
            <a:chExt cx="8478458" cy="4771655"/>
          </a:xfrm>
        </p:grpSpPr>
        <p:pic>
          <p:nvPicPr>
            <p:cNvPr id="5" name="Picture 4">
              <a:extLst>
                <a:ext uri="{FF2B5EF4-FFF2-40B4-BE49-F238E27FC236}">
                  <a16:creationId xmlns:a16="http://schemas.microsoft.com/office/drawing/2014/main" id="{C2E20B0D-4FEB-1D4C-6085-FA2D2B35AFD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932"/>
            <a:stretch/>
          </p:blipFill>
          <p:spPr bwMode="auto">
            <a:xfrm>
              <a:off x="1768556" y="3533244"/>
              <a:ext cx="4326141" cy="2492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05C3C7F5-EE5F-6117-6EC2-7AA82C58297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79233" y="1312482"/>
              <a:ext cx="4247819" cy="2348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a:extLst>
                <a:ext uri="{FF2B5EF4-FFF2-40B4-BE49-F238E27FC236}">
                  <a16:creationId xmlns:a16="http://schemas.microsoft.com/office/drawing/2014/main" id="{A0D0F407-601D-EB7F-9B18-E025FB28426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73071" y="1254034"/>
              <a:ext cx="3973943" cy="2554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a:extLst>
                <a:ext uri="{FF2B5EF4-FFF2-40B4-BE49-F238E27FC236}">
                  <a16:creationId xmlns:a16="http://schemas.microsoft.com/office/drawing/2014/main" id="{87593D83-0A87-D95F-2342-530D85225EF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80423" y="3548780"/>
              <a:ext cx="3966591" cy="2378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5" name="TextBox 14">
            <a:extLst>
              <a:ext uri="{FF2B5EF4-FFF2-40B4-BE49-F238E27FC236}">
                <a16:creationId xmlns:a16="http://schemas.microsoft.com/office/drawing/2014/main" id="{1A76005E-CDCA-29A3-4086-4C1BF9550973}"/>
              </a:ext>
            </a:extLst>
          </p:cNvPr>
          <p:cNvSpPr txBox="1"/>
          <p:nvPr/>
        </p:nvSpPr>
        <p:spPr>
          <a:xfrm>
            <a:off x="1516380" y="5799450"/>
            <a:ext cx="10911512" cy="646331"/>
          </a:xfrm>
          <a:prstGeom prst="rect">
            <a:avLst/>
          </a:prstGeom>
          <a:noFill/>
        </p:spPr>
        <p:txBody>
          <a:bodyPr wrap="square">
            <a:spAutoFit/>
          </a:bodyPr>
          <a:lstStyle/>
          <a:p>
            <a:r>
              <a:rPr lang="en-GB" sz="1800">
                <a:hlinkClick r:id="rId7"/>
              </a:rPr>
              <a:t>youtu.be/XjV0lKYpakk?si=6ONdtZJRjfB6bSRj</a:t>
            </a:r>
            <a:r>
              <a:rPr lang="en-GB" sz="1800"/>
              <a:t> – what parents and carers need to know</a:t>
            </a:r>
          </a:p>
          <a:p>
            <a:r>
              <a:rPr lang="en-GB" sz="1800">
                <a:hlinkClick r:id="rId8"/>
              </a:rPr>
              <a:t>youtu.be/E5LA2nKHVZ0?si=gU3_jXFF51TU3vTq</a:t>
            </a:r>
            <a:r>
              <a:rPr lang="en-GB" sz="1800"/>
              <a:t>  – when should you be worried?</a:t>
            </a:r>
          </a:p>
        </p:txBody>
      </p:sp>
    </p:spTree>
    <p:extLst>
      <p:ext uri="{BB962C8B-B14F-4D97-AF65-F5344CB8AC3E}">
        <p14:creationId xmlns:p14="http://schemas.microsoft.com/office/powerpoint/2010/main" val="200849757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35F7C-D50E-D545-A5A5-C1FBE2AE11AA}"/>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894815C6-CD51-8487-038C-9AFFE7DFBCB4}"/>
              </a:ext>
            </a:extLst>
          </p:cNvPr>
          <p:cNvSpPr txBox="1"/>
          <p:nvPr/>
        </p:nvSpPr>
        <p:spPr>
          <a:xfrm>
            <a:off x="7674595" y="6070651"/>
            <a:ext cx="3897698" cy="661720"/>
          </a:xfrm>
          <a:prstGeom prst="rect">
            <a:avLst/>
          </a:prstGeom>
          <a:noFill/>
        </p:spPr>
        <p:txBody>
          <a:bodyPr wrap="square" rtlCol="0">
            <a:spAutoFit/>
          </a:bodyPr>
          <a:lstStyle/>
          <a:p>
            <a:pPr defTabSz="786384">
              <a:spcAft>
                <a:spcPts val="516"/>
              </a:spcAft>
            </a:pPr>
            <a:r>
              <a:rPr lang="en-GB" sz="1600" kern="1200">
                <a:solidFill>
                  <a:schemeClr val="tx1"/>
                </a:solidFill>
                <a:latin typeface="+mn-lt"/>
                <a:ea typeface="+mn-ea"/>
                <a:cs typeface="+mn-cs"/>
              </a:rPr>
              <a:t>Source: </a:t>
            </a:r>
            <a:r>
              <a:rPr lang="en-GB" sz="1050" kern="1200">
                <a:solidFill>
                  <a:schemeClr val="tx1"/>
                </a:solidFill>
                <a:latin typeface="Roboto" panose="02000000000000000000" pitchFamily="2" charset="0"/>
                <a:ea typeface="+mn-ea"/>
                <a:cs typeface="+mn-cs"/>
                <a:hlinkClick r:id="rId3"/>
              </a:rPr>
              <a:t>https://www.childrenscommissioner.gov.uk/resource/pornography-and-harmful-sexual-behaviour/</a:t>
            </a:r>
            <a:r>
              <a:rPr lang="en-GB" sz="1050" kern="1200">
                <a:solidFill>
                  <a:schemeClr val="tx1"/>
                </a:solidFill>
                <a:latin typeface="Roboto" panose="02000000000000000000" pitchFamily="2" charset="0"/>
                <a:ea typeface="+mn-ea"/>
                <a:cs typeface="+mn-cs"/>
              </a:rPr>
              <a:t> </a:t>
            </a:r>
            <a:endParaRPr lang="en-GB"/>
          </a:p>
        </p:txBody>
      </p:sp>
      <p:pic>
        <p:nvPicPr>
          <p:cNvPr id="4" name="Picture 3">
            <a:extLst>
              <a:ext uri="{FF2B5EF4-FFF2-40B4-BE49-F238E27FC236}">
                <a16:creationId xmlns:a16="http://schemas.microsoft.com/office/drawing/2014/main" id="{02978B77-8012-7798-24F6-48A824A7EAFE}"/>
              </a:ext>
            </a:extLst>
          </p:cNvPr>
          <p:cNvPicPr>
            <a:picLocks noChangeAspect="1"/>
          </p:cNvPicPr>
          <p:nvPr/>
        </p:nvPicPr>
        <p:blipFill>
          <a:blip r:embed="rId4"/>
          <a:stretch>
            <a:fillRect/>
          </a:stretch>
        </p:blipFill>
        <p:spPr>
          <a:xfrm rot="603868">
            <a:off x="9566406" y="367686"/>
            <a:ext cx="1870880" cy="2447879"/>
          </a:xfrm>
          <a:prstGeom prst="rect">
            <a:avLst/>
          </a:prstGeom>
          <a:ln>
            <a:noFill/>
          </a:ln>
          <a:effectLst>
            <a:outerShdw blurRad="292100" dist="139700" dir="2700000" algn="tl" rotWithShape="0">
              <a:srgbClr val="333333">
                <a:alpha val="65000"/>
              </a:srgbClr>
            </a:outerShdw>
          </a:effectLst>
        </p:spPr>
      </p:pic>
      <p:graphicFrame>
        <p:nvGraphicFramePr>
          <p:cNvPr id="10" name="TextBox 7">
            <a:extLst>
              <a:ext uri="{FF2B5EF4-FFF2-40B4-BE49-F238E27FC236}">
                <a16:creationId xmlns:a16="http://schemas.microsoft.com/office/drawing/2014/main" id="{AF826194-6895-B209-E9A2-A0443016F498}"/>
              </a:ext>
            </a:extLst>
          </p:cNvPr>
          <p:cNvGraphicFramePr/>
          <p:nvPr>
            <p:extLst>
              <p:ext uri="{D42A27DB-BD31-4B8C-83A1-F6EECF244321}">
                <p14:modId xmlns:p14="http://schemas.microsoft.com/office/powerpoint/2010/main" val="2039007092"/>
              </p:ext>
            </p:extLst>
          </p:nvPr>
        </p:nvGraphicFramePr>
        <p:xfrm>
          <a:off x="-926417" y="684484"/>
          <a:ext cx="9052595" cy="500232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Picture 2" descr="A red and black rectangular sign with white text&#10;&#10;Description automatically generated with low confidence">
            <a:extLst>
              <a:ext uri="{FF2B5EF4-FFF2-40B4-BE49-F238E27FC236}">
                <a16:creationId xmlns:a16="http://schemas.microsoft.com/office/drawing/2014/main" id="{743CBA91-1A61-0CA6-1029-56A3A676A0B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3003" y="5931016"/>
            <a:ext cx="1138484" cy="801355"/>
          </a:xfrm>
          <a:prstGeom prst="rect">
            <a:avLst/>
          </a:prstGeom>
        </p:spPr>
      </p:pic>
      <p:pic>
        <p:nvPicPr>
          <p:cNvPr id="5" name="Picture 4" descr="Free did you know speech balloon message illustration">
            <a:extLst>
              <a:ext uri="{FF2B5EF4-FFF2-40B4-BE49-F238E27FC236}">
                <a16:creationId xmlns:a16="http://schemas.microsoft.com/office/drawing/2014/main" id="{835A8751-C278-F8C5-0BEB-350B3271F82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811967">
            <a:off x="6746452" y="34227"/>
            <a:ext cx="2140907" cy="214090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652D3E4-2308-1667-3541-2BE0F8103885}"/>
              </a:ext>
            </a:extLst>
          </p:cNvPr>
          <p:cNvSpPr txBox="1"/>
          <p:nvPr/>
        </p:nvSpPr>
        <p:spPr>
          <a:xfrm>
            <a:off x="699713" y="248038"/>
            <a:ext cx="10094184" cy="539310"/>
          </a:xfrm>
          <a:prstGeom prst="rect">
            <a:avLst/>
          </a:prstGeom>
        </p:spPr>
        <p:txBody>
          <a:bodyPr vert="horz" lIns="91440" tIns="45720" rIns="91440" bIns="45720" rtlCol="0" anchor="ctr">
            <a:normAutofit fontScale="92500" lnSpcReduction="1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lang="en-US" sz="3700" b="1" dirty="0">
                <a:latin typeface="Calibri" panose="020F0502020204030204" pitchFamily="34" charset="0"/>
                <a:ea typeface="Calibri" panose="020F0502020204030204" pitchFamily="34" charset="0"/>
                <a:cs typeface="Calibri" panose="020F0502020204030204" pitchFamily="34" charset="0"/>
              </a:rPr>
              <a:t>Pornography</a:t>
            </a:r>
            <a:endParaRPr kumimoji="0" lang="en-US" sz="37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Speech Bubble: Rectangle with Corners Rounded 12">
            <a:extLst>
              <a:ext uri="{FF2B5EF4-FFF2-40B4-BE49-F238E27FC236}">
                <a16:creationId xmlns:a16="http://schemas.microsoft.com/office/drawing/2014/main" id="{3F9438EC-B03F-2419-B4BD-954646B85EAE}"/>
              </a:ext>
            </a:extLst>
          </p:cNvPr>
          <p:cNvSpPr/>
          <p:nvPr/>
        </p:nvSpPr>
        <p:spPr>
          <a:xfrm>
            <a:off x="7295464" y="3643468"/>
            <a:ext cx="3304443" cy="1913974"/>
          </a:xfrm>
          <a:prstGeom prst="wedgeRoundRectCallout">
            <a:avLst>
              <a:gd name="adj1" fmla="val 39939"/>
              <a:gd name="adj2" fmla="val 67684"/>
              <a:gd name="adj3" fmla="val 16667"/>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sz="2800" dirty="0"/>
              <a:t>Would you know how to talk to your child about pornography?</a:t>
            </a:r>
          </a:p>
        </p:txBody>
      </p:sp>
      <p:pic>
        <p:nvPicPr>
          <p:cNvPr id="14" name="Picture 13" descr="Free speech bubble talking chat illustration">
            <a:extLst>
              <a:ext uri="{FF2B5EF4-FFF2-40B4-BE49-F238E27FC236}">
                <a16:creationId xmlns:a16="http://schemas.microsoft.com/office/drawing/2014/main" id="{65EF01F6-0C12-B4B7-DF75-CFD5E96FDAA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90300" y="2594062"/>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37232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538B0-A2C5-45CE-3340-B900E601BAA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36AA4D0-9B92-3E70-E12E-637DC655286F}"/>
              </a:ext>
            </a:extLst>
          </p:cNvPr>
          <p:cNvSpPr/>
          <p:nvPr/>
        </p:nvSpPr>
        <p:spPr>
          <a:xfrm>
            <a:off x="8208355" y="245907"/>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3" name="Picture 2">
            <a:extLst>
              <a:ext uri="{FF2B5EF4-FFF2-40B4-BE49-F238E27FC236}">
                <a16:creationId xmlns:a16="http://schemas.microsoft.com/office/drawing/2014/main" id="{846B3D7E-6D35-04D8-4EB2-7C4F61069790}"/>
              </a:ext>
            </a:extLst>
          </p:cNvPr>
          <p:cNvPicPr>
            <a:picLocks noChangeAspect="1"/>
          </p:cNvPicPr>
          <p:nvPr/>
        </p:nvPicPr>
        <p:blipFill rotWithShape="1">
          <a:blip r:embed="rId3"/>
          <a:srcRect r="14807"/>
          <a:stretch/>
        </p:blipFill>
        <p:spPr>
          <a:xfrm rot="869120">
            <a:off x="8954003" y="683856"/>
            <a:ext cx="2032729" cy="2901708"/>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E79CF715-C72C-8B0C-A83A-5FD02CC99F1A}"/>
              </a:ext>
            </a:extLst>
          </p:cNvPr>
          <p:cNvSpPr txBox="1"/>
          <p:nvPr/>
        </p:nvSpPr>
        <p:spPr>
          <a:xfrm>
            <a:off x="1018458" y="1253915"/>
            <a:ext cx="10105700" cy="5078313"/>
          </a:xfrm>
          <a:prstGeom prst="rect">
            <a:avLst/>
          </a:prstGeom>
          <a:noFill/>
        </p:spPr>
        <p:txBody>
          <a:bodyPr wrap="square" rtlCol="0">
            <a:spAutoFit/>
          </a:bodyPr>
          <a:lstStyle/>
          <a:p>
            <a:endParaRPr lang="en-GB" sz="2400" b="1">
              <a:solidFill>
                <a:srgbClr val="C00000"/>
              </a:solidFill>
            </a:endParaRPr>
          </a:p>
          <a:p>
            <a:pPr marL="285750" indent="-285750">
              <a:buFont typeface="Arial" panose="020B0604020202020204" pitchFamily="34" charset="0"/>
              <a:buChar char="•"/>
            </a:pPr>
            <a:r>
              <a:rPr lang="en-GB" sz="2400" b="1">
                <a:solidFill>
                  <a:srgbClr val="C00000"/>
                </a:solidFill>
              </a:rPr>
              <a:t>Disturbing</a:t>
            </a:r>
            <a:r>
              <a:rPr lang="en-GB" sz="2400" b="1"/>
              <a:t>, </a:t>
            </a:r>
            <a:r>
              <a:rPr lang="en-GB" sz="2400" b="1">
                <a:solidFill>
                  <a:srgbClr val="C00000"/>
                </a:solidFill>
              </a:rPr>
              <a:t>graphic</a:t>
            </a:r>
            <a:r>
              <a:rPr lang="en-GB" sz="2400" b="1"/>
              <a:t> </a:t>
            </a:r>
            <a:r>
              <a:rPr lang="en-GB" sz="2400" b="1">
                <a:solidFill>
                  <a:srgbClr val="C00000"/>
                </a:solidFill>
              </a:rPr>
              <a:t>and illegal content</a:t>
            </a:r>
            <a:r>
              <a:rPr lang="en-GB" sz="2400" b="1"/>
              <a:t>:</a:t>
            </a:r>
          </a:p>
          <a:p>
            <a:pPr marL="742950" lvl="1" indent="-285750">
              <a:buFont typeface="Arial" panose="020B0604020202020204" pitchFamily="34" charset="0"/>
              <a:buChar char="•"/>
            </a:pPr>
            <a:r>
              <a:rPr lang="en-GB" sz="2400"/>
              <a:t>Fights / beatings / stabbings / raids</a:t>
            </a:r>
          </a:p>
          <a:p>
            <a:pPr marL="742950" lvl="1" indent="-285750">
              <a:buFont typeface="Arial" panose="020B0604020202020204" pitchFamily="34" charset="0"/>
              <a:buChar char="•"/>
            </a:pPr>
            <a:r>
              <a:rPr lang="en-GB" sz="2400"/>
              <a:t>Sexual assaults, sex acts involving children, CSAM</a:t>
            </a:r>
          </a:p>
          <a:p>
            <a:pPr marL="742950" lvl="1" indent="-285750">
              <a:buFont typeface="Arial" panose="020B0604020202020204" pitchFamily="34" charset="0"/>
              <a:buChar char="•"/>
            </a:pPr>
            <a:r>
              <a:rPr lang="en-GB" sz="2400"/>
              <a:t>Sale of weapons and drugs online</a:t>
            </a:r>
          </a:p>
          <a:p>
            <a:pPr lvl="1"/>
            <a:r>
              <a:rPr lang="en-GB" sz="2400"/>
              <a:t>(Some see this type of content several times a day, daily)</a:t>
            </a:r>
          </a:p>
          <a:p>
            <a:pPr lvl="1"/>
            <a:endParaRPr lang="en-GB" sz="2400"/>
          </a:p>
          <a:p>
            <a:pPr marL="285750" indent="-285750">
              <a:buFont typeface="Arial" panose="020B0604020202020204" pitchFamily="34" charset="0"/>
              <a:buChar char="•"/>
            </a:pPr>
            <a:r>
              <a:rPr lang="en-GB" sz="2400" b="1">
                <a:solidFill>
                  <a:srgbClr val="C00000"/>
                </a:solidFill>
              </a:rPr>
              <a:t>Wouldn’t consider reporting </a:t>
            </a:r>
            <a:r>
              <a:rPr lang="en-GB" sz="2400" b="1"/>
              <a:t>– </a:t>
            </a:r>
            <a:r>
              <a:rPr lang="en-GB" sz="2400"/>
              <a:t>seen what happens to a ‘grass’</a:t>
            </a:r>
          </a:p>
          <a:p>
            <a:pPr marL="285750" indent="-285750">
              <a:buFont typeface="Arial" panose="020B0604020202020204" pitchFamily="34" charset="0"/>
              <a:buChar char="•"/>
            </a:pPr>
            <a:endParaRPr lang="en-GB" sz="2400"/>
          </a:p>
          <a:p>
            <a:pPr marL="285750" indent="-285750">
              <a:buFont typeface="Arial" panose="020B0604020202020204" pitchFamily="34" charset="0"/>
              <a:buChar char="•"/>
            </a:pPr>
            <a:r>
              <a:rPr lang="en-GB" sz="2400"/>
              <a:t>While other children use Snapchat’s built-in filters to add funny effects to their selfies, the filter these children experience is the </a:t>
            </a:r>
            <a:r>
              <a:rPr lang="en-GB" sz="2400" b="1">
                <a:solidFill>
                  <a:srgbClr val="C00000"/>
                </a:solidFill>
              </a:rPr>
              <a:t>normalisation of humiliation, aggression, violence and crime</a:t>
            </a:r>
          </a:p>
          <a:p>
            <a:pPr marL="285750" indent="-285750">
              <a:buFont typeface="Arial" panose="020B0604020202020204" pitchFamily="34" charset="0"/>
              <a:buChar char="•"/>
            </a:pPr>
            <a:endParaRPr lang="en-GB"/>
          </a:p>
          <a:p>
            <a:pPr marL="742950" lvl="1" indent="-285750">
              <a:buFont typeface="Arial" panose="020B0604020202020204" pitchFamily="34" charset="0"/>
              <a:buChar char="•"/>
            </a:pPr>
            <a:endParaRPr lang="en-GB"/>
          </a:p>
        </p:txBody>
      </p:sp>
      <p:sp>
        <p:nvSpPr>
          <p:cNvPr id="7" name="TextBox 6">
            <a:extLst>
              <a:ext uri="{FF2B5EF4-FFF2-40B4-BE49-F238E27FC236}">
                <a16:creationId xmlns:a16="http://schemas.microsoft.com/office/drawing/2014/main" id="{A56C22EF-2F19-0AED-C788-7C2708AE83CA}"/>
              </a:ext>
            </a:extLst>
          </p:cNvPr>
          <p:cNvSpPr txBox="1"/>
          <p:nvPr/>
        </p:nvSpPr>
        <p:spPr>
          <a:xfrm>
            <a:off x="5666603" y="6368265"/>
            <a:ext cx="6096000" cy="369332"/>
          </a:xfrm>
          <a:prstGeom prst="rect">
            <a:avLst/>
          </a:prstGeom>
          <a:noFill/>
        </p:spPr>
        <p:txBody>
          <a:bodyPr wrap="square">
            <a:spAutoFit/>
          </a:bodyPr>
          <a:lstStyle/>
          <a:p>
            <a:pPr algn="r">
              <a:spcAft>
                <a:spcPts val="600"/>
              </a:spcAft>
            </a:pPr>
            <a:r>
              <a:rPr lang="en-GB"/>
              <a:t>Source: </a:t>
            </a:r>
            <a:r>
              <a:rPr lang="en-GB" sz="1400" b="0" i="0">
                <a:effectLst/>
                <a:latin typeface="Roboto" panose="02000000000000000000" pitchFamily="2" charset="0"/>
              </a:rPr>
              <a:t>Revealing-Reality: Anti-social-Media Report 2023</a:t>
            </a:r>
            <a:endParaRPr lang="en-GB"/>
          </a:p>
        </p:txBody>
      </p:sp>
      <p:sp>
        <p:nvSpPr>
          <p:cNvPr id="8" name="TextBox 7">
            <a:extLst>
              <a:ext uri="{FF2B5EF4-FFF2-40B4-BE49-F238E27FC236}">
                <a16:creationId xmlns:a16="http://schemas.microsoft.com/office/drawing/2014/main" id="{2A2BBE2C-49B7-ADFD-2A9F-01D1D198D7BC}"/>
              </a:ext>
            </a:extLst>
          </p:cNvPr>
          <p:cNvSpPr txBox="1"/>
          <p:nvPr/>
        </p:nvSpPr>
        <p:spPr>
          <a:xfrm>
            <a:off x="328806" y="607584"/>
            <a:ext cx="10092847" cy="646331"/>
          </a:xfrm>
          <a:prstGeom prst="rect">
            <a:avLst/>
          </a:prstGeom>
          <a:noFill/>
        </p:spPr>
        <p:txBody>
          <a:bodyPr wrap="square">
            <a:spAutoFit/>
          </a:bodyPr>
          <a:lstStyle/>
          <a:p>
            <a:r>
              <a:rPr lang="en-GB" sz="3600" b="1" dirty="0"/>
              <a:t>Snapchat: ‘It’s our evening news…’</a:t>
            </a:r>
            <a:endParaRPr lang="en-GB" sz="3600" dirty="0"/>
          </a:p>
        </p:txBody>
      </p:sp>
    </p:spTree>
    <p:extLst>
      <p:ext uri="{BB962C8B-B14F-4D97-AF65-F5344CB8AC3E}">
        <p14:creationId xmlns:p14="http://schemas.microsoft.com/office/powerpoint/2010/main" val="11240305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798443-7EB3-4698-9C45-EA843368FDE3}"/>
              </a:ext>
            </a:extLst>
          </p:cNvPr>
          <p:cNvSpPr txBox="1"/>
          <p:nvPr/>
        </p:nvSpPr>
        <p:spPr>
          <a:xfrm>
            <a:off x="381158" y="333029"/>
            <a:ext cx="11600635" cy="584775"/>
          </a:xfrm>
          <a:prstGeom prst="rect">
            <a:avLst/>
          </a:prstGeom>
          <a:noFill/>
        </p:spPr>
        <p:txBody>
          <a:bodyPr wrap="square" rtlCol="0">
            <a:spAutoFit/>
          </a:bodyPr>
          <a:lstStyle/>
          <a:p>
            <a:r>
              <a:rPr lang="en-GB" sz="3200" b="1">
                <a:ea typeface="+mj-ea"/>
                <a:cs typeface="+mj-cs"/>
              </a:rPr>
              <a:t>UK Reporting Helplines and Services for Children and Young People</a:t>
            </a:r>
            <a:endParaRPr lang="en-GB" sz="3200" b="1">
              <a:highlight>
                <a:srgbClr val="FFFF00"/>
              </a:highlight>
              <a:ea typeface="+mj-ea"/>
              <a:cs typeface="+mj-cs"/>
            </a:endParaRPr>
          </a:p>
        </p:txBody>
      </p:sp>
      <p:grpSp>
        <p:nvGrpSpPr>
          <p:cNvPr id="4" name="Group 3">
            <a:extLst>
              <a:ext uri="{FF2B5EF4-FFF2-40B4-BE49-F238E27FC236}">
                <a16:creationId xmlns:a16="http://schemas.microsoft.com/office/drawing/2014/main" id="{9C83514F-0306-57BD-B57B-7BF3A24C3472}"/>
              </a:ext>
            </a:extLst>
          </p:cNvPr>
          <p:cNvGrpSpPr/>
          <p:nvPr/>
        </p:nvGrpSpPr>
        <p:grpSpPr>
          <a:xfrm>
            <a:off x="3470983" y="1299047"/>
            <a:ext cx="8198185" cy="4782803"/>
            <a:chOff x="558420" y="1617997"/>
            <a:chExt cx="8198185" cy="4782803"/>
          </a:xfrm>
        </p:grpSpPr>
        <p:grpSp>
          <p:nvGrpSpPr>
            <p:cNvPr id="5" name="Group 4">
              <a:extLst>
                <a:ext uri="{FF2B5EF4-FFF2-40B4-BE49-F238E27FC236}">
                  <a16:creationId xmlns:a16="http://schemas.microsoft.com/office/drawing/2014/main" id="{987E8AF9-EB19-9A5A-7C6B-C9DD93C5CA34}"/>
                </a:ext>
              </a:extLst>
            </p:cNvPr>
            <p:cNvGrpSpPr/>
            <p:nvPr/>
          </p:nvGrpSpPr>
          <p:grpSpPr>
            <a:xfrm>
              <a:off x="558420" y="1617997"/>
              <a:ext cx="8198185" cy="4782803"/>
              <a:chOff x="470599" y="1941846"/>
              <a:chExt cx="6148639" cy="4519913"/>
            </a:xfrm>
            <a:solidFill>
              <a:schemeClr val="accent3">
                <a:lumMod val="20000"/>
                <a:lumOff val="80000"/>
              </a:schemeClr>
            </a:solidFill>
          </p:grpSpPr>
          <p:sp>
            <p:nvSpPr>
              <p:cNvPr id="12" name="Rounded Rectangle 5">
                <a:extLst>
                  <a:ext uri="{FF2B5EF4-FFF2-40B4-BE49-F238E27FC236}">
                    <a16:creationId xmlns:a16="http://schemas.microsoft.com/office/drawing/2014/main" id="{E426BA4D-96E6-85E4-00D8-38D49E0B08FC}"/>
                  </a:ext>
                </a:extLst>
              </p:cNvPr>
              <p:cNvSpPr/>
              <p:nvPr userDrawn="1"/>
            </p:nvSpPr>
            <p:spPr>
              <a:xfrm>
                <a:off x="4638737" y="1941847"/>
                <a:ext cx="1980501" cy="4519912"/>
              </a:xfrm>
              <a:prstGeom prst="roundRect">
                <a:avLst>
                  <a:gd name="adj" fmla="val 17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620000" rIns="144000" rtlCol="0" anchor="t"/>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400" b="1" i="0" u="none" strike="noStrike" kern="1200" cap="none" spc="0" normalizeH="0" baseline="0" noProof="0">
                    <a:ln>
                      <a:noFill/>
                    </a:ln>
                    <a:solidFill>
                      <a:srgbClr val="3F3250"/>
                    </a:solidFill>
                    <a:effectLst/>
                    <a:uLnTx/>
                    <a:uFillTx/>
                    <a:latin typeface="Verdana" panose="020B0604030504040204" pitchFamily="34" charset="0"/>
                    <a:ea typeface="Verdana" panose="020B0604030504040204" pitchFamily="34" charset="0"/>
                    <a:cs typeface="Verdana" panose="020B0604030504040204" pitchFamily="34" charset="0"/>
                  </a:rPr>
                  <a:t>ChildLine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757575"/>
                    </a:solidFill>
                    <a:effectLst/>
                    <a:uLnTx/>
                    <a:uFillTx/>
                    <a:latin typeface="Verdana" panose="020B0604030504040204" pitchFamily="34" charset="0"/>
                    <a:ea typeface="Verdana" panose="020B0604030504040204" pitchFamily="34" charset="0"/>
                    <a:cs typeface="Verdana" panose="020B0604030504040204" pitchFamily="34" charset="0"/>
                  </a:rPr>
                  <a:t>A free, private and confidential service where CYP can talk about anything to a trained counsellor, online or on the phone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3F325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3" name="Rounded Rectangle 8">
                <a:extLst>
                  <a:ext uri="{FF2B5EF4-FFF2-40B4-BE49-F238E27FC236}">
                    <a16:creationId xmlns:a16="http://schemas.microsoft.com/office/drawing/2014/main" id="{339160AD-D1E8-D4A1-3522-A234ECEC6CCF}"/>
                  </a:ext>
                </a:extLst>
              </p:cNvPr>
              <p:cNvSpPr/>
              <p:nvPr userDrawn="1"/>
            </p:nvSpPr>
            <p:spPr>
              <a:xfrm>
                <a:off x="2554668" y="1941847"/>
                <a:ext cx="1980501" cy="4519912"/>
              </a:xfrm>
              <a:prstGeom prst="roundRect">
                <a:avLst>
                  <a:gd name="adj" fmla="val 17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620000" rIns="144000" rtlCol="0" anchor="t"/>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400" b="1" i="0" u="none" strike="noStrike" kern="1200" cap="none" spc="0" normalizeH="0" baseline="0" noProof="0">
                    <a:ln>
                      <a:noFill/>
                    </a:ln>
                    <a:solidFill>
                      <a:srgbClr val="3F3250"/>
                    </a:solidFill>
                    <a:effectLst/>
                    <a:uLnTx/>
                    <a:uFillTx/>
                    <a:latin typeface="Verdana" panose="020B0604030504040204" pitchFamily="34" charset="0"/>
                    <a:ea typeface="Verdana" panose="020B0604030504040204" pitchFamily="34" charset="0"/>
                    <a:cs typeface="Verdana" panose="020B0604030504040204" pitchFamily="34" charset="0"/>
                  </a:rPr>
                  <a:t>Report Remove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757575"/>
                    </a:solidFill>
                    <a:effectLst/>
                    <a:uLnTx/>
                    <a:uFillTx/>
                    <a:latin typeface="Verdana" panose="020B0604030504040204" pitchFamily="34" charset="0"/>
                    <a:ea typeface="Verdana" panose="020B0604030504040204" pitchFamily="34" charset="0"/>
                    <a:cs typeface="Verdana" panose="020B0604030504040204" pitchFamily="34" charset="0"/>
                  </a:rPr>
                  <a:t>A free tool that allows children to report nude or sexual images and videos of themselves that they think might have been shared online</a:t>
                </a:r>
              </a:p>
            </p:txBody>
          </p:sp>
          <p:sp>
            <p:nvSpPr>
              <p:cNvPr id="15" name="Rounded Rectangle 14">
                <a:extLst>
                  <a:ext uri="{FF2B5EF4-FFF2-40B4-BE49-F238E27FC236}">
                    <a16:creationId xmlns:a16="http://schemas.microsoft.com/office/drawing/2014/main" id="{360ADB3D-78A6-77D8-BB76-C48817FF5998}"/>
                  </a:ext>
                </a:extLst>
              </p:cNvPr>
              <p:cNvSpPr/>
              <p:nvPr userDrawn="1"/>
            </p:nvSpPr>
            <p:spPr>
              <a:xfrm>
                <a:off x="470599" y="1941846"/>
                <a:ext cx="1980501" cy="4519913"/>
              </a:xfrm>
              <a:prstGeom prst="roundRect">
                <a:avLst>
                  <a:gd name="adj" fmla="val 17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620000" rIns="144000" rtlCol="0" anchor="t"/>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400" b="1" i="0" u="none" strike="noStrike" kern="1200" cap="none" spc="0" normalizeH="0" baseline="0" noProof="0">
                    <a:ln>
                      <a:noFill/>
                    </a:ln>
                    <a:solidFill>
                      <a:srgbClr val="3F3250"/>
                    </a:solidFill>
                    <a:effectLst/>
                    <a:uLnTx/>
                    <a:uFillTx/>
                    <a:latin typeface="Verdana" panose="020B0604030504040204" pitchFamily="34" charset="0"/>
                    <a:ea typeface="Verdana" panose="020B0604030504040204" pitchFamily="34" charset="0"/>
                    <a:cs typeface="Verdana" panose="020B0604030504040204" pitchFamily="34" charset="0"/>
                  </a:rPr>
                  <a:t>NCA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757575"/>
                    </a:solidFill>
                    <a:effectLst/>
                    <a:uLnTx/>
                    <a:uFillTx/>
                    <a:latin typeface="Verdana" panose="020B0604030504040204" pitchFamily="34" charset="0"/>
                    <a:ea typeface="Verdana" panose="020B0604030504040204" pitchFamily="34" charset="0"/>
                    <a:cs typeface="Verdana" panose="020B0604030504040204" pitchFamily="34" charset="0"/>
                  </a:rPr>
                  <a:t>Young people can report concerns about child sexual abuse and exploitation to NCA</a:t>
                </a:r>
                <a:endParaRPr kumimoji="0" lang="en-GB" sz="2400" b="0" i="0" u="none" strike="noStrike" kern="1200" cap="none" spc="0" normalizeH="0" baseline="0" noProof="0">
                  <a:ln>
                    <a:noFill/>
                  </a:ln>
                  <a:solidFill>
                    <a:srgbClr val="757575"/>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757575"/>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pic>
          <p:nvPicPr>
            <p:cNvPr id="6" name="Picture 5">
              <a:extLst>
                <a:ext uri="{FF2B5EF4-FFF2-40B4-BE49-F238E27FC236}">
                  <a16:creationId xmlns:a16="http://schemas.microsoft.com/office/drawing/2014/main" id="{95DA1C63-E9AF-7913-A502-6266C7244B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072" y="1900145"/>
              <a:ext cx="2007451" cy="902446"/>
            </a:xfrm>
            <a:prstGeom prst="rect">
              <a:avLst/>
            </a:prstGeom>
          </p:spPr>
        </p:pic>
        <p:pic>
          <p:nvPicPr>
            <p:cNvPr id="9" name="Picture 2">
              <a:extLst>
                <a:ext uri="{FF2B5EF4-FFF2-40B4-BE49-F238E27FC236}">
                  <a16:creationId xmlns:a16="http://schemas.microsoft.com/office/drawing/2014/main" id="{E9765890-16CC-AEF0-4A9E-7C3BF54E4F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816" y="1770236"/>
              <a:ext cx="2151393" cy="14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a:extLst>
                <a:ext uri="{FF2B5EF4-FFF2-40B4-BE49-F238E27FC236}">
                  <a16:creationId xmlns:a16="http://schemas.microsoft.com/office/drawing/2014/main" id="{F6EDA087-6A71-F3E7-92CA-DD260524D3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3317" y="1845272"/>
              <a:ext cx="2385908" cy="1012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7" name="TextBox 16">
            <a:extLst>
              <a:ext uri="{FF2B5EF4-FFF2-40B4-BE49-F238E27FC236}">
                <a16:creationId xmlns:a16="http://schemas.microsoft.com/office/drawing/2014/main" id="{10C0BE46-47C1-ECFD-C194-C9E4B2B7D374}"/>
              </a:ext>
            </a:extLst>
          </p:cNvPr>
          <p:cNvSpPr txBox="1"/>
          <p:nvPr/>
        </p:nvSpPr>
        <p:spPr>
          <a:xfrm>
            <a:off x="7780284" y="6171026"/>
            <a:ext cx="4102186" cy="369332"/>
          </a:xfrm>
          <a:prstGeom prst="rect">
            <a:avLst/>
          </a:prstGeom>
          <a:noFill/>
        </p:spPr>
        <p:txBody>
          <a:bodyPr wrap="square">
            <a:spAutoFit/>
          </a:bodyPr>
          <a:lstStyle/>
          <a:p>
            <a:r>
              <a:rPr lang="en-GB" sz="1800"/>
              <a:t>Go to </a:t>
            </a:r>
            <a:r>
              <a:rPr lang="en-GB" sz="1800">
                <a:hlinkClick r:id="rId6"/>
              </a:rPr>
              <a:t>reporting.lgfl.net </a:t>
            </a:r>
            <a:r>
              <a:rPr lang="en-GB" sz="1800"/>
              <a:t>to find out more</a:t>
            </a:r>
          </a:p>
        </p:txBody>
      </p:sp>
      <p:sp>
        <p:nvSpPr>
          <p:cNvPr id="7" name="TextBox 6">
            <a:extLst>
              <a:ext uri="{FF2B5EF4-FFF2-40B4-BE49-F238E27FC236}">
                <a16:creationId xmlns:a16="http://schemas.microsoft.com/office/drawing/2014/main" id="{4BB686EC-7862-B89F-6C3B-E46CC7166DFB}"/>
              </a:ext>
            </a:extLst>
          </p:cNvPr>
          <p:cNvSpPr txBox="1"/>
          <p:nvPr/>
        </p:nvSpPr>
        <p:spPr>
          <a:xfrm>
            <a:off x="381158" y="1763176"/>
            <a:ext cx="2511814" cy="156966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sz="2400">
                <a:solidFill>
                  <a:srgbClr val="C00000"/>
                </a:solidFill>
              </a:rPr>
              <a:t>Call 101 or 999 if there is an immediate risk of harm to your child</a:t>
            </a:r>
          </a:p>
        </p:txBody>
      </p:sp>
      <p:pic>
        <p:nvPicPr>
          <p:cNvPr id="11" name="Picture 10">
            <a:extLst>
              <a:ext uri="{FF2B5EF4-FFF2-40B4-BE49-F238E27FC236}">
                <a16:creationId xmlns:a16="http://schemas.microsoft.com/office/drawing/2014/main" id="{3E82F835-7C7F-E92D-C3B0-2B99C499F9A6}"/>
              </a:ext>
            </a:extLst>
          </p:cNvPr>
          <p:cNvPicPr>
            <a:picLocks noChangeAspect="1"/>
          </p:cNvPicPr>
          <p:nvPr/>
        </p:nvPicPr>
        <p:blipFill>
          <a:blip r:embed="rId7"/>
          <a:stretch>
            <a:fillRect/>
          </a:stretch>
        </p:blipFill>
        <p:spPr>
          <a:xfrm>
            <a:off x="381158" y="3799028"/>
            <a:ext cx="2533780" cy="1606633"/>
          </a:xfrm>
          <a:prstGeom prst="rect">
            <a:avLst/>
          </a:prstGeom>
        </p:spPr>
      </p:pic>
    </p:spTree>
    <p:extLst>
      <p:ext uri="{BB962C8B-B14F-4D97-AF65-F5344CB8AC3E}">
        <p14:creationId xmlns:p14="http://schemas.microsoft.com/office/powerpoint/2010/main" val="192238339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42FA0D-0CDA-7566-9651-CF639F6AC65B}"/>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Parental Supervision on Children's Device Usage and Gaming – Azadeh  Forghani, PhD">
            <a:extLst>
              <a:ext uri="{FF2B5EF4-FFF2-40B4-BE49-F238E27FC236}">
                <a16:creationId xmlns:a16="http://schemas.microsoft.com/office/drawing/2014/main" id="{079DD367-970D-F264-8FF5-DED8CF8AC36A}"/>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
            <a:ext cx="12192000" cy="68503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FCA01B6-E455-528E-5324-61FD84C53325}"/>
              </a:ext>
            </a:extLst>
          </p:cNvPr>
          <p:cNvSpPr txBox="1"/>
          <p:nvPr/>
        </p:nvSpPr>
        <p:spPr>
          <a:xfrm>
            <a:off x="2596854" y="2447140"/>
            <a:ext cx="6815412" cy="15696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GB" sz="4800" b="1"/>
              <a:t>STAYING SAFE ONLINE AND REPORTING</a:t>
            </a:r>
            <a:endParaRPr lang="en-GB" sz="4000"/>
          </a:p>
        </p:txBody>
      </p:sp>
      <p:pic>
        <p:nvPicPr>
          <p:cNvPr id="3" name="Picture 2" descr="A red rectangular sign with white text and heart&#10;&#10;Description automatically generated">
            <a:extLst>
              <a:ext uri="{FF2B5EF4-FFF2-40B4-BE49-F238E27FC236}">
                <a16:creationId xmlns:a16="http://schemas.microsoft.com/office/drawing/2014/main" id="{DF423375-2BE1-5D49-2F2D-800DF6E546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261" y="5832090"/>
            <a:ext cx="1290918" cy="923613"/>
          </a:xfrm>
          <a:prstGeom prst="rect">
            <a:avLst/>
          </a:prstGeom>
        </p:spPr>
      </p:pic>
    </p:spTree>
    <p:extLst>
      <p:ext uri="{BB962C8B-B14F-4D97-AF65-F5344CB8AC3E}">
        <p14:creationId xmlns:p14="http://schemas.microsoft.com/office/powerpoint/2010/main" val="413164857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61AE7-64B0-9A6B-E8A9-5290016C4A1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F76F05B-A00F-620A-46F9-B521EF7DD906}"/>
              </a:ext>
            </a:extLst>
          </p:cNvPr>
          <p:cNvSpPr txBox="1"/>
          <p:nvPr/>
        </p:nvSpPr>
        <p:spPr>
          <a:xfrm>
            <a:off x="513238" y="463588"/>
            <a:ext cx="10409835" cy="461665"/>
          </a:xfrm>
          <a:prstGeom prst="rect">
            <a:avLst/>
          </a:prstGeom>
          <a:noFill/>
        </p:spPr>
        <p:txBody>
          <a:bodyPr wrap="square" rtlCol="0">
            <a:spAutoFit/>
          </a:bodyPr>
          <a:lstStyle/>
          <a:p>
            <a:r>
              <a:rPr lang="en-GB" sz="2400" b="1"/>
              <a:t>What do </a:t>
            </a:r>
            <a:r>
              <a:rPr lang="en-GB" sz="2400" b="1">
                <a:solidFill>
                  <a:srgbClr val="FF0000"/>
                </a:solidFill>
              </a:rPr>
              <a:t>YOUNG PEOPLE </a:t>
            </a:r>
            <a:r>
              <a:rPr lang="en-GB" sz="2400" b="1"/>
              <a:t>do to</a:t>
            </a:r>
            <a:r>
              <a:rPr lang="en-GB" sz="2400" b="1">
                <a:solidFill>
                  <a:srgbClr val="FF0000"/>
                </a:solidFill>
              </a:rPr>
              <a:t> STAY SAFE ONLINE</a:t>
            </a:r>
            <a:r>
              <a:rPr lang="en-GB" sz="2400" b="1"/>
              <a:t>? </a:t>
            </a:r>
          </a:p>
        </p:txBody>
      </p:sp>
      <p:sp>
        <p:nvSpPr>
          <p:cNvPr id="8" name="TextBox 7">
            <a:extLst>
              <a:ext uri="{FF2B5EF4-FFF2-40B4-BE49-F238E27FC236}">
                <a16:creationId xmlns:a16="http://schemas.microsoft.com/office/drawing/2014/main" id="{0D1B0D6F-09FB-85C2-DF06-2F388923389F}"/>
              </a:ext>
            </a:extLst>
          </p:cNvPr>
          <p:cNvSpPr txBox="1"/>
          <p:nvPr/>
        </p:nvSpPr>
        <p:spPr>
          <a:xfrm>
            <a:off x="1637136" y="5761825"/>
            <a:ext cx="10299542" cy="646331"/>
          </a:xfrm>
          <a:prstGeom prst="rect">
            <a:avLst/>
          </a:prstGeom>
          <a:noFill/>
        </p:spPr>
        <p:txBody>
          <a:bodyPr wrap="square">
            <a:spAutoFit/>
          </a:bodyPr>
          <a:lstStyle/>
          <a:p>
            <a:r>
              <a:rPr lang="en-GB" sz="1800"/>
              <a:t>Go to </a:t>
            </a:r>
            <a:r>
              <a:rPr lang="en-GB" sz="1800">
                <a:hlinkClick r:id="rId3"/>
              </a:rPr>
              <a:t>reporting.lgfl.net </a:t>
            </a:r>
            <a:r>
              <a:rPr lang="en-GB" sz="1800"/>
              <a:t>to find out how to remove content from social media and where to report bullying, racial hatred, terrorism, sexual abuse and more</a:t>
            </a:r>
          </a:p>
        </p:txBody>
      </p:sp>
      <p:sp>
        <p:nvSpPr>
          <p:cNvPr id="9" name="TextBox 8">
            <a:extLst>
              <a:ext uri="{FF2B5EF4-FFF2-40B4-BE49-F238E27FC236}">
                <a16:creationId xmlns:a16="http://schemas.microsoft.com/office/drawing/2014/main" id="{1E2B5070-B0F7-995F-90A2-C82C005FCDD9}"/>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7" name="Rectangle 6">
            <a:extLst>
              <a:ext uri="{FF2B5EF4-FFF2-40B4-BE49-F238E27FC236}">
                <a16:creationId xmlns:a16="http://schemas.microsoft.com/office/drawing/2014/main" id="{3DF2620D-ECF9-4220-D657-91F156B11F1C}"/>
              </a:ext>
            </a:extLst>
          </p:cNvPr>
          <p:cNvSpPr/>
          <p:nvPr/>
        </p:nvSpPr>
        <p:spPr>
          <a:xfrm>
            <a:off x="10043410" y="260261"/>
            <a:ext cx="2038344" cy="24529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B8D1D3C1-7C46-FD5F-B1EC-8D15963161F8}"/>
              </a:ext>
            </a:extLst>
          </p:cNvPr>
          <p:cNvSpPr txBox="1"/>
          <p:nvPr/>
        </p:nvSpPr>
        <p:spPr>
          <a:xfrm>
            <a:off x="2344876" y="4596235"/>
            <a:ext cx="7502248" cy="83099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sz="2400" b="1">
                <a:solidFill>
                  <a:srgbClr val="FF0000"/>
                </a:solidFill>
              </a:rPr>
              <a:t>Only 15% had used a reporting or flagging function </a:t>
            </a:r>
          </a:p>
          <a:p>
            <a:r>
              <a:rPr lang="en-GB" sz="2400"/>
              <a:t>(36% were aware of these functions)</a:t>
            </a:r>
          </a:p>
        </p:txBody>
      </p:sp>
      <p:pic>
        <p:nvPicPr>
          <p:cNvPr id="4" name="Picture 3">
            <a:extLst>
              <a:ext uri="{FF2B5EF4-FFF2-40B4-BE49-F238E27FC236}">
                <a16:creationId xmlns:a16="http://schemas.microsoft.com/office/drawing/2014/main" id="{65515758-F480-FEEE-A310-2E5DA27B9169}"/>
              </a:ext>
            </a:extLst>
          </p:cNvPr>
          <p:cNvPicPr>
            <a:picLocks noChangeAspect="1"/>
          </p:cNvPicPr>
          <p:nvPr/>
        </p:nvPicPr>
        <p:blipFill>
          <a:blip r:embed="rId4"/>
          <a:stretch>
            <a:fillRect/>
          </a:stretch>
        </p:blipFill>
        <p:spPr>
          <a:xfrm>
            <a:off x="513604" y="925253"/>
            <a:ext cx="11165158" cy="3219528"/>
          </a:xfrm>
          <a:prstGeom prst="rect">
            <a:avLst/>
          </a:prstGeom>
        </p:spPr>
      </p:pic>
    </p:spTree>
    <p:extLst>
      <p:ext uri="{BB962C8B-B14F-4D97-AF65-F5344CB8AC3E}">
        <p14:creationId xmlns:p14="http://schemas.microsoft.com/office/powerpoint/2010/main" val="563794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440BB64-83D4-6252-827E-1D27DAAB695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1D2F4050-AF52-A3CA-A32A-45A1913E5777}"/>
              </a:ext>
            </a:extLst>
          </p:cNvPr>
          <p:cNvSpPr/>
          <p:nvPr/>
        </p:nvSpPr>
        <p:spPr>
          <a:xfrm>
            <a:off x="10215796" y="239843"/>
            <a:ext cx="1865957" cy="24209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194C1BD7-FF25-4C12-86BF-C0C40ECA0B16}"/>
              </a:ext>
            </a:extLst>
          </p:cNvPr>
          <p:cNvSpPr txBox="1"/>
          <p:nvPr/>
        </p:nvSpPr>
        <p:spPr>
          <a:xfrm>
            <a:off x="8750639" y="445229"/>
            <a:ext cx="3176080" cy="492443"/>
          </a:xfrm>
          <a:prstGeom prst="rect">
            <a:avLst/>
          </a:prstGeom>
          <a:noFill/>
        </p:spPr>
        <p:txBody>
          <a:bodyPr wrap="square" rtlCol="0">
            <a:spAutoFit/>
          </a:bodyPr>
          <a:lstStyle/>
          <a:p>
            <a:pPr>
              <a:spcAft>
                <a:spcPts val="600"/>
              </a:spcAft>
            </a:pPr>
            <a:r>
              <a:rPr lang="en-GB" sz="1400" dirty="0"/>
              <a:t>Source: </a:t>
            </a:r>
            <a:r>
              <a:rPr lang="en-GB" sz="1100" b="0" i="0" dirty="0">
                <a:effectLst/>
                <a:latin typeface="Roboto" panose="02000000000000000000" pitchFamily="2" charset="0"/>
              </a:rPr>
              <a:t>Children and parents: media use and attitudes report 2025</a:t>
            </a:r>
            <a:endParaRPr lang="en-GB" sz="1400" dirty="0"/>
          </a:p>
        </p:txBody>
      </p:sp>
      <p:sp>
        <p:nvSpPr>
          <p:cNvPr id="11" name="TextBox 10">
            <a:extLst>
              <a:ext uri="{FF2B5EF4-FFF2-40B4-BE49-F238E27FC236}">
                <a16:creationId xmlns:a16="http://schemas.microsoft.com/office/drawing/2014/main" id="{C70960D5-4732-B599-3ADF-2CC68F540699}"/>
              </a:ext>
            </a:extLst>
          </p:cNvPr>
          <p:cNvSpPr txBox="1"/>
          <p:nvPr/>
        </p:nvSpPr>
        <p:spPr>
          <a:xfrm>
            <a:off x="265281" y="352897"/>
            <a:ext cx="8157029" cy="584775"/>
          </a:xfrm>
          <a:prstGeom prst="rect">
            <a:avLst/>
          </a:prstGeom>
          <a:noFill/>
        </p:spPr>
        <p:txBody>
          <a:bodyPr wrap="square">
            <a:spAutoFit/>
          </a:bodyPr>
          <a:lstStyle/>
          <a:p>
            <a:r>
              <a:rPr lang="en-GB" sz="3200" b="1">
                <a:solidFill>
                  <a:srgbClr val="C00000"/>
                </a:solidFill>
              </a:rPr>
              <a:t>Summary of parental concerns </a:t>
            </a:r>
            <a:r>
              <a:rPr lang="en-GB" sz="3200"/>
              <a:t>(3 – 17 yr-olds)</a:t>
            </a:r>
          </a:p>
        </p:txBody>
      </p:sp>
      <p:pic>
        <p:nvPicPr>
          <p:cNvPr id="9" name="Picture 8">
            <a:extLst>
              <a:ext uri="{FF2B5EF4-FFF2-40B4-BE49-F238E27FC236}">
                <a16:creationId xmlns:a16="http://schemas.microsoft.com/office/drawing/2014/main" id="{F86C594B-C3BC-2BC8-8A0D-2B6F561E8ED1}"/>
              </a:ext>
            </a:extLst>
          </p:cNvPr>
          <p:cNvPicPr>
            <a:picLocks noChangeAspect="1"/>
          </p:cNvPicPr>
          <p:nvPr/>
        </p:nvPicPr>
        <p:blipFill>
          <a:blip r:embed="rId3"/>
          <a:stretch>
            <a:fillRect/>
          </a:stretch>
        </p:blipFill>
        <p:spPr>
          <a:xfrm>
            <a:off x="2655786" y="937672"/>
            <a:ext cx="7560010" cy="5759236"/>
          </a:xfrm>
          <a:prstGeom prst="rect">
            <a:avLst/>
          </a:prstGeom>
        </p:spPr>
      </p:pic>
    </p:spTree>
    <p:extLst>
      <p:ext uri="{BB962C8B-B14F-4D97-AF65-F5344CB8AC3E}">
        <p14:creationId xmlns:p14="http://schemas.microsoft.com/office/powerpoint/2010/main" val="275659182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798443-7EB3-4698-9C45-EA843368FDE3}"/>
              </a:ext>
            </a:extLst>
          </p:cNvPr>
          <p:cNvSpPr txBox="1"/>
          <p:nvPr/>
        </p:nvSpPr>
        <p:spPr>
          <a:xfrm>
            <a:off x="1877913" y="644859"/>
            <a:ext cx="7529931" cy="461665"/>
          </a:xfrm>
          <a:prstGeom prst="rect">
            <a:avLst/>
          </a:prstGeom>
          <a:noFill/>
        </p:spPr>
        <p:txBody>
          <a:bodyPr wrap="square" rtlCol="0">
            <a:spAutoFit/>
          </a:bodyPr>
          <a:lstStyle/>
          <a:p>
            <a:r>
              <a:rPr lang="en-GB" sz="2400" b="1"/>
              <a:t>Do </a:t>
            </a:r>
            <a:r>
              <a:rPr lang="en-GB" sz="2400" b="1">
                <a:solidFill>
                  <a:srgbClr val="FF0000"/>
                </a:solidFill>
              </a:rPr>
              <a:t>YOU</a:t>
            </a:r>
            <a:r>
              <a:rPr lang="en-GB" sz="2400" b="1"/>
              <a:t> know </a:t>
            </a:r>
            <a:r>
              <a:rPr lang="en-GB" sz="2400" b="1">
                <a:solidFill>
                  <a:srgbClr val="FF0000"/>
                </a:solidFill>
              </a:rPr>
              <a:t>HOW TO REPORT </a:t>
            </a:r>
            <a:r>
              <a:rPr lang="en-GB" sz="2400" b="1"/>
              <a:t>to apps / sites? </a:t>
            </a:r>
          </a:p>
        </p:txBody>
      </p:sp>
      <p:sp>
        <p:nvSpPr>
          <p:cNvPr id="7" name="Rectangle 6">
            <a:extLst>
              <a:ext uri="{FF2B5EF4-FFF2-40B4-BE49-F238E27FC236}">
                <a16:creationId xmlns:a16="http://schemas.microsoft.com/office/drawing/2014/main" id="{9B809A84-8005-F0CA-0E8C-007661A8942B}"/>
              </a:ext>
            </a:extLst>
          </p:cNvPr>
          <p:cNvSpPr/>
          <p:nvPr/>
        </p:nvSpPr>
        <p:spPr>
          <a:xfrm>
            <a:off x="10043410" y="260261"/>
            <a:ext cx="2038344" cy="24529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D88448D5-8330-45BC-BDE6-44B12F285B00}"/>
              </a:ext>
            </a:extLst>
          </p:cNvPr>
          <p:cNvSpPr txBox="1"/>
          <p:nvPr/>
        </p:nvSpPr>
        <p:spPr>
          <a:xfrm>
            <a:off x="8168640" y="1235892"/>
            <a:ext cx="3375660" cy="1754326"/>
          </a:xfrm>
          <a:prstGeom prst="rect">
            <a:avLst/>
          </a:prstGeom>
          <a:noFill/>
        </p:spPr>
        <p:txBody>
          <a:bodyPr wrap="square">
            <a:spAutoFit/>
          </a:bodyPr>
          <a:lstStyle/>
          <a:p>
            <a:r>
              <a:rPr lang="en-GB"/>
              <a:t>Internet Matters has helpful guides for social media apps and sites at </a:t>
            </a:r>
            <a:r>
              <a:rPr lang="en-GB">
                <a:hlinkClick r:id="rId3"/>
              </a:rPr>
              <a:t>internetmatters.org/parental-controls/social-media</a:t>
            </a:r>
            <a:endParaRPr lang="en-GB" sz="1800"/>
          </a:p>
          <a:p>
            <a:endParaRPr lang="en-GB"/>
          </a:p>
        </p:txBody>
      </p:sp>
      <p:pic>
        <p:nvPicPr>
          <p:cNvPr id="4" name="Picture 3">
            <a:extLst>
              <a:ext uri="{FF2B5EF4-FFF2-40B4-BE49-F238E27FC236}">
                <a16:creationId xmlns:a16="http://schemas.microsoft.com/office/drawing/2014/main" id="{0BC8B320-EB82-FB38-51B7-7AA9AE8E6614}"/>
              </a:ext>
            </a:extLst>
          </p:cNvPr>
          <p:cNvPicPr>
            <a:picLocks noChangeAspect="1"/>
          </p:cNvPicPr>
          <p:nvPr/>
        </p:nvPicPr>
        <p:blipFill>
          <a:blip r:embed="rId4"/>
          <a:stretch>
            <a:fillRect/>
          </a:stretch>
        </p:blipFill>
        <p:spPr>
          <a:xfrm>
            <a:off x="1913425" y="1486740"/>
            <a:ext cx="5320345" cy="5051590"/>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02583EF4-96B2-1EE5-0837-40DCFE5D11C6}"/>
              </a:ext>
            </a:extLst>
          </p:cNvPr>
          <p:cNvPicPr>
            <a:picLocks noChangeAspect="1"/>
          </p:cNvPicPr>
          <p:nvPr/>
        </p:nvPicPr>
        <p:blipFill>
          <a:blip r:embed="rId5"/>
          <a:stretch>
            <a:fillRect/>
          </a:stretch>
        </p:blipFill>
        <p:spPr>
          <a:xfrm>
            <a:off x="7727754" y="3200957"/>
            <a:ext cx="3816546" cy="3016405"/>
          </a:xfrm>
          <a:prstGeom prst="rect">
            <a:avLst/>
          </a:prstGeom>
        </p:spPr>
      </p:pic>
      <p:pic>
        <p:nvPicPr>
          <p:cNvPr id="3" name="Picture 2" descr="Free speech bubble talking chat illustration">
            <a:extLst>
              <a:ext uri="{FF2B5EF4-FFF2-40B4-BE49-F238E27FC236}">
                <a16:creationId xmlns:a16="http://schemas.microsoft.com/office/drawing/2014/main" id="{8F671BAD-4913-4E39-0782-2B811D0AF8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084" y="244157"/>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17825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809A84-8005-F0CA-0E8C-007661A8942B}"/>
              </a:ext>
            </a:extLst>
          </p:cNvPr>
          <p:cNvSpPr/>
          <p:nvPr/>
        </p:nvSpPr>
        <p:spPr>
          <a:xfrm>
            <a:off x="10043410" y="260261"/>
            <a:ext cx="2038344" cy="24529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DF2A6AF9-6B8E-C700-3B5A-A97BEEC5DA07}"/>
              </a:ext>
            </a:extLst>
          </p:cNvPr>
          <p:cNvPicPr>
            <a:picLocks noChangeAspect="1"/>
          </p:cNvPicPr>
          <p:nvPr/>
        </p:nvPicPr>
        <p:blipFill>
          <a:blip r:embed="rId3"/>
          <a:stretch>
            <a:fillRect/>
          </a:stretch>
        </p:blipFill>
        <p:spPr>
          <a:xfrm>
            <a:off x="595024" y="1441601"/>
            <a:ext cx="7036162" cy="4159464"/>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D88448D5-8330-45BC-BDE6-44B12F285B00}"/>
              </a:ext>
            </a:extLst>
          </p:cNvPr>
          <p:cNvSpPr txBox="1"/>
          <p:nvPr/>
        </p:nvSpPr>
        <p:spPr>
          <a:xfrm>
            <a:off x="8355580" y="755739"/>
            <a:ext cx="3375660" cy="1754326"/>
          </a:xfrm>
          <a:prstGeom prst="rect">
            <a:avLst/>
          </a:prstGeom>
          <a:noFill/>
        </p:spPr>
        <p:txBody>
          <a:bodyPr wrap="square">
            <a:spAutoFit/>
          </a:bodyPr>
          <a:lstStyle/>
          <a:p>
            <a:r>
              <a:rPr lang="en-GB" sz="1800"/>
              <a:t>A simple </a:t>
            </a:r>
            <a:r>
              <a:rPr lang="en-GB" sz="1800" b="1"/>
              <a:t>Google search </a:t>
            </a:r>
            <a:r>
              <a:rPr lang="en-GB" sz="1800"/>
              <a:t>with the site name, </a:t>
            </a:r>
            <a:r>
              <a:rPr lang="en-GB" sz="1800" b="1"/>
              <a:t>e.g. ‘reporting in Snapchat’</a:t>
            </a:r>
            <a:r>
              <a:rPr lang="en-GB" sz="1800"/>
              <a:t> will bring up the steps to take and signpost to the reporting page</a:t>
            </a:r>
          </a:p>
          <a:p>
            <a:endParaRPr lang="en-GB"/>
          </a:p>
        </p:txBody>
      </p:sp>
      <p:cxnSp>
        <p:nvCxnSpPr>
          <p:cNvPr id="12" name="Straight Arrow Connector 11">
            <a:extLst>
              <a:ext uri="{FF2B5EF4-FFF2-40B4-BE49-F238E27FC236}">
                <a16:creationId xmlns:a16="http://schemas.microsoft.com/office/drawing/2014/main" id="{31BE5424-1823-F6A4-17B8-01A66BF8A0E5}"/>
              </a:ext>
            </a:extLst>
          </p:cNvPr>
          <p:cNvCxnSpPr>
            <a:cxnSpLocks/>
          </p:cNvCxnSpPr>
          <p:nvPr/>
        </p:nvCxnSpPr>
        <p:spPr>
          <a:xfrm flipH="1">
            <a:off x="2663687" y="1256935"/>
            <a:ext cx="5504953" cy="474515"/>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93414818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798443-7EB3-4698-9C45-EA843368FDE3}"/>
              </a:ext>
            </a:extLst>
          </p:cNvPr>
          <p:cNvSpPr txBox="1"/>
          <p:nvPr/>
        </p:nvSpPr>
        <p:spPr>
          <a:xfrm>
            <a:off x="556523" y="108953"/>
            <a:ext cx="10409835" cy="800219"/>
          </a:xfrm>
          <a:prstGeom prst="rect">
            <a:avLst/>
          </a:prstGeom>
          <a:noFill/>
        </p:spPr>
        <p:txBody>
          <a:bodyPr wrap="square" rtlCol="0">
            <a:spAutoFit/>
          </a:bodyPr>
          <a:lstStyle/>
          <a:p>
            <a:r>
              <a:rPr lang="en-GB" sz="4600" b="1">
                <a:solidFill>
                  <a:srgbClr val="C00000"/>
                </a:solidFill>
                <a:latin typeface="+mj-lt"/>
                <a:ea typeface="+mj-ea"/>
                <a:cs typeface="+mj-cs"/>
              </a:rPr>
              <a:t>Remember!</a:t>
            </a:r>
          </a:p>
        </p:txBody>
      </p:sp>
      <p:sp>
        <p:nvSpPr>
          <p:cNvPr id="7" name="Rectangle 6">
            <a:extLst>
              <a:ext uri="{FF2B5EF4-FFF2-40B4-BE49-F238E27FC236}">
                <a16:creationId xmlns:a16="http://schemas.microsoft.com/office/drawing/2014/main" id="{9B809A84-8005-F0CA-0E8C-007661A8942B}"/>
              </a:ext>
            </a:extLst>
          </p:cNvPr>
          <p:cNvSpPr/>
          <p:nvPr/>
        </p:nvSpPr>
        <p:spPr>
          <a:xfrm>
            <a:off x="10043410" y="260261"/>
            <a:ext cx="2038344" cy="24529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descr="Free dialog tip advice illustration">
            <a:extLst>
              <a:ext uri="{FF2B5EF4-FFF2-40B4-BE49-F238E27FC236}">
                <a16:creationId xmlns:a16="http://schemas.microsoft.com/office/drawing/2014/main" id="{881167EC-5DC6-227B-F1B5-270B5FC591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78" r="10549" b="-2"/>
          <a:stretch/>
        </p:blipFill>
        <p:spPr bwMode="auto">
          <a:xfrm>
            <a:off x="10682785" y="1"/>
            <a:ext cx="1495734" cy="1278384"/>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F827CCC-AA6E-B8D9-A19E-9BFCFAAEFDF6}"/>
              </a:ext>
            </a:extLst>
          </p:cNvPr>
          <p:cNvSpPr/>
          <p:nvPr/>
        </p:nvSpPr>
        <p:spPr>
          <a:xfrm>
            <a:off x="110246" y="5818698"/>
            <a:ext cx="1392877" cy="103930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8" name="TextBox 7">
            <a:extLst>
              <a:ext uri="{FF2B5EF4-FFF2-40B4-BE49-F238E27FC236}">
                <a16:creationId xmlns:a16="http://schemas.microsoft.com/office/drawing/2014/main" id="{D88448D5-8330-45BC-BDE6-44B12F285B00}"/>
              </a:ext>
            </a:extLst>
          </p:cNvPr>
          <p:cNvSpPr txBox="1"/>
          <p:nvPr/>
        </p:nvSpPr>
        <p:spPr>
          <a:xfrm>
            <a:off x="241273" y="939679"/>
            <a:ext cx="11388112" cy="5724644"/>
          </a:xfrm>
          <a:prstGeom prst="rect">
            <a:avLst/>
          </a:prstGeom>
          <a:noFill/>
        </p:spPr>
        <p:txBody>
          <a:bodyPr wrap="square">
            <a:spAutoFit/>
          </a:bodyPr>
          <a:lstStyle/>
          <a:p>
            <a:pPr marL="342900" indent="-342900">
              <a:spcAft>
                <a:spcPts val="600"/>
              </a:spcAft>
              <a:buFont typeface="Wingdings" panose="05000000000000000000" pitchFamily="2" charset="2"/>
              <a:buChar char="ü"/>
            </a:pPr>
            <a:r>
              <a:rPr lang="en-GB" sz="2400" dirty="0"/>
              <a:t>Before signing up to any app/site, </a:t>
            </a:r>
            <a:r>
              <a:rPr lang="en-GB" sz="2400" b="1" dirty="0"/>
              <a:t>check that your child meets the minimum age </a:t>
            </a:r>
            <a:r>
              <a:rPr lang="en-GB" sz="2400" dirty="0"/>
              <a:t>requirement for the platform to understand the risks</a:t>
            </a:r>
          </a:p>
          <a:p>
            <a:pPr marL="342900" indent="-342900">
              <a:spcAft>
                <a:spcPts val="600"/>
              </a:spcAft>
              <a:buFont typeface="Wingdings" panose="05000000000000000000" pitchFamily="2" charset="2"/>
              <a:buChar char="ü"/>
            </a:pPr>
            <a:r>
              <a:rPr lang="en-GB" sz="2400" dirty="0"/>
              <a:t>Remind your child to be </a:t>
            </a:r>
            <a:r>
              <a:rPr lang="en-GB" sz="2400" b="1" dirty="0"/>
              <a:t>cautious about</a:t>
            </a:r>
            <a:r>
              <a:rPr lang="en-GB" sz="2400" dirty="0"/>
              <a:t> </a:t>
            </a:r>
            <a:r>
              <a:rPr lang="en-GB" sz="2400" b="1" dirty="0"/>
              <a:t>accepting friend requests  </a:t>
            </a:r>
            <a:r>
              <a:rPr lang="en-GB" sz="2400" dirty="0"/>
              <a:t>- a real friend is someone they/you know in real life, not a ‘friend’ they met gaming or in a chat room. Encourage them to </a:t>
            </a:r>
            <a:r>
              <a:rPr lang="en-GB" sz="2400" b="1" dirty="0"/>
              <a:t>ask you for advice </a:t>
            </a:r>
            <a:r>
              <a:rPr lang="en-GB" sz="2400" dirty="0"/>
              <a:t>if they are unsure.</a:t>
            </a:r>
          </a:p>
          <a:p>
            <a:pPr marL="342900" indent="-342900">
              <a:spcAft>
                <a:spcPts val="600"/>
              </a:spcAft>
              <a:buFont typeface="Wingdings" panose="05000000000000000000" pitchFamily="2" charset="2"/>
              <a:buChar char="ü"/>
            </a:pPr>
            <a:r>
              <a:rPr lang="en-GB" sz="2400" dirty="0"/>
              <a:t>Stress the importance of </a:t>
            </a:r>
            <a:r>
              <a:rPr lang="en-GB" sz="2400" b="1" dirty="0"/>
              <a:t>not sharing personal information </a:t>
            </a:r>
            <a:r>
              <a:rPr lang="en-GB" sz="2400" dirty="0"/>
              <a:t>with online ‘friends’</a:t>
            </a:r>
          </a:p>
          <a:p>
            <a:pPr marL="342900" indent="-342900">
              <a:spcAft>
                <a:spcPts val="600"/>
              </a:spcAft>
              <a:buFont typeface="Wingdings" panose="05000000000000000000" pitchFamily="2" charset="2"/>
              <a:buChar char="ü"/>
            </a:pPr>
            <a:r>
              <a:rPr lang="en-GB" sz="2400" dirty="0"/>
              <a:t>Keep </a:t>
            </a:r>
            <a:r>
              <a:rPr lang="en-GB" sz="2400" b="1" dirty="0"/>
              <a:t>passwords confidential</a:t>
            </a:r>
          </a:p>
          <a:p>
            <a:pPr marL="342900" indent="-342900">
              <a:spcAft>
                <a:spcPts val="600"/>
              </a:spcAft>
              <a:buFont typeface="Wingdings" panose="05000000000000000000" pitchFamily="2" charset="2"/>
              <a:buChar char="ü"/>
            </a:pPr>
            <a:r>
              <a:rPr lang="en-GB" sz="2400" b="1" dirty="0"/>
              <a:t>Check their privacy settings</a:t>
            </a:r>
            <a:r>
              <a:rPr lang="en-GB" sz="2400" dirty="0"/>
              <a:t>, emphasising the importance of not sharing personal information with strangers, and emphasising the confidentiality of passwords are all important steps</a:t>
            </a:r>
          </a:p>
          <a:p>
            <a:pPr marL="342900" indent="-342900">
              <a:spcAft>
                <a:spcPts val="600"/>
              </a:spcAft>
              <a:buFont typeface="Wingdings" panose="05000000000000000000" pitchFamily="2" charset="2"/>
              <a:buChar char="ü"/>
            </a:pPr>
            <a:r>
              <a:rPr lang="en-GB" sz="2400" dirty="0"/>
              <a:t>You can </a:t>
            </a:r>
            <a:r>
              <a:rPr lang="en-GB" sz="2400" b="1" dirty="0"/>
              <a:t>report any content</a:t>
            </a:r>
            <a:r>
              <a:rPr lang="en-GB" sz="2400" dirty="0"/>
              <a:t>, e.g. a post, image or harmful, misleading or damaging comment</a:t>
            </a:r>
          </a:p>
          <a:p>
            <a:pPr marL="342900" indent="-342900">
              <a:spcAft>
                <a:spcPts val="600"/>
              </a:spcAft>
              <a:buFont typeface="Wingdings" panose="05000000000000000000" pitchFamily="2" charset="2"/>
              <a:buChar char="ü"/>
            </a:pPr>
            <a:r>
              <a:rPr lang="en-GB" sz="2400" dirty="0"/>
              <a:t>Remember that </a:t>
            </a:r>
            <a:r>
              <a:rPr lang="en-GB" sz="2400" b="1" dirty="0"/>
              <a:t>reporting doesn't guarantee immediate </a:t>
            </a:r>
            <a:r>
              <a:rPr lang="en-GB" sz="2400" dirty="0"/>
              <a:t>removal, as platforms assess reported content based on their respective rules and policies</a:t>
            </a:r>
          </a:p>
        </p:txBody>
      </p:sp>
    </p:spTree>
    <p:extLst>
      <p:ext uri="{BB962C8B-B14F-4D97-AF65-F5344CB8AC3E}">
        <p14:creationId xmlns:p14="http://schemas.microsoft.com/office/powerpoint/2010/main" val="283882457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798443-7EB3-4698-9C45-EA843368FDE3}"/>
              </a:ext>
            </a:extLst>
          </p:cNvPr>
          <p:cNvSpPr txBox="1"/>
          <p:nvPr/>
        </p:nvSpPr>
        <p:spPr>
          <a:xfrm>
            <a:off x="381158" y="333029"/>
            <a:ext cx="11600635" cy="584775"/>
          </a:xfrm>
          <a:prstGeom prst="rect">
            <a:avLst/>
          </a:prstGeom>
          <a:noFill/>
        </p:spPr>
        <p:txBody>
          <a:bodyPr wrap="square" rtlCol="0">
            <a:spAutoFit/>
          </a:bodyPr>
          <a:lstStyle/>
          <a:p>
            <a:r>
              <a:rPr lang="en-GB" sz="3200" b="1">
                <a:ea typeface="+mj-ea"/>
                <a:cs typeface="+mj-cs"/>
              </a:rPr>
              <a:t>UK Reporting Helplines and Services for Children and Young People</a:t>
            </a:r>
            <a:endParaRPr lang="en-GB" sz="3200" b="1">
              <a:highlight>
                <a:srgbClr val="FFFF00"/>
              </a:highlight>
              <a:ea typeface="+mj-ea"/>
              <a:cs typeface="+mj-cs"/>
            </a:endParaRPr>
          </a:p>
        </p:txBody>
      </p:sp>
      <p:grpSp>
        <p:nvGrpSpPr>
          <p:cNvPr id="4" name="Group 3">
            <a:extLst>
              <a:ext uri="{FF2B5EF4-FFF2-40B4-BE49-F238E27FC236}">
                <a16:creationId xmlns:a16="http://schemas.microsoft.com/office/drawing/2014/main" id="{9C83514F-0306-57BD-B57B-7BF3A24C3472}"/>
              </a:ext>
            </a:extLst>
          </p:cNvPr>
          <p:cNvGrpSpPr/>
          <p:nvPr/>
        </p:nvGrpSpPr>
        <p:grpSpPr>
          <a:xfrm>
            <a:off x="3470983" y="1299047"/>
            <a:ext cx="8198185" cy="4782803"/>
            <a:chOff x="558420" y="1617997"/>
            <a:chExt cx="8198185" cy="4782803"/>
          </a:xfrm>
        </p:grpSpPr>
        <p:grpSp>
          <p:nvGrpSpPr>
            <p:cNvPr id="5" name="Group 4">
              <a:extLst>
                <a:ext uri="{FF2B5EF4-FFF2-40B4-BE49-F238E27FC236}">
                  <a16:creationId xmlns:a16="http://schemas.microsoft.com/office/drawing/2014/main" id="{987E8AF9-EB19-9A5A-7C6B-C9DD93C5CA34}"/>
                </a:ext>
              </a:extLst>
            </p:cNvPr>
            <p:cNvGrpSpPr/>
            <p:nvPr/>
          </p:nvGrpSpPr>
          <p:grpSpPr>
            <a:xfrm>
              <a:off x="558420" y="1617997"/>
              <a:ext cx="8198185" cy="4782803"/>
              <a:chOff x="470599" y="1941846"/>
              <a:chExt cx="6148639" cy="4519913"/>
            </a:xfrm>
            <a:solidFill>
              <a:schemeClr val="accent3">
                <a:lumMod val="20000"/>
                <a:lumOff val="80000"/>
              </a:schemeClr>
            </a:solidFill>
          </p:grpSpPr>
          <p:sp>
            <p:nvSpPr>
              <p:cNvPr id="12" name="Rounded Rectangle 5">
                <a:extLst>
                  <a:ext uri="{FF2B5EF4-FFF2-40B4-BE49-F238E27FC236}">
                    <a16:creationId xmlns:a16="http://schemas.microsoft.com/office/drawing/2014/main" id="{E426BA4D-96E6-85E4-00D8-38D49E0B08FC}"/>
                  </a:ext>
                </a:extLst>
              </p:cNvPr>
              <p:cNvSpPr/>
              <p:nvPr userDrawn="1"/>
            </p:nvSpPr>
            <p:spPr>
              <a:xfrm>
                <a:off x="4638737" y="1941847"/>
                <a:ext cx="1980501" cy="4519912"/>
              </a:xfrm>
              <a:prstGeom prst="roundRect">
                <a:avLst>
                  <a:gd name="adj" fmla="val 17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620000" rIns="144000" rtlCol="0" anchor="t"/>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400" b="1" i="0" u="none" strike="noStrike" kern="1200" cap="none" spc="0" normalizeH="0" baseline="0" noProof="0">
                    <a:ln>
                      <a:noFill/>
                    </a:ln>
                    <a:solidFill>
                      <a:srgbClr val="3F3250"/>
                    </a:solidFill>
                    <a:effectLst/>
                    <a:uLnTx/>
                    <a:uFillTx/>
                    <a:latin typeface="Verdana" panose="020B0604030504040204" pitchFamily="34" charset="0"/>
                    <a:ea typeface="Verdana" panose="020B0604030504040204" pitchFamily="34" charset="0"/>
                    <a:cs typeface="Verdana" panose="020B0604030504040204" pitchFamily="34" charset="0"/>
                  </a:rPr>
                  <a:t>ChildLine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757575"/>
                    </a:solidFill>
                    <a:effectLst/>
                    <a:uLnTx/>
                    <a:uFillTx/>
                    <a:latin typeface="Verdana" panose="020B0604030504040204" pitchFamily="34" charset="0"/>
                    <a:ea typeface="Verdana" panose="020B0604030504040204" pitchFamily="34" charset="0"/>
                    <a:cs typeface="Verdana" panose="020B0604030504040204" pitchFamily="34" charset="0"/>
                  </a:rPr>
                  <a:t>A free, private and confidential service where CYP can talk about anything to a trained counsellor, online or on the phone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3F325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3" name="Rounded Rectangle 8">
                <a:extLst>
                  <a:ext uri="{FF2B5EF4-FFF2-40B4-BE49-F238E27FC236}">
                    <a16:creationId xmlns:a16="http://schemas.microsoft.com/office/drawing/2014/main" id="{339160AD-D1E8-D4A1-3522-A234ECEC6CCF}"/>
                  </a:ext>
                </a:extLst>
              </p:cNvPr>
              <p:cNvSpPr/>
              <p:nvPr userDrawn="1"/>
            </p:nvSpPr>
            <p:spPr>
              <a:xfrm>
                <a:off x="2554668" y="1941847"/>
                <a:ext cx="1980501" cy="4519912"/>
              </a:xfrm>
              <a:prstGeom prst="roundRect">
                <a:avLst>
                  <a:gd name="adj" fmla="val 17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620000" rIns="144000" rtlCol="0" anchor="t"/>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400" b="1" i="0" u="none" strike="noStrike" kern="1200" cap="none" spc="0" normalizeH="0" baseline="0" noProof="0">
                    <a:ln>
                      <a:noFill/>
                    </a:ln>
                    <a:solidFill>
                      <a:srgbClr val="3F3250"/>
                    </a:solidFill>
                    <a:effectLst/>
                    <a:uLnTx/>
                    <a:uFillTx/>
                    <a:latin typeface="Verdana" panose="020B0604030504040204" pitchFamily="34" charset="0"/>
                    <a:ea typeface="Verdana" panose="020B0604030504040204" pitchFamily="34" charset="0"/>
                    <a:cs typeface="Verdana" panose="020B0604030504040204" pitchFamily="34" charset="0"/>
                  </a:rPr>
                  <a:t>Report Remove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757575"/>
                    </a:solidFill>
                    <a:effectLst/>
                    <a:uLnTx/>
                    <a:uFillTx/>
                    <a:latin typeface="Verdana" panose="020B0604030504040204" pitchFamily="34" charset="0"/>
                    <a:ea typeface="Verdana" panose="020B0604030504040204" pitchFamily="34" charset="0"/>
                    <a:cs typeface="Verdana" panose="020B0604030504040204" pitchFamily="34" charset="0"/>
                  </a:rPr>
                  <a:t>A free tool that allows children to report nude or sexual images and videos of themselves that they think might have been shared online</a:t>
                </a:r>
              </a:p>
            </p:txBody>
          </p:sp>
          <p:sp>
            <p:nvSpPr>
              <p:cNvPr id="15" name="Rounded Rectangle 14">
                <a:extLst>
                  <a:ext uri="{FF2B5EF4-FFF2-40B4-BE49-F238E27FC236}">
                    <a16:creationId xmlns:a16="http://schemas.microsoft.com/office/drawing/2014/main" id="{360ADB3D-78A6-77D8-BB76-C48817FF5998}"/>
                  </a:ext>
                </a:extLst>
              </p:cNvPr>
              <p:cNvSpPr/>
              <p:nvPr userDrawn="1"/>
            </p:nvSpPr>
            <p:spPr>
              <a:xfrm>
                <a:off x="470599" y="1941846"/>
                <a:ext cx="1980501" cy="4519913"/>
              </a:xfrm>
              <a:prstGeom prst="roundRect">
                <a:avLst>
                  <a:gd name="adj" fmla="val 17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620000" rIns="144000" rtlCol="0" anchor="t"/>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400" b="1" i="0" u="none" strike="noStrike" kern="1200" cap="none" spc="0" normalizeH="0" baseline="0" noProof="0">
                    <a:ln>
                      <a:noFill/>
                    </a:ln>
                    <a:solidFill>
                      <a:srgbClr val="3F3250"/>
                    </a:solidFill>
                    <a:effectLst/>
                    <a:uLnTx/>
                    <a:uFillTx/>
                    <a:latin typeface="Verdana" panose="020B0604030504040204" pitchFamily="34" charset="0"/>
                    <a:ea typeface="Verdana" panose="020B0604030504040204" pitchFamily="34" charset="0"/>
                    <a:cs typeface="Verdana" panose="020B0604030504040204" pitchFamily="34" charset="0"/>
                  </a:rPr>
                  <a:t>NCA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757575"/>
                    </a:solidFill>
                    <a:effectLst/>
                    <a:uLnTx/>
                    <a:uFillTx/>
                    <a:latin typeface="Verdana" panose="020B0604030504040204" pitchFamily="34" charset="0"/>
                    <a:ea typeface="Verdana" panose="020B0604030504040204" pitchFamily="34" charset="0"/>
                    <a:cs typeface="Verdana" panose="020B0604030504040204" pitchFamily="34" charset="0"/>
                  </a:rPr>
                  <a:t>Young people can report concerns about child sexual abuse and exploitation to NCA</a:t>
                </a:r>
                <a:endParaRPr kumimoji="0" lang="en-GB" sz="2400" b="0" i="0" u="none" strike="noStrike" kern="1200" cap="none" spc="0" normalizeH="0" baseline="0" noProof="0">
                  <a:ln>
                    <a:noFill/>
                  </a:ln>
                  <a:solidFill>
                    <a:srgbClr val="757575"/>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757575"/>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pic>
          <p:nvPicPr>
            <p:cNvPr id="6" name="Picture 5">
              <a:extLst>
                <a:ext uri="{FF2B5EF4-FFF2-40B4-BE49-F238E27FC236}">
                  <a16:creationId xmlns:a16="http://schemas.microsoft.com/office/drawing/2014/main" id="{95DA1C63-E9AF-7913-A502-6266C7244B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072" y="1900145"/>
              <a:ext cx="2007451" cy="902446"/>
            </a:xfrm>
            <a:prstGeom prst="rect">
              <a:avLst/>
            </a:prstGeom>
          </p:spPr>
        </p:pic>
        <p:pic>
          <p:nvPicPr>
            <p:cNvPr id="9" name="Picture 2">
              <a:extLst>
                <a:ext uri="{FF2B5EF4-FFF2-40B4-BE49-F238E27FC236}">
                  <a16:creationId xmlns:a16="http://schemas.microsoft.com/office/drawing/2014/main" id="{E9765890-16CC-AEF0-4A9E-7C3BF54E4F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816" y="1770236"/>
              <a:ext cx="2151393" cy="14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a:extLst>
                <a:ext uri="{FF2B5EF4-FFF2-40B4-BE49-F238E27FC236}">
                  <a16:creationId xmlns:a16="http://schemas.microsoft.com/office/drawing/2014/main" id="{F6EDA087-6A71-F3E7-92CA-DD260524D3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3317" y="1845272"/>
              <a:ext cx="2385908" cy="1012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7" name="TextBox 16">
            <a:extLst>
              <a:ext uri="{FF2B5EF4-FFF2-40B4-BE49-F238E27FC236}">
                <a16:creationId xmlns:a16="http://schemas.microsoft.com/office/drawing/2014/main" id="{10C0BE46-47C1-ECFD-C194-C9E4B2B7D374}"/>
              </a:ext>
            </a:extLst>
          </p:cNvPr>
          <p:cNvSpPr txBox="1"/>
          <p:nvPr/>
        </p:nvSpPr>
        <p:spPr>
          <a:xfrm>
            <a:off x="7780284" y="6171026"/>
            <a:ext cx="4102186" cy="369332"/>
          </a:xfrm>
          <a:prstGeom prst="rect">
            <a:avLst/>
          </a:prstGeom>
          <a:noFill/>
        </p:spPr>
        <p:txBody>
          <a:bodyPr wrap="square">
            <a:spAutoFit/>
          </a:bodyPr>
          <a:lstStyle/>
          <a:p>
            <a:r>
              <a:rPr lang="en-GB" sz="1800"/>
              <a:t>Go to </a:t>
            </a:r>
            <a:r>
              <a:rPr lang="en-GB" sz="1800">
                <a:hlinkClick r:id="rId6"/>
              </a:rPr>
              <a:t>reporting.lgfl.net </a:t>
            </a:r>
            <a:r>
              <a:rPr lang="en-GB" sz="1800"/>
              <a:t>to find out more</a:t>
            </a:r>
          </a:p>
        </p:txBody>
      </p:sp>
      <p:sp>
        <p:nvSpPr>
          <p:cNvPr id="7" name="TextBox 6">
            <a:extLst>
              <a:ext uri="{FF2B5EF4-FFF2-40B4-BE49-F238E27FC236}">
                <a16:creationId xmlns:a16="http://schemas.microsoft.com/office/drawing/2014/main" id="{4BB686EC-7862-B89F-6C3B-E46CC7166DFB}"/>
              </a:ext>
            </a:extLst>
          </p:cNvPr>
          <p:cNvSpPr txBox="1"/>
          <p:nvPr/>
        </p:nvSpPr>
        <p:spPr>
          <a:xfrm>
            <a:off x="381158" y="1763176"/>
            <a:ext cx="2511814" cy="156966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sz="2400">
                <a:solidFill>
                  <a:srgbClr val="C00000"/>
                </a:solidFill>
              </a:rPr>
              <a:t>Call 101 or 999 if there is an immediate risk of harm to your child</a:t>
            </a:r>
          </a:p>
        </p:txBody>
      </p:sp>
      <p:pic>
        <p:nvPicPr>
          <p:cNvPr id="11" name="Picture 10">
            <a:extLst>
              <a:ext uri="{FF2B5EF4-FFF2-40B4-BE49-F238E27FC236}">
                <a16:creationId xmlns:a16="http://schemas.microsoft.com/office/drawing/2014/main" id="{3E82F835-7C7F-E92D-C3B0-2B99C499F9A6}"/>
              </a:ext>
            </a:extLst>
          </p:cNvPr>
          <p:cNvPicPr>
            <a:picLocks noChangeAspect="1"/>
          </p:cNvPicPr>
          <p:nvPr/>
        </p:nvPicPr>
        <p:blipFill>
          <a:blip r:embed="rId7"/>
          <a:stretch>
            <a:fillRect/>
          </a:stretch>
        </p:blipFill>
        <p:spPr>
          <a:xfrm>
            <a:off x="381158" y="3799028"/>
            <a:ext cx="2533780" cy="1606633"/>
          </a:xfrm>
          <a:prstGeom prst="rect">
            <a:avLst/>
          </a:prstGeom>
        </p:spPr>
      </p:pic>
    </p:spTree>
    <p:extLst>
      <p:ext uri="{BB962C8B-B14F-4D97-AF65-F5344CB8AC3E}">
        <p14:creationId xmlns:p14="http://schemas.microsoft.com/office/powerpoint/2010/main" val="20138530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42FA0D-0CDA-7566-9651-CF639F6AC65B}"/>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Parental Supervision on Children's Device Usage and Gaming – Azadeh  Forghani, PhD">
            <a:extLst>
              <a:ext uri="{FF2B5EF4-FFF2-40B4-BE49-F238E27FC236}">
                <a16:creationId xmlns:a16="http://schemas.microsoft.com/office/drawing/2014/main" id="{079DD367-970D-F264-8FF5-DED8CF8AC36A}"/>
              </a:ext>
            </a:extLst>
          </p:cNvPr>
          <p:cNvPicPr>
            <a:picLocks noChangeAspect="1" noChangeArrowheads="1"/>
          </p:cNvPicPr>
          <p:nvPr/>
        </p:nvPicPr>
        <p:blipFill>
          <a:blip r:embed="rId4">
            <a:alphaModFix amt="20000"/>
            <a:extLst>
              <a:ext uri="{28A0092B-C50C-407E-A947-70E740481C1C}">
                <a14:useLocalDpi xmlns:a14="http://schemas.microsoft.com/office/drawing/2010/main" val="0"/>
              </a:ext>
            </a:extLst>
          </a:blip>
          <a:srcRect/>
          <a:stretch>
            <a:fillRect/>
          </a:stretch>
        </p:blipFill>
        <p:spPr bwMode="auto">
          <a:xfrm>
            <a:off x="0" y="1"/>
            <a:ext cx="12192000" cy="68503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FCA01B6-E455-528E-5324-61FD84C53325}"/>
              </a:ext>
            </a:extLst>
          </p:cNvPr>
          <p:cNvSpPr txBox="1"/>
          <p:nvPr/>
        </p:nvSpPr>
        <p:spPr>
          <a:xfrm>
            <a:off x="2596854" y="2447140"/>
            <a:ext cx="6815412"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GB" sz="4800" b="1" dirty="0"/>
              <a:t>CRITICAL THINKING</a:t>
            </a:r>
            <a:endParaRPr lang="en-GB" sz="4000" dirty="0"/>
          </a:p>
        </p:txBody>
      </p:sp>
      <p:pic>
        <p:nvPicPr>
          <p:cNvPr id="3" name="Picture 2" descr="A red rectangular sign with white text and heart&#10;&#10;Description automatically generated">
            <a:extLst>
              <a:ext uri="{FF2B5EF4-FFF2-40B4-BE49-F238E27FC236}">
                <a16:creationId xmlns:a16="http://schemas.microsoft.com/office/drawing/2014/main" id="{93005E96-1B1A-3F7E-9911-7625CECA36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629" y="5832090"/>
            <a:ext cx="1290918" cy="923613"/>
          </a:xfrm>
          <a:prstGeom prst="rect">
            <a:avLst/>
          </a:prstGeom>
        </p:spPr>
      </p:pic>
    </p:spTree>
    <p:extLst>
      <p:ext uri="{BB962C8B-B14F-4D97-AF65-F5344CB8AC3E}">
        <p14:creationId xmlns:p14="http://schemas.microsoft.com/office/powerpoint/2010/main" val="3816354890"/>
      </p:ext>
    </p:extLst>
  </p:cSld>
  <p:clrMapOvr>
    <a:masterClrMapping/>
  </p:clrMapOvr>
  <p:extLst>
    <p:ext uri="{6950BFC3-D8DA-4A85-94F7-54DA5524770B}">
      <p188:commentRel xmlns:p188="http://schemas.microsoft.com/office/powerpoint/2018/8/main" r:id="rId3"/>
    </p:ext>
  </p:extLs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4F144A5-D031-49D8-945C-526C17B1E028}"/>
              </a:ext>
            </a:extLst>
          </p:cNvPr>
          <p:cNvSpPr/>
          <p:nvPr/>
        </p:nvSpPr>
        <p:spPr>
          <a:xfrm>
            <a:off x="10149245" y="230345"/>
            <a:ext cx="1904691" cy="2323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8C0C8C53-366D-4AF8-9121-08C9910E0495}"/>
              </a:ext>
            </a:extLst>
          </p:cNvPr>
          <p:cNvSpPr txBox="1"/>
          <p:nvPr/>
        </p:nvSpPr>
        <p:spPr>
          <a:xfrm>
            <a:off x="1768051" y="6254056"/>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5" name="TextBox 4">
            <a:extLst>
              <a:ext uri="{FF2B5EF4-FFF2-40B4-BE49-F238E27FC236}">
                <a16:creationId xmlns:a16="http://schemas.microsoft.com/office/drawing/2014/main" id="{297CD19C-B31D-4463-954E-D2D2A6911B82}"/>
              </a:ext>
            </a:extLst>
          </p:cNvPr>
          <p:cNvSpPr txBox="1"/>
          <p:nvPr/>
        </p:nvSpPr>
        <p:spPr>
          <a:xfrm>
            <a:off x="1252602" y="293733"/>
            <a:ext cx="9064261" cy="480131"/>
          </a:xfrm>
          <a:prstGeom prst="rect">
            <a:avLst/>
          </a:prstGeom>
          <a:noFill/>
        </p:spPr>
        <p:txBody>
          <a:bodyPr wrap="square">
            <a:spAutoFit/>
          </a:bodyPr>
          <a:lstStyle/>
          <a:p>
            <a:pPr>
              <a:lnSpc>
                <a:spcPct val="90000"/>
              </a:lnSpc>
              <a:spcBef>
                <a:spcPct val="0"/>
              </a:spcBef>
              <a:spcAft>
                <a:spcPts val="600"/>
              </a:spcAft>
            </a:pPr>
            <a:r>
              <a:rPr lang="en-US" sz="2800" b="1">
                <a:ea typeface="+mj-ea"/>
                <a:cs typeface="+mj-cs"/>
              </a:rPr>
              <a:t>Does your child </a:t>
            </a:r>
            <a:r>
              <a:rPr lang="en-US" sz="2800" b="1">
                <a:solidFill>
                  <a:srgbClr val="FF0000"/>
                </a:solidFill>
                <a:ea typeface="+mj-ea"/>
                <a:cs typeface="+mj-cs"/>
              </a:rPr>
              <a:t>TRUST</a:t>
            </a:r>
            <a:r>
              <a:rPr lang="en-US" sz="2800" b="1">
                <a:ea typeface="+mj-ea"/>
                <a:cs typeface="+mj-cs"/>
              </a:rPr>
              <a:t> everything they see online? </a:t>
            </a:r>
            <a:endParaRPr lang="en-US" sz="2800" b="1">
              <a:highlight>
                <a:srgbClr val="FFFF00"/>
              </a:highlight>
              <a:ea typeface="+mj-ea"/>
              <a:cs typeface="+mj-cs"/>
            </a:endParaRPr>
          </a:p>
        </p:txBody>
      </p:sp>
      <p:sp>
        <p:nvSpPr>
          <p:cNvPr id="7" name="TextBox 6">
            <a:extLst>
              <a:ext uri="{FF2B5EF4-FFF2-40B4-BE49-F238E27FC236}">
                <a16:creationId xmlns:a16="http://schemas.microsoft.com/office/drawing/2014/main" id="{376A1898-6655-CA36-BEB2-AEE6920DB445}"/>
              </a:ext>
            </a:extLst>
          </p:cNvPr>
          <p:cNvSpPr txBox="1"/>
          <p:nvPr/>
        </p:nvSpPr>
        <p:spPr>
          <a:xfrm>
            <a:off x="760315" y="1700324"/>
            <a:ext cx="11215936" cy="70788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2000" b="1"/>
              <a:t>Sixteen and seventeen-year-olds are less sure of their ability to distinguish the real from the fake online than they were last year</a:t>
            </a:r>
          </a:p>
        </p:txBody>
      </p:sp>
      <p:sp>
        <p:nvSpPr>
          <p:cNvPr id="2" name="TextBox 1">
            <a:extLst>
              <a:ext uri="{FF2B5EF4-FFF2-40B4-BE49-F238E27FC236}">
                <a16:creationId xmlns:a16="http://schemas.microsoft.com/office/drawing/2014/main" id="{F3AD6636-CE09-E8EB-1F76-C2AB07703054}"/>
              </a:ext>
            </a:extLst>
          </p:cNvPr>
          <p:cNvSpPr txBox="1"/>
          <p:nvPr/>
        </p:nvSpPr>
        <p:spPr>
          <a:xfrm>
            <a:off x="3772388" y="5966118"/>
            <a:ext cx="4992551" cy="646331"/>
          </a:xfrm>
          <a:prstGeom prst="rect">
            <a:avLst/>
          </a:prstGeom>
          <a:noFill/>
        </p:spPr>
        <p:txBody>
          <a:bodyPr wrap="square" rtlCol="0">
            <a:spAutoFit/>
          </a:bodyPr>
          <a:lstStyle/>
          <a:p>
            <a:r>
              <a:rPr lang="en-US" sz="1800">
                <a:ea typeface="+mj-ea"/>
                <a:cs typeface="+mj-cs"/>
              </a:rPr>
              <a:t>Try our Critical Thinking Quiz at </a:t>
            </a:r>
            <a:r>
              <a:rPr lang="en-US" sz="1800">
                <a:ea typeface="+mj-ea"/>
                <a:cs typeface="+mj-cs"/>
                <a:hlinkClick r:id="rId3"/>
              </a:rPr>
              <a:t>believe.lgfl.net  </a:t>
            </a:r>
            <a:endParaRPr lang="en-US" sz="1800">
              <a:ea typeface="+mj-ea"/>
              <a:cs typeface="+mj-cs"/>
            </a:endParaRPr>
          </a:p>
          <a:p>
            <a:endParaRPr lang="en-GB"/>
          </a:p>
        </p:txBody>
      </p:sp>
      <p:pic>
        <p:nvPicPr>
          <p:cNvPr id="6" name="Picture 5">
            <a:extLst>
              <a:ext uri="{FF2B5EF4-FFF2-40B4-BE49-F238E27FC236}">
                <a16:creationId xmlns:a16="http://schemas.microsoft.com/office/drawing/2014/main" id="{CC0908A5-CE1B-2CAD-1D41-243E50D59211}"/>
              </a:ext>
            </a:extLst>
          </p:cNvPr>
          <p:cNvPicPr>
            <a:picLocks noChangeAspect="1"/>
          </p:cNvPicPr>
          <p:nvPr/>
        </p:nvPicPr>
        <p:blipFill>
          <a:blip r:embed="rId4"/>
          <a:stretch>
            <a:fillRect/>
          </a:stretch>
        </p:blipFill>
        <p:spPr>
          <a:xfrm>
            <a:off x="8624205" y="4210169"/>
            <a:ext cx="3292657" cy="2079115"/>
          </a:xfrm>
          <a:prstGeom prst="rect">
            <a:avLst/>
          </a:prstGeom>
        </p:spPr>
      </p:pic>
      <p:pic>
        <p:nvPicPr>
          <p:cNvPr id="3" name="Picture 2" descr="Free speech bubble talking chat illustration">
            <a:extLst>
              <a:ext uri="{FF2B5EF4-FFF2-40B4-BE49-F238E27FC236}">
                <a16:creationId xmlns:a16="http://schemas.microsoft.com/office/drawing/2014/main" id="{DD4CC2B2-89B1-8FDE-FCC6-4FF13EA6F9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064" y="105512"/>
            <a:ext cx="988077" cy="988077"/>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3BA7B81-AB39-8786-2919-AC57217DBADC}"/>
              </a:ext>
            </a:extLst>
          </p:cNvPr>
          <p:cNvPicPr>
            <a:picLocks noChangeAspect="1"/>
          </p:cNvPicPr>
          <p:nvPr/>
        </p:nvPicPr>
        <p:blipFill>
          <a:blip r:embed="rId6"/>
          <a:stretch>
            <a:fillRect/>
          </a:stretch>
        </p:blipFill>
        <p:spPr>
          <a:xfrm>
            <a:off x="918472" y="2419692"/>
            <a:ext cx="7475868" cy="3444538"/>
          </a:xfrm>
          <a:prstGeom prst="rect">
            <a:avLst/>
          </a:prstGeom>
        </p:spPr>
      </p:pic>
      <p:sp>
        <p:nvSpPr>
          <p:cNvPr id="13" name="TextBox 12">
            <a:extLst>
              <a:ext uri="{FF2B5EF4-FFF2-40B4-BE49-F238E27FC236}">
                <a16:creationId xmlns:a16="http://schemas.microsoft.com/office/drawing/2014/main" id="{DB4ADBA7-89CA-FA98-36EB-2F8141D56C57}"/>
              </a:ext>
            </a:extLst>
          </p:cNvPr>
          <p:cNvSpPr txBox="1"/>
          <p:nvPr/>
        </p:nvSpPr>
        <p:spPr>
          <a:xfrm>
            <a:off x="760315" y="1018883"/>
            <a:ext cx="11063005"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GB" b="1"/>
              <a:t>For young teenagers (12-15s), although TikTok continues to be their most-used single source for news, their most trustworthy source for news is their family.</a:t>
            </a:r>
          </a:p>
        </p:txBody>
      </p:sp>
    </p:spTree>
    <p:extLst>
      <p:ext uri="{BB962C8B-B14F-4D97-AF65-F5344CB8AC3E}">
        <p14:creationId xmlns:p14="http://schemas.microsoft.com/office/powerpoint/2010/main" val="251603032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88448D5-8330-45BC-BDE6-44B12F285B00}"/>
              </a:ext>
            </a:extLst>
          </p:cNvPr>
          <p:cNvSpPr txBox="1"/>
          <p:nvPr/>
        </p:nvSpPr>
        <p:spPr>
          <a:xfrm>
            <a:off x="2113575" y="4926771"/>
            <a:ext cx="7650769" cy="1477328"/>
          </a:xfrm>
          <a:prstGeom prst="rect">
            <a:avLst/>
          </a:prstGeom>
          <a:noFill/>
        </p:spPr>
        <p:txBody>
          <a:bodyPr wrap="square">
            <a:spAutoFit/>
          </a:bodyPr>
          <a:lstStyle/>
          <a:p>
            <a:r>
              <a:rPr lang="en-GB" sz="1800"/>
              <a:t>Visit </a:t>
            </a:r>
            <a:r>
              <a:rPr lang="en-GB" sz="1800">
                <a:hlinkClick r:id="rId3"/>
              </a:rPr>
              <a:t>goingtoofar.lgfl.net </a:t>
            </a:r>
            <a:r>
              <a:rPr lang="en-GB" sz="1800"/>
              <a:t>to find out how to help children:</a:t>
            </a:r>
          </a:p>
          <a:p>
            <a:pPr marL="742950" lvl="1" indent="-285750">
              <a:buFont typeface="Arial" panose="020B0604020202020204" pitchFamily="34" charset="0"/>
              <a:buChar char="•"/>
            </a:pPr>
            <a:r>
              <a:rPr lang="en-GB"/>
              <a:t>recognise extremist behaviour and content on social media/apps/games</a:t>
            </a:r>
          </a:p>
          <a:p>
            <a:pPr marL="742950" lvl="1" indent="-285750">
              <a:buFont typeface="Arial" panose="020B0604020202020204" pitchFamily="34" charset="0"/>
              <a:buChar char="•"/>
            </a:pPr>
            <a:r>
              <a:rPr lang="en-GB"/>
              <a:t>understand actions likely to attract police investigation</a:t>
            </a:r>
          </a:p>
          <a:p>
            <a:pPr marL="742950" lvl="1" indent="-285750">
              <a:buFont typeface="Arial" panose="020B0604020202020204" pitchFamily="34" charset="0"/>
              <a:buChar char="•"/>
            </a:pPr>
            <a:r>
              <a:rPr lang="en-GB"/>
              <a:t>get help</a:t>
            </a:r>
          </a:p>
          <a:p>
            <a:pPr marL="742950" lvl="1" indent="-285750">
              <a:buFont typeface="Arial" panose="020B0604020202020204" pitchFamily="34" charset="0"/>
              <a:buChar char="•"/>
            </a:pPr>
            <a:r>
              <a:rPr lang="en-GB"/>
              <a:t>report concerns</a:t>
            </a:r>
          </a:p>
        </p:txBody>
      </p:sp>
      <p:sp>
        <p:nvSpPr>
          <p:cNvPr id="9" name="TextBox 8">
            <a:extLst>
              <a:ext uri="{FF2B5EF4-FFF2-40B4-BE49-F238E27FC236}">
                <a16:creationId xmlns:a16="http://schemas.microsoft.com/office/drawing/2014/main" id="{5E073E8C-0698-43BC-9FAB-A0BB4C61B1E5}"/>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a:t>
            </a:r>
            <a:endParaRPr lang="en-GB" sz="1400"/>
          </a:p>
        </p:txBody>
      </p:sp>
      <p:sp>
        <p:nvSpPr>
          <p:cNvPr id="2" name="Speech Bubble: Rectangle with Corners Rounded 1">
            <a:extLst>
              <a:ext uri="{FF2B5EF4-FFF2-40B4-BE49-F238E27FC236}">
                <a16:creationId xmlns:a16="http://schemas.microsoft.com/office/drawing/2014/main" id="{0EA4FB3C-8923-F529-0A21-EE0F52836F70}"/>
              </a:ext>
            </a:extLst>
          </p:cNvPr>
          <p:cNvSpPr/>
          <p:nvPr/>
        </p:nvSpPr>
        <p:spPr>
          <a:xfrm>
            <a:off x="1189608" y="501003"/>
            <a:ext cx="4660777" cy="3036163"/>
          </a:xfrm>
          <a:prstGeom prst="wedgeRoundRectCallout">
            <a:avLst>
              <a:gd name="adj1" fmla="val -8262"/>
              <a:gd name="adj2" fmla="val 64254"/>
              <a:gd name="adj3" fmla="val 16667"/>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lvl="0" algn="ctr"/>
            <a:r>
              <a:rPr lang="en-GB" sz="3200" b="1">
                <a:effectLst/>
                <a:latin typeface="Calibri" panose="020F0502020204030204" pitchFamily="34" charset="0"/>
                <a:ea typeface="Times New Roman" panose="02020603050405020304" pitchFamily="18" charset="0"/>
              </a:rPr>
              <a:t>32% of 8-17s </a:t>
            </a:r>
            <a:r>
              <a:rPr lang="en-GB" sz="3200">
                <a:effectLst/>
                <a:latin typeface="Calibri" panose="020F0502020204030204" pitchFamily="34" charset="0"/>
                <a:ea typeface="Times New Roman" panose="02020603050405020304" pitchFamily="18" charset="0"/>
              </a:rPr>
              <a:t>had seen something they found </a:t>
            </a:r>
            <a:r>
              <a:rPr lang="en-GB" sz="3200" b="1" u="sng">
                <a:effectLst/>
                <a:latin typeface="Calibri" panose="020F0502020204030204" pitchFamily="34" charset="0"/>
                <a:ea typeface="Times New Roman" panose="02020603050405020304" pitchFamily="18" charset="0"/>
              </a:rPr>
              <a:t>worrying or nasty </a:t>
            </a:r>
            <a:r>
              <a:rPr lang="en-GB" sz="3200">
                <a:effectLst/>
                <a:latin typeface="Calibri" panose="020F0502020204030204" pitchFamily="34" charset="0"/>
                <a:ea typeface="Times New Roman" panose="02020603050405020304" pitchFamily="18" charset="0"/>
              </a:rPr>
              <a:t>online in the past 12 months</a:t>
            </a:r>
            <a:endParaRPr lang="en-GB" sz="3200"/>
          </a:p>
        </p:txBody>
      </p:sp>
      <p:sp>
        <p:nvSpPr>
          <p:cNvPr id="3" name="Speech Bubble: Rectangle with Corners Rounded 2">
            <a:extLst>
              <a:ext uri="{FF2B5EF4-FFF2-40B4-BE49-F238E27FC236}">
                <a16:creationId xmlns:a16="http://schemas.microsoft.com/office/drawing/2014/main" id="{4CE2C07E-9C96-985B-BD49-E970EDD4685F}"/>
              </a:ext>
            </a:extLst>
          </p:cNvPr>
          <p:cNvSpPr/>
          <p:nvPr/>
        </p:nvSpPr>
        <p:spPr>
          <a:xfrm>
            <a:off x="6805121" y="1192565"/>
            <a:ext cx="4660777" cy="3036163"/>
          </a:xfrm>
          <a:prstGeom prst="wedgeRoundRectCallout">
            <a:avLst>
              <a:gd name="adj1" fmla="val -29214"/>
              <a:gd name="adj2" fmla="val 66301"/>
              <a:gd name="adj3" fmla="val 16667"/>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lvl="0" algn="ctr"/>
            <a:r>
              <a:rPr lang="en-GB" sz="3200" b="1"/>
              <a:t>59% of parents </a:t>
            </a:r>
            <a:r>
              <a:rPr lang="en-GB" sz="3200" b="0"/>
              <a:t>were concerned about them being influenced by </a:t>
            </a:r>
            <a:r>
              <a:rPr lang="en-GB" sz="3200" b="1" u="sng"/>
              <a:t>extremist</a:t>
            </a:r>
            <a:r>
              <a:rPr lang="en-GB" sz="3200" b="0"/>
              <a:t> content</a:t>
            </a:r>
          </a:p>
        </p:txBody>
      </p:sp>
      <p:pic>
        <p:nvPicPr>
          <p:cNvPr id="5" name="Picture 4" descr="Free dialog tip advice illustration">
            <a:extLst>
              <a:ext uri="{FF2B5EF4-FFF2-40B4-BE49-F238E27FC236}">
                <a16:creationId xmlns:a16="http://schemas.microsoft.com/office/drawing/2014/main" id="{F8458BE3-76E7-0467-446A-B5CB5C74DA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164713">
            <a:off x="751359" y="4238490"/>
            <a:ext cx="1611591" cy="1145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3896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596426D-D7DA-44D1-8A9A-08A4A3E7E690}"/>
              </a:ext>
            </a:extLst>
          </p:cNvPr>
          <p:cNvSpPr/>
          <p:nvPr/>
        </p:nvSpPr>
        <p:spPr>
          <a:xfrm>
            <a:off x="10149245" y="230345"/>
            <a:ext cx="1904691" cy="2387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18E08B5F-C18F-4EDB-A30B-F2E576142D71}"/>
              </a:ext>
            </a:extLst>
          </p:cNvPr>
          <p:cNvSpPr txBox="1"/>
          <p:nvPr/>
        </p:nvSpPr>
        <p:spPr>
          <a:xfrm>
            <a:off x="944557" y="3128119"/>
            <a:ext cx="3524976" cy="1384995"/>
          </a:xfrm>
          <a:prstGeom prst="rect">
            <a:avLst/>
          </a:prstGeom>
          <a:noFill/>
        </p:spPr>
        <p:txBody>
          <a:bodyPr wrap="square">
            <a:spAutoFit/>
          </a:bodyPr>
          <a:lstStyle/>
          <a:p>
            <a:r>
              <a:rPr lang="en-GB" sz="2800"/>
              <a:t>Let’s take this quiz together at </a:t>
            </a:r>
            <a:r>
              <a:rPr lang="en-GB" sz="2800">
                <a:hlinkClick r:id="rId3"/>
              </a:rPr>
              <a:t>takingastand.lgfl.net</a:t>
            </a:r>
            <a:endParaRPr lang="en-GB" sz="2800"/>
          </a:p>
        </p:txBody>
      </p:sp>
      <p:pic>
        <p:nvPicPr>
          <p:cNvPr id="6" name="Picture 5" descr="A person sitting on a couch&#10;&#10;Description automatically generated with low confidence">
            <a:extLst>
              <a:ext uri="{FF2B5EF4-FFF2-40B4-BE49-F238E27FC236}">
                <a16:creationId xmlns:a16="http://schemas.microsoft.com/office/drawing/2014/main" id="{FB5BC851-C10F-4ACF-8006-67C00A3C40AE}"/>
              </a:ext>
            </a:extLst>
          </p:cNvPr>
          <p:cNvPicPr>
            <a:picLocks noChangeAspect="1"/>
          </p:cNvPicPr>
          <p:nvPr/>
        </p:nvPicPr>
        <p:blipFill>
          <a:blip r:embed="rId4"/>
          <a:stretch>
            <a:fillRect/>
          </a:stretch>
        </p:blipFill>
        <p:spPr>
          <a:xfrm>
            <a:off x="5536541" y="2146254"/>
            <a:ext cx="5900192" cy="3823588"/>
          </a:xfrm>
          <a:prstGeom prst="rect">
            <a:avLst/>
          </a:prstGeom>
        </p:spPr>
      </p:pic>
      <p:sp>
        <p:nvSpPr>
          <p:cNvPr id="11" name="TextBox 10">
            <a:extLst>
              <a:ext uri="{FF2B5EF4-FFF2-40B4-BE49-F238E27FC236}">
                <a16:creationId xmlns:a16="http://schemas.microsoft.com/office/drawing/2014/main" id="{8F1DCB19-17FC-4B3E-96DB-C91B6428449F}"/>
              </a:ext>
            </a:extLst>
          </p:cNvPr>
          <p:cNvSpPr txBox="1"/>
          <p:nvPr/>
        </p:nvSpPr>
        <p:spPr>
          <a:xfrm>
            <a:off x="944557" y="380263"/>
            <a:ext cx="10302886" cy="1877437"/>
          </a:xfrm>
          <a:prstGeom prst="rect">
            <a:avLst/>
          </a:prstGeom>
          <a:noFill/>
        </p:spPr>
        <p:txBody>
          <a:bodyPr wrap="square">
            <a:spAutoFit/>
          </a:bodyPr>
          <a:lstStyle/>
          <a:p>
            <a:r>
              <a:rPr lang="en-GB" sz="2800" b="1" dirty="0"/>
              <a:t>Are they aware of the </a:t>
            </a:r>
            <a:r>
              <a:rPr lang="en-GB" sz="2800" b="1" dirty="0">
                <a:solidFill>
                  <a:srgbClr val="FF0000"/>
                </a:solidFill>
              </a:rPr>
              <a:t>implications</a:t>
            </a:r>
            <a:r>
              <a:rPr lang="en-GB" sz="2800" b="1" dirty="0"/>
              <a:t> their actions could have? </a:t>
            </a:r>
          </a:p>
          <a:p>
            <a:r>
              <a:rPr lang="en-GB" sz="2400" dirty="0"/>
              <a:t>Could</a:t>
            </a:r>
            <a:r>
              <a:rPr lang="en-GB" sz="2400" b="1" dirty="0"/>
              <a:t> </a:t>
            </a:r>
            <a:r>
              <a:rPr lang="en-GB" sz="2400" dirty="0"/>
              <a:t>they be breaking the law?</a:t>
            </a:r>
          </a:p>
          <a:p>
            <a:r>
              <a:rPr lang="en-GB" sz="2400" dirty="0"/>
              <a:t>Or putting themselves or others at risk? </a:t>
            </a:r>
          </a:p>
          <a:p>
            <a:endParaRPr lang="en-GB" sz="2000" dirty="0"/>
          </a:p>
          <a:p>
            <a:r>
              <a:rPr lang="en-GB" sz="2000" dirty="0"/>
              <a:t>Visit </a:t>
            </a:r>
            <a:r>
              <a:rPr lang="en-GB" sz="2000" dirty="0">
                <a:hlinkClick r:id="rId5"/>
              </a:rPr>
              <a:t>goingtoofar.lgfl.net </a:t>
            </a:r>
            <a:r>
              <a:rPr lang="en-GB" sz="2000" dirty="0"/>
              <a:t>to find out more.</a:t>
            </a:r>
          </a:p>
        </p:txBody>
      </p:sp>
      <p:sp>
        <p:nvSpPr>
          <p:cNvPr id="13" name="TextBox 12">
            <a:extLst>
              <a:ext uri="{FF2B5EF4-FFF2-40B4-BE49-F238E27FC236}">
                <a16:creationId xmlns:a16="http://schemas.microsoft.com/office/drawing/2014/main" id="{B4BFC5D2-3164-45B2-9821-163E2D1166C9}"/>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a:t>
            </a:r>
            <a:endParaRPr lang="en-GB" sz="1400"/>
          </a:p>
        </p:txBody>
      </p:sp>
    </p:spTree>
    <p:extLst>
      <p:ext uri="{BB962C8B-B14F-4D97-AF65-F5344CB8AC3E}">
        <p14:creationId xmlns:p14="http://schemas.microsoft.com/office/powerpoint/2010/main" val="66911320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FC415A-8A21-456B-8ABE-D2E88D1E98F8}"/>
              </a:ext>
            </a:extLst>
          </p:cNvPr>
          <p:cNvSpPr>
            <a:spLocks noGrp="1"/>
          </p:cNvSpPr>
          <p:nvPr>
            <p:ph sz="half" idx="1"/>
          </p:nvPr>
        </p:nvSpPr>
        <p:spPr>
          <a:xfrm>
            <a:off x="703397" y="1504439"/>
            <a:ext cx="4766070" cy="4193627"/>
          </a:xfrm>
        </p:spPr>
        <p:txBody>
          <a:bodyPr vert="horz" lIns="91440" tIns="45720" rIns="91440" bIns="45720" rtlCol="0" anchor="ctr">
            <a:normAutofit/>
          </a:bodyPr>
          <a:lstStyle/>
          <a:p>
            <a:pPr marL="0" indent="0">
              <a:buNone/>
            </a:pPr>
            <a:r>
              <a:rPr lang="en-US" sz="3200" b="1">
                <a:solidFill>
                  <a:srgbClr val="000000"/>
                </a:solidFill>
              </a:rPr>
              <a:t>1. You notice lately there are lots of posts from a group appearing on your page which are offensive and racist. </a:t>
            </a:r>
            <a:br>
              <a:rPr lang="en-US">
                <a:solidFill>
                  <a:srgbClr val="000000"/>
                </a:solidFill>
              </a:rPr>
            </a:br>
            <a:br>
              <a:rPr lang="en-US">
                <a:solidFill>
                  <a:srgbClr val="000000"/>
                </a:solidFill>
              </a:rPr>
            </a:br>
            <a:r>
              <a:rPr lang="en-US">
                <a:solidFill>
                  <a:srgbClr val="000000"/>
                </a:solidFill>
              </a:rPr>
              <a:t>What can you do about it?</a:t>
            </a:r>
          </a:p>
        </p:txBody>
      </p:sp>
      <p:pic>
        <p:nvPicPr>
          <p:cNvPr id="7" name="Picture 6" descr="A person sitting on a couch&#10;&#10;Description automatically generated with medium confidence">
            <a:extLst>
              <a:ext uri="{FF2B5EF4-FFF2-40B4-BE49-F238E27FC236}">
                <a16:creationId xmlns:a16="http://schemas.microsoft.com/office/drawing/2014/main" id="{B2849D81-853A-4441-8917-EC10591463FF}"/>
              </a:ext>
            </a:extLst>
          </p:cNvPr>
          <p:cNvPicPr>
            <a:picLocks noChangeAspect="1"/>
          </p:cNvPicPr>
          <p:nvPr/>
        </p:nvPicPr>
        <p:blipFill rotWithShape="1">
          <a:blip r:embed="rId3">
            <a:extLst>
              <a:ext uri="{28A0092B-C50C-407E-A947-70E740481C1C}">
                <a14:useLocalDpi xmlns:a14="http://schemas.microsoft.com/office/drawing/2010/main" val="0"/>
              </a:ext>
            </a:extLst>
          </a:blip>
          <a:srcRect l="41183" r="9936" b="1"/>
          <a:stretch/>
        </p:blipFill>
        <p:spPr>
          <a:xfrm>
            <a:off x="6893318" y="770037"/>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pic>
        <p:nvPicPr>
          <p:cNvPr id="8" name="Picture 7">
            <a:extLst>
              <a:ext uri="{FF2B5EF4-FFF2-40B4-BE49-F238E27FC236}">
                <a16:creationId xmlns:a16="http://schemas.microsoft.com/office/drawing/2014/main" id="{0ECF9A43-1A6E-497C-B887-0AC2D8E8E5C0}"/>
              </a:ext>
            </a:extLst>
          </p:cNvPr>
          <p:cNvPicPr>
            <a:picLocks noChangeAspect="1"/>
          </p:cNvPicPr>
          <p:nvPr/>
        </p:nvPicPr>
        <p:blipFill>
          <a:blip r:embed="rId4"/>
          <a:stretch>
            <a:fillRect/>
          </a:stretch>
        </p:blipFill>
        <p:spPr>
          <a:xfrm>
            <a:off x="0" y="-9476"/>
            <a:ext cx="12192000" cy="1121394"/>
          </a:xfrm>
          <a:prstGeom prst="rect">
            <a:avLst/>
          </a:prstGeom>
        </p:spPr>
      </p:pic>
      <p:pic>
        <p:nvPicPr>
          <p:cNvPr id="5" name="Picture 4" descr="A red rectangular sign with white text and heart&#10;&#10;Description automatically generated">
            <a:extLst>
              <a:ext uri="{FF2B5EF4-FFF2-40B4-BE49-F238E27FC236}">
                <a16:creationId xmlns:a16="http://schemas.microsoft.com/office/drawing/2014/main" id="{D3DAE2B6-4447-D00F-9C14-B14CDF7C61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153" y="5832090"/>
            <a:ext cx="1290918" cy="923613"/>
          </a:xfrm>
          <a:prstGeom prst="rect">
            <a:avLst/>
          </a:prstGeom>
        </p:spPr>
      </p:pic>
    </p:spTree>
    <p:extLst>
      <p:ext uri="{BB962C8B-B14F-4D97-AF65-F5344CB8AC3E}">
        <p14:creationId xmlns:p14="http://schemas.microsoft.com/office/powerpoint/2010/main" val="106896753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8100CE4-C272-495D-B4EE-DAFEEC577957}"/>
              </a:ext>
            </a:extLst>
          </p:cNvPr>
          <p:cNvSpPr txBox="1"/>
          <p:nvPr/>
        </p:nvSpPr>
        <p:spPr>
          <a:xfrm>
            <a:off x="1658679" y="2516507"/>
            <a:ext cx="8874642" cy="2182649"/>
          </a:xfrm>
          <a:prstGeom prst="rect">
            <a:avLst/>
          </a:prstGeom>
          <a:noFill/>
        </p:spPr>
        <p:txBody>
          <a:bodyPr wrap="square">
            <a:spAutoFit/>
          </a:bodyPr>
          <a:lstStyle/>
          <a:p>
            <a:pPr marL="342900" marR="182880" lvl="0" indent="-342900" algn="l" defTabSz="914400" rtl="0" eaLnBrk="1" fontAlgn="auto" latinLnBrk="0" hangingPunct="1">
              <a:lnSpc>
                <a:spcPct val="97000"/>
              </a:lnSpc>
              <a:spcBef>
                <a:spcPts val="680"/>
              </a:spcBef>
              <a:spcAft>
                <a:spcPts val="0"/>
              </a:spcAft>
              <a:buClrTx/>
              <a:buSzTx/>
              <a:buFont typeface="Symbol" panose="05050102010706020507" pitchFamily="18" charset="2"/>
              <a:buChar char=""/>
              <a:tabLst/>
              <a:defRPr/>
            </a:pP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Nothing, just ignore them</a:t>
            </a:r>
          </a:p>
          <a:p>
            <a:pPr marL="342900" marR="182880" lvl="0" indent="-342900" algn="l" defTabSz="914400" rtl="0" eaLnBrk="1" fontAlgn="auto" latinLnBrk="0" hangingPunct="1">
              <a:lnSpc>
                <a:spcPct val="97000"/>
              </a:lnSpc>
              <a:spcBef>
                <a:spcPts val="680"/>
              </a:spcBef>
              <a:spcAft>
                <a:spcPts val="0"/>
              </a:spcAft>
              <a:buClrTx/>
              <a:buSzTx/>
              <a:buFont typeface="Symbol" panose="05050102010706020507" pitchFamily="18" charset="2"/>
              <a:buChar char=""/>
              <a:tabLst/>
              <a:defRPr/>
            </a:pP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Report them directly via the site’s report button</a:t>
            </a:r>
          </a:p>
          <a:p>
            <a:pPr marL="342900" marR="182880" lvl="0" indent="-342900" algn="l" defTabSz="914400" rtl="0" eaLnBrk="1" fontAlgn="auto" latinLnBrk="0" hangingPunct="1">
              <a:lnSpc>
                <a:spcPct val="97000"/>
              </a:lnSpc>
              <a:spcBef>
                <a:spcPts val="680"/>
              </a:spcBef>
              <a:spcAft>
                <a:spcPts val="0"/>
              </a:spcAft>
              <a:buClrTx/>
              <a:buSzTx/>
              <a:buFont typeface="Symbol" panose="05050102010706020507" pitchFamily="18" charset="2"/>
              <a:buChar char=""/>
              <a:tabLst/>
              <a:defRPr/>
            </a:pP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Select the option to unfollow or stop seeing posts from this group</a:t>
            </a:r>
          </a:p>
        </p:txBody>
      </p:sp>
      <p:pic>
        <p:nvPicPr>
          <p:cNvPr id="2" name="Picture 1" descr="A red rectangular sign with white text and heart&#10;&#10;Description automatically generated">
            <a:extLst>
              <a:ext uri="{FF2B5EF4-FFF2-40B4-BE49-F238E27FC236}">
                <a16:creationId xmlns:a16="http://schemas.microsoft.com/office/drawing/2014/main" id="{28DD45A7-A744-E330-3388-DF574A1E0F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153" y="5832090"/>
            <a:ext cx="1290918" cy="923613"/>
          </a:xfrm>
          <a:prstGeom prst="rect">
            <a:avLst/>
          </a:prstGeom>
        </p:spPr>
      </p:pic>
    </p:spTree>
    <p:extLst>
      <p:ext uri="{BB962C8B-B14F-4D97-AF65-F5344CB8AC3E}">
        <p14:creationId xmlns:p14="http://schemas.microsoft.com/office/powerpoint/2010/main" val="2011055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10">
                                            <p:txEl>
                                              <p:pRg st="1" end="1"/>
                                            </p:txEl>
                                          </p:spTgt>
                                        </p:tgtEl>
                                        <p:attrNameLst>
                                          <p:attrName>style.color</p:attrName>
                                        </p:attrNameLst>
                                      </p:cBhvr>
                                      <p:to>
                                        <a:srgbClr val="00B050"/>
                                      </p:to>
                                    </p:animClr>
                                  </p:childTnLst>
                                </p:cTn>
                              </p:par>
                              <p:par>
                                <p:cTn id="7" presetID="3" presetClass="emph" presetSubtype="2" fill="hold" nodeType="withEffect">
                                  <p:stCondLst>
                                    <p:cond delay="0"/>
                                  </p:stCondLst>
                                  <p:childTnLst>
                                    <p:animClr clrSpc="rgb" dir="cw">
                                      <p:cBhvr override="childStyle">
                                        <p:cTn id="8" dur="2000" fill="hold"/>
                                        <p:tgtEl>
                                          <p:spTgt spid="10">
                                            <p:txEl>
                                              <p:pRg st="2" end="2"/>
                                            </p:txEl>
                                          </p:spTgt>
                                        </p:tgtEl>
                                        <p:attrNameLst>
                                          <p:attrName>style.color</p:attrName>
                                        </p:attrNameLst>
                                      </p:cBhvr>
                                      <p:to>
                                        <a:srgbClr val="00B05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35296EC-312C-5482-BDEC-72CED7EFB0AD}"/>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3C0CD4AF-7362-490E-4270-7492AE9C986B}"/>
              </a:ext>
            </a:extLst>
          </p:cNvPr>
          <p:cNvSpPr/>
          <p:nvPr/>
        </p:nvSpPr>
        <p:spPr>
          <a:xfrm>
            <a:off x="10043410" y="260261"/>
            <a:ext cx="2038344" cy="24529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194C1BD7-FF25-4C12-86BF-C0C40ECA0B16}"/>
              </a:ext>
            </a:extLst>
          </p:cNvPr>
          <p:cNvSpPr txBox="1"/>
          <p:nvPr/>
        </p:nvSpPr>
        <p:spPr>
          <a:xfrm>
            <a:off x="7390356" y="6511328"/>
            <a:ext cx="4691398" cy="307777"/>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13" name="TextBox 12">
            <a:extLst>
              <a:ext uri="{FF2B5EF4-FFF2-40B4-BE49-F238E27FC236}">
                <a16:creationId xmlns:a16="http://schemas.microsoft.com/office/drawing/2014/main" id="{0AF672D6-7708-7B16-2503-668E55A1163F}"/>
              </a:ext>
            </a:extLst>
          </p:cNvPr>
          <p:cNvSpPr txBox="1"/>
          <p:nvPr/>
        </p:nvSpPr>
        <p:spPr>
          <a:xfrm>
            <a:off x="1972270" y="5671229"/>
            <a:ext cx="8755323" cy="830997"/>
          </a:xfrm>
          <a:prstGeom prst="rect">
            <a:avLst/>
          </a:prstGeom>
          <a:solidFill>
            <a:schemeClr val="accent4">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en-GB" sz="1600" b="1"/>
              <a:t>Younger children are more likely to tell a parent if they see something worrying or nasty online:</a:t>
            </a:r>
          </a:p>
          <a:p>
            <a:pPr marL="742950" lvl="1" indent="-285750">
              <a:buFont typeface="Arial" panose="020B0604020202020204" pitchFamily="34" charset="0"/>
              <a:buChar char="•"/>
            </a:pPr>
            <a:r>
              <a:rPr lang="en-GB" sz="1600">
                <a:solidFill>
                  <a:srgbClr val="FF0000"/>
                </a:solidFill>
              </a:rPr>
              <a:t>92% of 8-12-year-olds </a:t>
            </a:r>
            <a:r>
              <a:rPr lang="en-GB" sz="1600"/>
              <a:t>say that they would tell a parent </a:t>
            </a:r>
          </a:p>
          <a:p>
            <a:pPr marL="742950" lvl="1" indent="-285750">
              <a:buFont typeface="Arial" panose="020B0604020202020204" pitchFamily="34" charset="0"/>
              <a:buChar char="•"/>
            </a:pPr>
            <a:r>
              <a:rPr lang="en-GB" sz="1600">
                <a:solidFill>
                  <a:srgbClr val="FF0000"/>
                </a:solidFill>
              </a:rPr>
              <a:t>85% of 13-17s </a:t>
            </a:r>
            <a:r>
              <a:rPr lang="en-GB" sz="1600"/>
              <a:t>say that they would tell a parent </a:t>
            </a:r>
          </a:p>
        </p:txBody>
      </p:sp>
      <p:sp>
        <p:nvSpPr>
          <p:cNvPr id="7" name="TextBox 6">
            <a:extLst>
              <a:ext uri="{FF2B5EF4-FFF2-40B4-BE49-F238E27FC236}">
                <a16:creationId xmlns:a16="http://schemas.microsoft.com/office/drawing/2014/main" id="{9C3667F4-E1AE-A99A-BF64-6C708FDE0E99}"/>
              </a:ext>
            </a:extLst>
          </p:cNvPr>
          <p:cNvSpPr txBox="1"/>
          <p:nvPr/>
        </p:nvSpPr>
        <p:spPr>
          <a:xfrm>
            <a:off x="1972270" y="278108"/>
            <a:ext cx="7270717" cy="954107"/>
          </a:xfrm>
          <a:prstGeom prst="rect">
            <a:avLst/>
          </a:prstGeom>
          <a:noFill/>
        </p:spPr>
        <p:txBody>
          <a:bodyPr wrap="square">
            <a:spAutoFit/>
          </a:bodyPr>
          <a:lstStyle/>
          <a:p>
            <a:r>
              <a:rPr lang="en-GB" sz="2800" b="1"/>
              <a:t>Are you </a:t>
            </a:r>
            <a:r>
              <a:rPr lang="en-GB" sz="2800" b="1">
                <a:solidFill>
                  <a:srgbClr val="FF0000"/>
                </a:solidFill>
              </a:rPr>
              <a:t>CONFIDENT</a:t>
            </a:r>
            <a:r>
              <a:rPr lang="en-GB" sz="2800" b="1"/>
              <a:t> to </a:t>
            </a:r>
            <a:r>
              <a:rPr lang="en-GB" sz="2800" b="1">
                <a:solidFill>
                  <a:srgbClr val="FF0000"/>
                </a:solidFill>
              </a:rPr>
              <a:t>TALK TO YOUR CHILD</a:t>
            </a:r>
            <a:r>
              <a:rPr lang="en-GB" sz="2800" b="1"/>
              <a:t>?</a:t>
            </a:r>
          </a:p>
          <a:p>
            <a:r>
              <a:rPr lang="en-GB" sz="2800" b="1"/>
              <a:t>Is your child confident to </a:t>
            </a:r>
            <a:r>
              <a:rPr lang="en-GB" sz="2800" b="1">
                <a:solidFill>
                  <a:srgbClr val="FF0000"/>
                </a:solidFill>
              </a:rPr>
              <a:t>TALK TO YOU</a:t>
            </a:r>
            <a:r>
              <a:rPr lang="en-GB" sz="2800" b="1"/>
              <a:t>?</a:t>
            </a:r>
          </a:p>
        </p:txBody>
      </p:sp>
      <p:pic>
        <p:nvPicPr>
          <p:cNvPr id="5" name="Picture 6" descr="Free speech bubble talking chat illustration">
            <a:extLst>
              <a:ext uri="{FF2B5EF4-FFF2-40B4-BE49-F238E27FC236}">
                <a16:creationId xmlns:a16="http://schemas.microsoft.com/office/drawing/2014/main" id="{39CB6590-EC33-5B18-7A93-4F97B10FE0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60261"/>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1D3D25A-E1D3-CBE1-3180-8CD214CE2D59}"/>
              </a:ext>
            </a:extLst>
          </p:cNvPr>
          <p:cNvPicPr>
            <a:picLocks noChangeAspect="1"/>
          </p:cNvPicPr>
          <p:nvPr/>
        </p:nvPicPr>
        <p:blipFill>
          <a:blip r:embed="rId4"/>
          <a:stretch>
            <a:fillRect/>
          </a:stretch>
        </p:blipFill>
        <p:spPr>
          <a:xfrm>
            <a:off x="1962367" y="1333456"/>
            <a:ext cx="6835732" cy="4214225"/>
          </a:xfrm>
          <a:prstGeom prst="rect">
            <a:avLst/>
          </a:prstGeom>
        </p:spPr>
      </p:pic>
      <p:sp>
        <p:nvSpPr>
          <p:cNvPr id="3" name="Speech Bubble: Rectangle with Corners Rounded 2">
            <a:extLst>
              <a:ext uri="{FF2B5EF4-FFF2-40B4-BE49-F238E27FC236}">
                <a16:creationId xmlns:a16="http://schemas.microsoft.com/office/drawing/2014/main" id="{7CCC9ED4-3D3A-F741-036C-4C7D15ABA478}"/>
              </a:ext>
            </a:extLst>
          </p:cNvPr>
          <p:cNvSpPr/>
          <p:nvPr/>
        </p:nvSpPr>
        <p:spPr>
          <a:xfrm>
            <a:off x="9081370" y="588003"/>
            <a:ext cx="3000384" cy="1779416"/>
          </a:xfrm>
          <a:prstGeom prst="wedgeRoundRectCallout">
            <a:avLst>
              <a:gd name="adj1" fmla="val -50136"/>
              <a:gd name="adj2" fmla="val 89927"/>
              <a:gd name="adj3" fmla="val 16667"/>
            </a:avLst>
          </a:prstGeom>
          <a:ln>
            <a:headEnd type="none" w="med" len="med"/>
            <a:tailEnd type="none" w="med" len="med"/>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sz="2000" b="1">
                <a:solidFill>
                  <a:srgbClr val="FF0000"/>
                </a:solidFill>
              </a:rPr>
              <a:t>WHAT WOULD YOU DO?</a:t>
            </a:r>
            <a:endParaRPr lang="en-GB" sz="1400">
              <a:solidFill>
                <a:srgbClr val="FF0000"/>
              </a:solidFill>
            </a:endParaRPr>
          </a:p>
          <a:p>
            <a:pPr algn="ctr"/>
            <a:r>
              <a:rPr lang="en-GB">
                <a:solidFill>
                  <a:schemeClr val="bg1"/>
                </a:solidFill>
              </a:rPr>
              <a:t>Are there any areas you would not feel confident or comfortable to discuss?</a:t>
            </a:r>
          </a:p>
        </p:txBody>
      </p:sp>
    </p:spTree>
    <p:extLst>
      <p:ext uri="{BB962C8B-B14F-4D97-AF65-F5344CB8AC3E}">
        <p14:creationId xmlns:p14="http://schemas.microsoft.com/office/powerpoint/2010/main" val="263818813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C5E00DF0-E483-4993-8F4C-45453665E485}"/>
              </a:ext>
            </a:extLst>
          </p:cNvPr>
          <p:cNvSpPr/>
          <p:nvPr/>
        </p:nvSpPr>
        <p:spPr>
          <a:xfrm>
            <a:off x="-63635" y="1031979"/>
            <a:ext cx="5301942" cy="4928436"/>
          </a:xfrm>
          <a:prstGeom prst="ellipse">
            <a:avLst/>
          </a:prstGeom>
          <a:effectLst>
            <a:softEdge rad="317500"/>
          </a:effectLst>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008CE5A-E04C-42E5-B22A-AFF9FE0946D6}"/>
              </a:ext>
            </a:extLst>
          </p:cNvPr>
          <p:cNvPicPr>
            <a:picLocks noChangeAspect="1"/>
          </p:cNvPicPr>
          <p:nvPr/>
        </p:nvPicPr>
        <p:blipFill>
          <a:blip r:embed="rId3"/>
          <a:stretch>
            <a:fillRect/>
          </a:stretch>
        </p:blipFill>
        <p:spPr>
          <a:xfrm>
            <a:off x="0" y="-9476"/>
            <a:ext cx="12192000" cy="1121394"/>
          </a:xfrm>
          <a:prstGeom prst="rect">
            <a:avLst/>
          </a:prstGeom>
        </p:spPr>
      </p:pic>
      <p:sp>
        <p:nvSpPr>
          <p:cNvPr id="16" name="Oval 15">
            <a:extLst>
              <a:ext uri="{FF2B5EF4-FFF2-40B4-BE49-F238E27FC236}">
                <a16:creationId xmlns:a16="http://schemas.microsoft.com/office/drawing/2014/main" id="{5CF2F5B9-3358-4944-A871-1143085D3CAE}"/>
              </a:ext>
            </a:extLst>
          </p:cNvPr>
          <p:cNvSpPr/>
          <p:nvPr/>
        </p:nvSpPr>
        <p:spPr>
          <a:xfrm>
            <a:off x="667598" y="897586"/>
            <a:ext cx="4353135" cy="4292482"/>
          </a:xfrm>
          <a:prstGeom prst="ellipse">
            <a:avLst/>
          </a:prstGeom>
          <a:solidFill>
            <a:schemeClr val="accent4">
              <a:lumMod val="110000"/>
              <a:satMod val="105000"/>
              <a:tint val="67000"/>
            </a:schemeClr>
          </a:solidFill>
          <a:effectLst>
            <a:softEdge rad="317500"/>
          </a:effectLst>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Picture 11" descr="A picture containing person, wall, indoor, computer&#10;&#10;Description automatically generated">
            <a:extLst>
              <a:ext uri="{FF2B5EF4-FFF2-40B4-BE49-F238E27FC236}">
                <a16:creationId xmlns:a16="http://schemas.microsoft.com/office/drawing/2014/main" id="{44D02D83-869A-4125-8469-974337313FF0}"/>
              </a:ext>
            </a:extLst>
          </p:cNvPr>
          <p:cNvPicPr>
            <a:picLocks noChangeAspect="1"/>
          </p:cNvPicPr>
          <p:nvPr/>
        </p:nvPicPr>
        <p:blipFill rotWithShape="1">
          <a:blip r:embed="rId4">
            <a:alphaModFix amt="70000"/>
            <a:extLst>
              <a:ext uri="{BEBA8EAE-BF5A-486C-A8C5-ECC9F3942E4B}">
                <a14:imgProps xmlns:a14="http://schemas.microsoft.com/office/drawing/2010/main">
                  <a14:imgLayer r:embed="rId5">
                    <a14:imgEffect>
                      <a14:colorTemperature colorTemp="5900"/>
                    </a14:imgEffect>
                  </a14:imgLayer>
                </a14:imgProps>
              </a:ext>
              <a:ext uri="{28A0092B-C50C-407E-A947-70E740481C1C}">
                <a14:useLocalDpi xmlns:a14="http://schemas.microsoft.com/office/drawing/2010/main" val="0"/>
              </a:ext>
            </a:extLst>
          </a:blip>
          <a:srcRect l="26400" r="19469"/>
          <a:stretch/>
        </p:blipFill>
        <p:spPr>
          <a:xfrm>
            <a:off x="-63635" y="897584"/>
            <a:ext cx="4990054" cy="5185445"/>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
        <p:nvSpPr>
          <p:cNvPr id="14" name="Content Placeholder 13">
            <a:extLst>
              <a:ext uri="{FF2B5EF4-FFF2-40B4-BE49-F238E27FC236}">
                <a16:creationId xmlns:a16="http://schemas.microsoft.com/office/drawing/2014/main" id="{EEC67DCC-39AF-4207-9059-A1BAC4AAB7C0}"/>
              </a:ext>
            </a:extLst>
          </p:cNvPr>
          <p:cNvSpPr>
            <a:spLocks noGrp="1"/>
          </p:cNvSpPr>
          <p:nvPr>
            <p:ph sz="half" idx="2"/>
          </p:nvPr>
        </p:nvSpPr>
        <p:spPr>
          <a:xfrm>
            <a:off x="5654749" y="2252104"/>
            <a:ext cx="5481084" cy="3591706"/>
          </a:xfrm>
        </p:spPr>
        <p:txBody>
          <a:bodyPr/>
          <a:lstStyle/>
          <a:p>
            <a:pPr marL="0" indent="0">
              <a:buNone/>
            </a:pPr>
            <a:r>
              <a:rPr lang="en-GB" sz="2800" b="1">
                <a:solidFill>
                  <a:srgbClr val="000000"/>
                </a:solidFill>
              </a:rPr>
              <a:t>2. Your class are all talking about this funny meme. It’s making fun of people from another country, and some of the comments are really rude. </a:t>
            </a:r>
          </a:p>
          <a:p>
            <a:pPr marL="0" indent="0">
              <a:buNone/>
            </a:pPr>
            <a:r>
              <a:rPr lang="en-GB" sz="2800" b="1">
                <a:solidFill>
                  <a:srgbClr val="000000"/>
                </a:solidFill>
              </a:rPr>
              <a:t>There are lots of ‘likes’. </a:t>
            </a:r>
            <a:br>
              <a:rPr lang="en-GB" sz="2800" b="1">
                <a:solidFill>
                  <a:srgbClr val="000000"/>
                </a:solidFill>
              </a:rPr>
            </a:br>
            <a:br>
              <a:rPr lang="en-GB" sz="2800" b="1">
                <a:solidFill>
                  <a:srgbClr val="000000"/>
                </a:solidFill>
              </a:rPr>
            </a:br>
            <a:r>
              <a:rPr lang="en-GB">
                <a:solidFill>
                  <a:srgbClr val="000000"/>
                </a:solidFill>
              </a:rPr>
              <a:t>How could you respond?</a:t>
            </a:r>
            <a:endParaRPr lang="en-US">
              <a:solidFill>
                <a:srgbClr val="000000"/>
              </a:solidFill>
            </a:endParaRPr>
          </a:p>
          <a:p>
            <a:endParaRPr lang="en-GB"/>
          </a:p>
        </p:txBody>
      </p:sp>
      <p:pic>
        <p:nvPicPr>
          <p:cNvPr id="2" name="Picture 1" descr="A red rectangular sign with white text and heart&#10;&#10;Description automatically generated">
            <a:extLst>
              <a:ext uri="{FF2B5EF4-FFF2-40B4-BE49-F238E27FC236}">
                <a16:creationId xmlns:a16="http://schemas.microsoft.com/office/drawing/2014/main" id="{23331C76-ECC6-2DF0-86E5-FBB8FFF675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5153" y="5832090"/>
            <a:ext cx="1290918" cy="923613"/>
          </a:xfrm>
          <a:prstGeom prst="rect">
            <a:avLst/>
          </a:prstGeom>
        </p:spPr>
      </p:pic>
    </p:spTree>
    <p:extLst>
      <p:ext uri="{BB962C8B-B14F-4D97-AF65-F5344CB8AC3E}">
        <p14:creationId xmlns:p14="http://schemas.microsoft.com/office/powerpoint/2010/main" val="96720422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FC415A-8A21-456B-8ABE-D2E88D1E98F8}"/>
              </a:ext>
            </a:extLst>
          </p:cNvPr>
          <p:cNvSpPr>
            <a:spLocks noGrp="1"/>
          </p:cNvSpPr>
          <p:nvPr>
            <p:ph sz="half" idx="1"/>
          </p:nvPr>
        </p:nvSpPr>
        <p:spPr>
          <a:xfrm>
            <a:off x="1435025" y="2090131"/>
            <a:ext cx="8538315" cy="3672715"/>
          </a:xfrm>
        </p:spPr>
        <p:txBody>
          <a:bodyPr>
            <a:normAutofit fontScale="92500" lnSpcReduction="10000"/>
          </a:bodyPr>
          <a:lstStyle/>
          <a:p>
            <a:endParaRPr lang="en-GB" sz="2800"/>
          </a:p>
          <a:p>
            <a:pPr marL="0" indent="0">
              <a:buNone/>
            </a:pPr>
            <a:r>
              <a:rPr lang="en-GB" sz="3500"/>
              <a:t>•	‘Like’ it – after all it can’t do any harm</a:t>
            </a:r>
          </a:p>
          <a:p>
            <a:pPr marL="0" indent="0">
              <a:buNone/>
            </a:pPr>
            <a:r>
              <a:rPr lang="en-GB" sz="3500"/>
              <a:t>•	Join in the comments so you can also be part 	of the group</a:t>
            </a:r>
          </a:p>
          <a:p>
            <a:pPr marL="0" indent="0">
              <a:buNone/>
            </a:pPr>
            <a:r>
              <a:rPr lang="en-GB" sz="3500"/>
              <a:t>•	Share it</a:t>
            </a:r>
          </a:p>
          <a:p>
            <a:pPr marL="0" indent="0">
              <a:buNone/>
            </a:pPr>
            <a:r>
              <a:rPr lang="en-GB" sz="3500"/>
              <a:t>•	Report it directly to the site as racism </a:t>
            </a:r>
          </a:p>
          <a:p>
            <a:pPr marL="0" indent="0">
              <a:buNone/>
            </a:pPr>
            <a:r>
              <a:rPr lang="en-GB" sz="3500"/>
              <a:t>•	Talk to a trusted adult for advice</a:t>
            </a:r>
          </a:p>
        </p:txBody>
      </p:sp>
      <p:pic>
        <p:nvPicPr>
          <p:cNvPr id="2" name="Picture 1" descr="A red rectangular sign with white text and heart&#10;&#10;Description automatically generated">
            <a:extLst>
              <a:ext uri="{FF2B5EF4-FFF2-40B4-BE49-F238E27FC236}">
                <a16:creationId xmlns:a16="http://schemas.microsoft.com/office/drawing/2014/main" id="{7AB93F96-04CB-4F60-AD1D-052EC027B2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153" y="5832090"/>
            <a:ext cx="1290918" cy="923613"/>
          </a:xfrm>
          <a:prstGeom prst="rect">
            <a:avLst/>
          </a:prstGeom>
        </p:spPr>
      </p:pic>
    </p:spTree>
    <p:extLst>
      <p:ext uri="{BB962C8B-B14F-4D97-AF65-F5344CB8AC3E}">
        <p14:creationId xmlns:p14="http://schemas.microsoft.com/office/powerpoint/2010/main" val="1442157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4" end="4"/>
                                            </p:txEl>
                                          </p:spTgt>
                                        </p:tgtEl>
                                        <p:attrNameLst>
                                          <p:attrName>style.color</p:attrName>
                                        </p:attrNameLst>
                                      </p:cBhvr>
                                      <p:to>
                                        <a:srgbClr val="00B050"/>
                                      </p:to>
                                    </p:animClr>
                                  </p:childTnLst>
                                </p:cTn>
                              </p:par>
                              <p:par>
                                <p:cTn id="7" presetID="3" presetClass="emph" presetSubtype="2" fill="hold" nodeType="withEffect">
                                  <p:stCondLst>
                                    <p:cond delay="0"/>
                                  </p:stCondLst>
                                  <p:childTnLst>
                                    <p:animClr clrSpc="rgb" dir="cw">
                                      <p:cBhvr override="childStyle">
                                        <p:cTn id="8" dur="2000" fill="hold"/>
                                        <p:tgtEl>
                                          <p:spTgt spid="3">
                                            <p:txEl>
                                              <p:pRg st="5" end="5"/>
                                            </p:txEl>
                                          </p:spTgt>
                                        </p:tgtEl>
                                        <p:attrNameLst>
                                          <p:attrName>style.color</p:attrName>
                                        </p:attrNameLst>
                                      </p:cBhvr>
                                      <p:to>
                                        <a:srgbClr val="00B05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FC415A-8A21-456B-8ABE-D2E88D1E98F8}"/>
              </a:ext>
            </a:extLst>
          </p:cNvPr>
          <p:cNvSpPr>
            <a:spLocks noGrp="1"/>
          </p:cNvSpPr>
          <p:nvPr>
            <p:ph sz="half" idx="1"/>
          </p:nvPr>
        </p:nvSpPr>
        <p:spPr>
          <a:xfrm>
            <a:off x="618336" y="1667472"/>
            <a:ext cx="4995655" cy="4300937"/>
          </a:xfrm>
        </p:spPr>
        <p:txBody>
          <a:bodyPr vert="horz" lIns="91440" tIns="45720" rIns="91440" bIns="45720" rtlCol="0" anchor="ctr">
            <a:normAutofit/>
          </a:bodyPr>
          <a:lstStyle/>
          <a:p>
            <a:pPr marL="0" indent="0">
              <a:buNone/>
            </a:pPr>
            <a:r>
              <a:rPr lang="en-GB" sz="3200" b="1">
                <a:solidFill>
                  <a:srgbClr val="000000"/>
                </a:solidFill>
              </a:rPr>
              <a:t>3. This pop star tweets a post showing how she’s lost weight by taking these diet pills- she says the first 100 people can get it half price. </a:t>
            </a:r>
            <a:br>
              <a:rPr lang="en-US" sz="3200">
                <a:solidFill>
                  <a:srgbClr val="000000"/>
                </a:solidFill>
              </a:rPr>
            </a:br>
            <a:endParaRPr lang="en-US" sz="3200">
              <a:solidFill>
                <a:srgbClr val="000000"/>
              </a:solidFill>
            </a:endParaRPr>
          </a:p>
          <a:p>
            <a:pPr marL="0" indent="0">
              <a:buNone/>
            </a:pPr>
            <a:r>
              <a:rPr lang="en-GB" sz="3200">
                <a:solidFill>
                  <a:srgbClr val="000000"/>
                </a:solidFill>
              </a:rPr>
              <a:t>What could you do?</a:t>
            </a:r>
            <a:endParaRPr lang="en-US" sz="3200">
              <a:solidFill>
                <a:srgbClr val="000000"/>
              </a:solidFill>
            </a:endParaRPr>
          </a:p>
        </p:txBody>
      </p:sp>
      <p:pic>
        <p:nvPicPr>
          <p:cNvPr id="7" name="Picture 6" descr="A person sitting on a couch&#10;&#10;Description automatically generated with medium confidence">
            <a:extLst>
              <a:ext uri="{FF2B5EF4-FFF2-40B4-BE49-F238E27FC236}">
                <a16:creationId xmlns:a16="http://schemas.microsoft.com/office/drawing/2014/main" id="{B2849D81-853A-4441-8917-EC10591463FF}"/>
              </a:ext>
            </a:extLst>
          </p:cNvPr>
          <p:cNvPicPr>
            <a:picLocks noChangeAspect="1"/>
          </p:cNvPicPr>
          <p:nvPr/>
        </p:nvPicPr>
        <p:blipFill rotWithShape="1">
          <a:blip r:embed="rId3">
            <a:extLst>
              <a:ext uri="{28A0092B-C50C-407E-A947-70E740481C1C}">
                <a14:useLocalDpi xmlns:a14="http://schemas.microsoft.com/office/drawing/2010/main" val="0"/>
              </a:ext>
            </a:extLst>
          </a:blip>
          <a:srcRect l="41183" r="9936" b="1"/>
          <a:stretch/>
        </p:blipFill>
        <p:spPr>
          <a:xfrm>
            <a:off x="6893318" y="770037"/>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pic>
        <p:nvPicPr>
          <p:cNvPr id="8" name="Picture 7">
            <a:extLst>
              <a:ext uri="{FF2B5EF4-FFF2-40B4-BE49-F238E27FC236}">
                <a16:creationId xmlns:a16="http://schemas.microsoft.com/office/drawing/2014/main" id="{0ECF9A43-1A6E-497C-B887-0AC2D8E8E5C0}"/>
              </a:ext>
            </a:extLst>
          </p:cNvPr>
          <p:cNvPicPr>
            <a:picLocks noChangeAspect="1"/>
          </p:cNvPicPr>
          <p:nvPr/>
        </p:nvPicPr>
        <p:blipFill>
          <a:blip r:embed="rId4"/>
          <a:stretch>
            <a:fillRect/>
          </a:stretch>
        </p:blipFill>
        <p:spPr>
          <a:xfrm>
            <a:off x="0" y="-9476"/>
            <a:ext cx="12192000" cy="1121394"/>
          </a:xfrm>
          <a:prstGeom prst="rect">
            <a:avLst/>
          </a:prstGeom>
        </p:spPr>
      </p:pic>
      <p:pic>
        <p:nvPicPr>
          <p:cNvPr id="2" name="Picture 1" descr="A red rectangular sign with white text and heart&#10;&#10;Description automatically generated">
            <a:extLst>
              <a:ext uri="{FF2B5EF4-FFF2-40B4-BE49-F238E27FC236}">
                <a16:creationId xmlns:a16="http://schemas.microsoft.com/office/drawing/2014/main" id="{24B55C41-EF3B-1108-821B-7662B4D91A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153" y="5832090"/>
            <a:ext cx="1290918" cy="923613"/>
          </a:xfrm>
          <a:prstGeom prst="rect">
            <a:avLst/>
          </a:prstGeom>
        </p:spPr>
      </p:pic>
    </p:spTree>
    <p:extLst>
      <p:ext uri="{BB962C8B-B14F-4D97-AF65-F5344CB8AC3E}">
        <p14:creationId xmlns:p14="http://schemas.microsoft.com/office/powerpoint/2010/main" val="40084740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FC415A-8A21-456B-8ABE-D2E88D1E98F8}"/>
              </a:ext>
            </a:extLst>
          </p:cNvPr>
          <p:cNvSpPr>
            <a:spLocks noGrp="1"/>
          </p:cNvSpPr>
          <p:nvPr>
            <p:ph sz="half" idx="1"/>
          </p:nvPr>
        </p:nvSpPr>
        <p:spPr>
          <a:xfrm>
            <a:off x="1307434" y="1772094"/>
            <a:ext cx="9679542" cy="4288463"/>
          </a:xfrm>
        </p:spPr>
        <p:txBody>
          <a:bodyPr>
            <a:normAutofit/>
          </a:bodyPr>
          <a:lstStyle/>
          <a:p>
            <a:pPr marL="342900" marR="182880" lvl="0" indent="-342900">
              <a:lnSpc>
                <a:spcPct val="97000"/>
              </a:lnSpc>
              <a:spcBef>
                <a:spcPts val="680"/>
              </a:spcBef>
              <a:spcAft>
                <a:spcPts val="0"/>
              </a:spcAft>
              <a:buFont typeface="Symbol" panose="05050102010706020507" pitchFamily="18" charset="2"/>
              <a:buChar char=""/>
            </a:pPr>
            <a:r>
              <a:rPr lang="en-GB" sz="3200">
                <a:solidFill>
                  <a:srgbClr val="000000"/>
                </a:solidFill>
                <a:effectLst/>
                <a:latin typeface="Calibri" panose="020F0502020204030204" pitchFamily="34" charset="0"/>
                <a:ea typeface="Times New Roman" panose="02020603050405020304" pitchFamily="18" charset="0"/>
              </a:rPr>
              <a:t>Buy </a:t>
            </a:r>
            <a:r>
              <a:rPr lang="en-GB" sz="3200">
                <a:solidFill>
                  <a:srgbClr val="000000"/>
                </a:solidFill>
                <a:latin typeface="Calibri" panose="020F0502020204030204" pitchFamily="34" charset="0"/>
                <a:ea typeface="Times New Roman" panose="02020603050405020304" pitchFamily="18" charset="0"/>
              </a:rPr>
              <a:t>them</a:t>
            </a:r>
            <a:r>
              <a:rPr lang="en-GB" sz="3200">
                <a:solidFill>
                  <a:srgbClr val="000000"/>
                </a:solidFill>
                <a:effectLst/>
                <a:latin typeface="Calibri" panose="020F0502020204030204" pitchFamily="34" charset="0"/>
                <a:ea typeface="Times New Roman" panose="02020603050405020304" pitchFamily="18" charset="0"/>
              </a:rPr>
              <a:t> straight away </a:t>
            </a:r>
            <a:endParaRPr lang="en-GB" sz="2800">
              <a:effectLst/>
              <a:latin typeface="Calibri" panose="020F0502020204030204" pitchFamily="34" charset="0"/>
              <a:ea typeface="Calibri" panose="020F0502020204030204" pitchFamily="34" charset="0"/>
            </a:endParaRPr>
          </a:p>
          <a:p>
            <a:pPr marL="342900" marR="182880" lvl="0" indent="-342900">
              <a:lnSpc>
                <a:spcPct val="97000"/>
              </a:lnSpc>
              <a:spcBef>
                <a:spcPts val="680"/>
              </a:spcBef>
              <a:spcAft>
                <a:spcPts val="0"/>
              </a:spcAft>
              <a:buFont typeface="Symbol" panose="05050102010706020507" pitchFamily="18" charset="2"/>
              <a:buChar char=""/>
            </a:pPr>
            <a:r>
              <a:rPr lang="en-GB" sz="3200">
                <a:effectLst/>
                <a:latin typeface="Calibri" panose="020F0502020204030204" pitchFamily="34" charset="0"/>
                <a:ea typeface="Times New Roman" panose="02020603050405020304" pitchFamily="18" charset="0"/>
              </a:rPr>
              <a:t>Think about her motives - she might be being paid to advertise it</a:t>
            </a:r>
            <a:endParaRPr lang="en-GB" sz="2800">
              <a:effectLst/>
              <a:latin typeface="Calibri" panose="020F0502020204030204" pitchFamily="34" charset="0"/>
              <a:ea typeface="Calibri" panose="020F0502020204030204" pitchFamily="34" charset="0"/>
            </a:endParaRPr>
          </a:p>
          <a:p>
            <a:pPr marL="342900" marR="182880" lvl="0" indent="-342900">
              <a:lnSpc>
                <a:spcPct val="97000"/>
              </a:lnSpc>
              <a:spcBef>
                <a:spcPts val="680"/>
              </a:spcBef>
              <a:spcAft>
                <a:spcPts val="0"/>
              </a:spcAft>
              <a:buFont typeface="Symbol" panose="05050102010706020507" pitchFamily="18" charset="2"/>
              <a:buChar char=""/>
            </a:pPr>
            <a:r>
              <a:rPr lang="en-GB" sz="3200">
                <a:effectLst/>
                <a:latin typeface="Calibri" panose="020F0502020204030204" pitchFamily="34" charset="0"/>
                <a:ea typeface="Times New Roman" panose="02020603050405020304" pitchFamily="18" charset="0"/>
              </a:rPr>
              <a:t>Check the reviews </a:t>
            </a:r>
            <a:endParaRPr lang="en-GB" sz="2800">
              <a:effectLst/>
              <a:latin typeface="Calibri" panose="020F0502020204030204" pitchFamily="34" charset="0"/>
              <a:ea typeface="Calibri" panose="020F0502020204030204" pitchFamily="34" charset="0"/>
            </a:endParaRPr>
          </a:p>
          <a:p>
            <a:pPr marL="342900" marR="182880" lvl="0" indent="-342900">
              <a:lnSpc>
                <a:spcPct val="97000"/>
              </a:lnSpc>
              <a:spcBef>
                <a:spcPts val="680"/>
              </a:spcBef>
              <a:spcAft>
                <a:spcPts val="0"/>
              </a:spcAft>
              <a:buFont typeface="Symbol" panose="05050102010706020507" pitchFamily="18" charset="2"/>
              <a:buChar char=""/>
            </a:pPr>
            <a:r>
              <a:rPr lang="en-GB" sz="3200">
                <a:effectLst/>
                <a:latin typeface="Calibri" panose="020F0502020204030204" pitchFamily="34" charset="0"/>
                <a:ea typeface="Times New Roman" panose="02020603050405020304" pitchFamily="18" charset="0"/>
              </a:rPr>
              <a:t>Discuss with a parent/carer before buying anything online</a:t>
            </a:r>
            <a:endParaRPr lang="en-GB" sz="2800">
              <a:effectLst/>
              <a:latin typeface="Calibri" panose="020F0502020204030204" pitchFamily="34" charset="0"/>
              <a:ea typeface="Calibri" panose="020F0502020204030204" pitchFamily="34" charset="0"/>
            </a:endParaRPr>
          </a:p>
          <a:p>
            <a:pPr marL="342900" marR="182880" lvl="0" indent="-342900">
              <a:lnSpc>
                <a:spcPct val="97000"/>
              </a:lnSpc>
              <a:spcBef>
                <a:spcPts val="680"/>
              </a:spcBef>
              <a:spcAft>
                <a:spcPts val="0"/>
              </a:spcAft>
              <a:buFont typeface="Symbol" panose="05050102010706020507" pitchFamily="18" charset="2"/>
              <a:buChar char=""/>
            </a:pPr>
            <a:r>
              <a:rPr lang="en-GB" sz="3200">
                <a:effectLst/>
                <a:latin typeface="Calibri" panose="020F0502020204030204" pitchFamily="34" charset="0"/>
                <a:ea typeface="Times New Roman" panose="02020603050405020304" pitchFamily="18" charset="0"/>
              </a:rPr>
              <a:t>Do your research and to find out more about this subject</a:t>
            </a:r>
            <a:endParaRPr lang="en-GB" sz="2800">
              <a:effectLst/>
              <a:latin typeface="Calibri" panose="020F0502020204030204" pitchFamily="34" charset="0"/>
              <a:ea typeface="Calibri" panose="020F0502020204030204" pitchFamily="34" charset="0"/>
            </a:endParaRPr>
          </a:p>
          <a:p>
            <a:endParaRPr lang="en-GB" sz="2800"/>
          </a:p>
          <a:p>
            <a:pPr marL="0" indent="0">
              <a:buNone/>
            </a:pPr>
            <a:endParaRPr lang="en-GB" sz="2800"/>
          </a:p>
        </p:txBody>
      </p:sp>
      <p:pic>
        <p:nvPicPr>
          <p:cNvPr id="2" name="Picture 1" descr="A red rectangular sign with white text and heart&#10;&#10;Description automatically generated">
            <a:extLst>
              <a:ext uri="{FF2B5EF4-FFF2-40B4-BE49-F238E27FC236}">
                <a16:creationId xmlns:a16="http://schemas.microsoft.com/office/drawing/2014/main" id="{5319F408-C32A-98DE-8918-8F51C55869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153" y="5832090"/>
            <a:ext cx="1290918" cy="923613"/>
          </a:xfrm>
          <a:prstGeom prst="rect">
            <a:avLst/>
          </a:prstGeom>
        </p:spPr>
      </p:pic>
    </p:spTree>
    <p:extLst>
      <p:ext uri="{BB962C8B-B14F-4D97-AF65-F5344CB8AC3E}">
        <p14:creationId xmlns:p14="http://schemas.microsoft.com/office/powerpoint/2010/main" val="91785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1" end="1"/>
                                            </p:txEl>
                                          </p:spTgt>
                                        </p:tgtEl>
                                        <p:attrNameLst>
                                          <p:attrName>style.color</p:attrName>
                                        </p:attrNameLst>
                                      </p:cBhvr>
                                      <p:to>
                                        <a:srgbClr val="00B050"/>
                                      </p:to>
                                    </p:animClr>
                                  </p:childTnLst>
                                </p:cTn>
                              </p:par>
                              <p:par>
                                <p:cTn id="7" presetID="3" presetClass="emph" presetSubtype="2" fill="hold" nodeType="withEffect">
                                  <p:stCondLst>
                                    <p:cond delay="0"/>
                                  </p:stCondLst>
                                  <p:childTnLst>
                                    <p:animClr clrSpc="rgb" dir="cw">
                                      <p:cBhvr override="childStyle">
                                        <p:cTn id="8" dur="2000" fill="hold"/>
                                        <p:tgtEl>
                                          <p:spTgt spid="3">
                                            <p:txEl>
                                              <p:pRg st="2" end="2"/>
                                            </p:txEl>
                                          </p:spTgt>
                                        </p:tgtEl>
                                        <p:attrNameLst>
                                          <p:attrName>style.color</p:attrName>
                                        </p:attrNameLst>
                                      </p:cBhvr>
                                      <p:to>
                                        <a:srgbClr val="00B050"/>
                                      </p:to>
                                    </p:animClr>
                                  </p:childTnLst>
                                </p:cTn>
                              </p:par>
                              <p:par>
                                <p:cTn id="9" presetID="3" presetClass="emph" presetSubtype="2" fill="hold" nodeType="withEffect">
                                  <p:stCondLst>
                                    <p:cond delay="0"/>
                                  </p:stCondLst>
                                  <p:childTnLst>
                                    <p:animClr clrSpc="rgb" dir="cw">
                                      <p:cBhvr override="childStyle">
                                        <p:cTn id="10" dur="2000" fill="hold"/>
                                        <p:tgtEl>
                                          <p:spTgt spid="3">
                                            <p:txEl>
                                              <p:pRg st="3" end="3"/>
                                            </p:txEl>
                                          </p:spTgt>
                                        </p:tgtEl>
                                        <p:attrNameLst>
                                          <p:attrName>style.color</p:attrName>
                                        </p:attrNameLst>
                                      </p:cBhvr>
                                      <p:to>
                                        <a:srgbClr val="00B050"/>
                                      </p:to>
                                    </p:animClr>
                                  </p:childTnLst>
                                </p:cTn>
                              </p:par>
                              <p:par>
                                <p:cTn id="11" presetID="3" presetClass="emph" presetSubtype="2" fill="hold" nodeType="withEffect">
                                  <p:stCondLst>
                                    <p:cond delay="0"/>
                                  </p:stCondLst>
                                  <p:childTnLst>
                                    <p:animClr clrSpc="rgb" dir="cw">
                                      <p:cBhvr override="childStyle">
                                        <p:cTn id="12" dur="2000" fill="hold"/>
                                        <p:tgtEl>
                                          <p:spTgt spid="3">
                                            <p:txEl>
                                              <p:pRg st="4" end="4"/>
                                            </p:txEl>
                                          </p:spTgt>
                                        </p:tgtEl>
                                        <p:attrNameLst>
                                          <p:attrName>style.color</p:attrName>
                                        </p:attrNameLst>
                                      </p:cBhvr>
                                      <p:to>
                                        <a:srgbClr val="00B05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FC415A-8A21-456B-8ABE-D2E88D1E98F8}"/>
              </a:ext>
            </a:extLst>
          </p:cNvPr>
          <p:cNvSpPr>
            <a:spLocks noGrp="1"/>
          </p:cNvSpPr>
          <p:nvPr>
            <p:ph sz="half" idx="1"/>
          </p:nvPr>
        </p:nvSpPr>
        <p:spPr>
          <a:xfrm>
            <a:off x="409772" y="1587306"/>
            <a:ext cx="5420957" cy="4283498"/>
          </a:xfrm>
        </p:spPr>
        <p:txBody>
          <a:bodyPr vert="horz" lIns="91440" tIns="45720" rIns="91440" bIns="45720" rtlCol="0" anchor="ctr">
            <a:normAutofit/>
          </a:bodyPr>
          <a:lstStyle/>
          <a:p>
            <a:pPr marL="0" indent="0">
              <a:buNone/>
            </a:pPr>
            <a:r>
              <a:rPr lang="en-GB" sz="3200" b="1">
                <a:solidFill>
                  <a:srgbClr val="000000"/>
                </a:solidFill>
              </a:rPr>
              <a:t>9. An influencer you came across shared a link where you can meet new friends and chat anonymously without worrying about getting in trouble with the law. </a:t>
            </a:r>
            <a:br>
              <a:rPr lang="en-US" sz="3200">
                <a:solidFill>
                  <a:srgbClr val="000000"/>
                </a:solidFill>
              </a:rPr>
            </a:br>
            <a:endParaRPr lang="en-US" sz="3200">
              <a:solidFill>
                <a:srgbClr val="000000"/>
              </a:solidFill>
            </a:endParaRPr>
          </a:p>
          <a:p>
            <a:pPr marL="0" indent="0">
              <a:buNone/>
            </a:pPr>
            <a:r>
              <a:rPr lang="en-GB" sz="3200">
                <a:solidFill>
                  <a:srgbClr val="000000"/>
                </a:solidFill>
              </a:rPr>
              <a:t>What could you do?</a:t>
            </a:r>
            <a:endParaRPr lang="en-US" sz="3200">
              <a:solidFill>
                <a:srgbClr val="000000"/>
              </a:solidFill>
            </a:endParaRPr>
          </a:p>
        </p:txBody>
      </p:sp>
      <p:pic>
        <p:nvPicPr>
          <p:cNvPr id="7" name="Picture 6" descr="A person sitting on a couch&#10;&#10;Description automatically generated with medium confidence">
            <a:extLst>
              <a:ext uri="{FF2B5EF4-FFF2-40B4-BE49-F238E27FC236}">
                <a16:creationId xmlns:a16="http://schemas.microsoft.com/office/drawing/2014/main" id="{B2849D81-853A-4441-8917-EC10591463FF}"/>
              </a:ext>
            </a:extLst>
          </p:cNvPr>
          <p:cNvPicPr>
            <a:picLocks noChangeAspect="1"/>
          </p:cNvPicPr>
          <p:nvPr/>
        </p:nvPicPr>
        <p:blipFill rotWithShape="1">
          <a:blip r:embed="rId3">
            <a:extLst>
              <a:ext uri="{28A0092B-C50C-407E-A947-70E740481C1C}">
                <a14:useLocalDpi xmlns:a14="http://schemas.microsoft.com/office/drawing/2010/main" val="0"/>
              </a:ext>
            </a:extLst>
          </a:blip>
          <a:srcRect l="41183" r="9936" b="1"/>
          <a:stretch/>
        </p:blipFill>
        <p:spPr>
          <a:xfrm>
            <a:off x="6893318" y="770037"/>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pic>
        <p:nvPicPr>
          <p:cNvPr id="8" name="Picture 7">
            <a:extLst>
              <a:ext uri="{FF2B5EF4-FFF2-40B4-BE49-F238E27FC236}">
                <a16:creationId xmlns:a16="http://schemas.microsoft.com/office/drawing/2014/main" id="{0ECF9A43-1A6E-497C-B887-0AC2D8E8E5C0}"/>
              </a:ext>
            </a:extLst>
          </p:cNvPr>
          <p:cNvPicPr>
            <a:picLocks noChangeAspect="1"/>
          </p:cNvPicPr>
          <p:nvPr/>
        </p:nvPicPr>
        <p:blipFill>
          <a:blip r:embed="rId4"/>
          <a:stretch>
            <a:fillRect/>
          </a:stretch>
        </p:blipFill>
        <p:spPr>
          <a:xfrm>
            <a:off x="0" y="-9476"/>
            <a:ext cx="12192000" cy="1121394"/>
          </a:xfrm>
          <a:prstGeom prst="rect">
            <a:avLst/>
          </a:prstGeom>
        </p:spPr>
      </p:pic>
      <p:pic>
        <p:nvPicPr>
          <p:cNvPr id="2" name="Picture 1" descr="A red rectangular sign with white text and heart&#10;&#10;Description automatically generated">
            <a:extLst>
              <a:ext uri="{FF2B5EF4-FFF2-40B4-BE49-F238E27FC236}">
                <a16:creationId xmlns:a16="http://schemas.microsoft.com/office/drawing/2014/main" id="{C0AF78C0-05A7-8B15-59BD-10116AB5C4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153" y="5832090"/>
            <a:ext cx="1290918" cy="923613"/>
          </a:xfrm>
          <a:prstGeom prst="rect">
            <a:avLst/>
          </a:prstGeom>
        </p:spPr>
      </p:pic>
    </p:spTree>
    <p:extLst>
      <p:ext uri="{BB962C8B-B14F-4D97-AF65-F5344CB8AC3E}">
        <p14:creationId xmlns:p14="http://schemas.microsoft.com/office/powerpoint/2010/main" val="429202127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FC415A-8A21-456B-8ABE-D2E88D1E98F8}"/>
              </a:ext>
            </a:extLst>
          </p:cNvPr>
          <p:cNvSpPr>
            <a:spLocks noGrp="1"/>
          </p:cNvSpPr>
          <p:nvPr>
            <p:ph sz="half" idx="1"/>
          </p:nvPr>
        </p:nvSpPr>
        <p:spPr>
          <a:xfrm>
            <a:off x="804159" y="1842978"/>
            <a:ext cx="10239525" cy="4288463"/>
          </a:xfrm>
        </p:spPr>
        <p:txBody>
          <a:bodyPr>
            <a:normAutofit/>
          </a:bodyPr>
          <a:lstStyle/>
          <a:p>
            <a:pPr marL="342900" lvl="0" indent="-342900">
              <a:lnSpc>
                <a:spcPct val="107000"/>
              </a:lnSpc>
              <a:buFont typeface="Symbol" panose="05050102010706020507" pitchFamily="18" charset="2"/>
              <a:buChar char=""/>
            </a:pPr>
            <a:r>
              <a:rPr lang="en-GB" sz="3200">
                <a:latin typeface="Calibri" panose="020F0502020204030204" pitchFamily="34" charset="0"/>
                <a:ea typeface="Calibri" panose="020F0502020204030204" pitchFamily="34" charset="0"/>
                <a:cs typeface="Times New Roman" panose="02020603050405020304" pitchFamily="18" charset="0"/>
              </a:rPr>
              <a:t>Join the chat, after all it’s anonymous so it can’t do any harm</a:t>
            </a:r>
          </a:p>
          <a:p>
            <a:pPr marL="342900" lvl="0" indent="-342900">
              <a:lnSpc>
                <a:spcPct val="107000"/>
              </a:lnSpc>
              <a:buFont typeface="Symbol" panose="05050102010706020507" pitchFamily="18" charset="2"/>
              <a:buChar char=""/>
            </a:pPr>
            <a:r>
              <a:rPr lang="en-GB" sz="3200">
                <a:latin typeface="Calibri" panose="020F0502020204030204" pitchFamily="34" charset="0"/>
                <a:ea typeface="Calibri" panose="020F0502020204030204" pitchFamily="34" charset="0"/>
                <a:cs typeface="Times New Roman" panose="02020603050405020304" pitchFamily="18" charset="0"/>
              </a:rPr>
              <a:t>Invite one of your friends to come along so you can both make new friends</a:t>
            </a:r>
          </a:p>
          <a:p>
            <a:pPr marL="342900" lvl="0" indent="-342900">
              <a:lnSpc>
                <a:spcPct val="107000"/>
              </a:lnSpc>
              <a:spcAft>
                <a:spcPts val="800"/>
              </a:spcAft>
              <a:buFont typeface="Symbol" panose="05050102010706020507" pitchFamily="18" charset="2"/>
              <a:buChar char=""/>
            </a:pPr>
            <a:r>
              <a:rPr lang="en-GB" sz="3200">
                <a:latin typeface="Calibri" panose="020F0502020204030204" pitchFamily="34" charset="0"/>
                <a:ea typeface="Calibri" panose="020F0502020204030204" pitchFamily="34" charset="0"/>
                <a:cs typeface="Times New Roman" panose="02020603050405020304" pitchFamily="18" charset="0"/>
              </a:rPr>
              <a:t>Check with a trusted adult at home or school</a:t>
            </a:r>
          </a:p>
          <a:p>
            <a:pPr marL="0" indent="0">
              <a:buNone/>
            </a:pPr>
            <a:endParaRPr lang="en-GB" sz="2800"/>
          </a:p>
          <a:p>
            <a:pPr marL="0" indent="0">
              <a:buNone/>
            </a:pPr>
            <a:endParaRPr lang="en-GB" sz="2800"/>
          </a:p>
        </p:txBody>
      </p:sp>
      <p:pic>
        <p:nvPicPr>
          <p:cNvPr id="2" name="Picture 1" descr="A red rectangular sign with white text and heart&#10;&#10;Description automatically generated">
            <a:extLst>
              <a:ext uri="{FF2B5EF4-FFF2-40B4-BE49-F238E27FC236}">
                <a16:creationId xmlns:a16="http://schemas.microsoft.com/office/drawing/2014/main" id="{0E923FF6-D06B-81B2-AF77-4CF131E1DA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153" y="5832090"/>
            <a:ext cx="1290918" cy="923613"/>
          </a:xfrm>
          <a:prstGeom prst="rect">
            <a:avLst/>
          </a:prstGeom>
        </p:spPr>
      </p:pic>
    </p:spTree>
    <p:extLst>
      <p:ext uri="{BB962C8B-B14F-4D97-AF65-F5344CB8AC3E}">
        <p14:creationId xmlns:p14="http://schemas.microsoft.com/office/powerpoint/2010/main" val="4002020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2" end="2"/>
                                            </p:txEl>
                                          </p:spTgt>
                                        </p:tgtEl>
                                        <p:attrNameLst>
                                          <p:attrName>style.color</p:attrName>
                                        </p:attrNameLst>
                                      </p:cBhvr>
                                      <p:to>
                                        <a:srgbClr val="00B05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42FA0D-0CDA-7566-9651-CF639F6AC65B}"/>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Parental Supervision on Children's Device Usage and Gaming – Azadeh  Forghani, PhD">
            <a:extLst>
              <a:ext uri="{FF2B5EF4-FFF2-40B4-BE49-F238E27FC236}">
                <a16:creationId xmlns:a16="http://schemas.microsoft.com/office/drawing/2014/main" id="{079DD367-970D-F264-8FF5-DED8CF8AC36A}"/>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
            <a:ext cx="12192000" cy="68503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FCA01B6-E455-528E-5324-61FD84C53325}"/>
              </a:ext>
            </a:extLst>
          </p:cNvPr>
          <p:cNvSpPr txBox="1"/>
          <p:nvPr/>
        </p:nvSpPr>
        <p:spPr>
          <a:xfrm>
            <a:off x="2596854" y="2447140"/>
            <a:ext cx="6815412" cy="15696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GB" sz="4800" b="1"/>
              <a:t>RESOURCES AND SUPPORT</a:t>
            </a:r>
            <a:endParaRPr lang="en-GB" sz="4000"/>
          </a:p>
        </p:txBody>
      </p:sp>
      <p:pic>
        <p:nvPicPr>
          <p:cNvPr id="3" name="Picture 2" descr="A red rectangular sign with white text and heart&#10;&#10;Description automatically generated">
            <a:extLst>
              <a:ext uri="{FF2B5EF4-FFF2-40B4-BE49-F238E27FC236}">
                <a16:creationId xmlns:a16="http://schemas.microsoft.com/office/drawing/2014/main" id="{22B33F9D-0686-3338-4791-EA34B6B9DD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313" y="5832090"/>
            <a:ext cx="1290918" cy="923613"/>
          </a:xfrm>
          <a:prstGeom prst="rect">
            <a:avLst/>
          </a:prstGeom>
        </p:spPr>
      </p:pic>
    </p:spTree>
    <p:extLst>
      <p:ext uri="{BB962C8B-B14F-4D97-AF65-F5344CB8AC3E}">
        <p14:creationId xmlns:p14="http://schemas.microsoft.com/office/powerpoint/2010/main" val="72934070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656761F-256D-47D6-9549-579636AA6AE6}"/>
              </a:ext>
            </a:extLst>
          </p:cNvPr>
          <p:cNvSpPr/>
          <p:nvPr/>
        </p:nvSpPr>
        <p:spPr>
          <a:xfrm>
            <a:off x="10128202" y="258266"/>
            <a:ext cx="1904691" cy="2436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5EEA3775-19A9-42FB-A058-97673AD4CD32}"/>
              </a:ext>
            </a:extLst>
          </p:cNvPr>
          <p:cNvSpPr txBox="1"/>
          <p:nvPr/>
        </p:nvSpPr>
        <p:spPr>
          <a:xfrm>
            <a:off x="64624" y="1193073"/>
            <a:ext cx="2551256" cy="3939540"/>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000" dirty="0">
                <a:ea typeface="+mj-ea"/>
                <a:cs typeface="+mj-cs"/>
              </a:rPr>
              <a:t>Manage </a:t>
            </a:r>
            <a:r>
              <a:rPr lang="en-US" sz="2000" b="1" dirty="0">
                <a:ea typeface="+mj-ea"/>
                <a:cs typeface="+mj-cs"/>
              </a:rPr>
              <a:t>screen time </a:t>
            </a:r>
          </a:p>
          <a:p>
            <a:pPr marL="285750" indent="-285750">
              <a:spcAft>
                <a:spcPts val="1200"/>
              </a:spcAft>
              <a:buFont typeface="Arial" panose="020B0604020202020204" pitchFamily="34" charset="0"/>
              <a:buChar char="•"/>
            </a:pPr>
            <a:r>
              <a:rPr lang="en-US" sz="2000" dirty="0">
                <a:ea typeface="+mj-ea"/>
                <a:cs typeface="+mj-cs"/>
              </a:rPr>
              <a:t>Set controls</a:t>
            </a:r>
            <a:r>
              <a:rPr lang="en-US" sz="2000" b="1" dirty="0">
                <a:ea typeface="+mj-ea"/>
                <a:cs typeface="+mj-cs"/>
              </a:rPr>
              <a:t> and settings</a:t>
            </a:r>
          </a:p>
          <a:p>
            <a:pPr marL="285750" indent="-285750">
              <a:spcAft>
                <a:spcPts val="1200"/>
              </a:spcAft>
              <a:buFont typeface="Arial" panose="020B0604020202020204" pitchFamily="34" charset="0"/>
              <a:buChar char="•"/>
            </a:pPr>
            <a:r>
              <a:rPr lang="en-US" sz="2000" dirty="0">
                <a:ea typeface="+mj-ea"/>
                <a:cs typeface="+mj-cs"/>
              </a:rPr>
              <a:t>Understand </a:t>
            </a:r>
            <a:r>
              <a:rPr lang="en-US" sz="2000" b="1" dirty="0">
                <a:ea typeface="+mj-ea"/>
                <a:cs typeface="+mj-cs"/>
              </a:rPr>
              <a:t>apps and games</a:t>
            </a:r>
          </a:p>
          <a:p>
            <a:pPr marL="285750" indent="-285750">
              <a:spcAft>
                <a:spcPts val="1200"/>
              </a:spcAft>
              <a:buFont typeface="Arial" panose="020B0604020202020204" pitchFamily="34" charset="0"/>
              <a:buChar char="•"/>
            </a:pPr>
            <a:r>
              <a:rPr lang="en-US" sz="2000" dirty="0">
                <a:ea typeface="+mj-ea"/>
                <a:cs typeface="+mj-cs"/>
              </a:rPr>
              <a:t>Talk to children about </a:t>
            </a:r>
            <a:r>
              <a:rPr lang="en-US" sz="2000" b="1" dirty="0">
                <a:ea typeface="+mj-ea"/>
                <a:cs typeface="+mj-cs"/>
              </a:rPr>
              <a:t>risk</a:t>
            </a:r>
            <a:r>
              <a:rPr lang="en-US" sz="2000" dirty="0">
                <a:ea typeface="+mj-ea"/>
                <a:cs typeface="+mj-cs"/>
              </a:rPr>
              <a:t> - from bullying &amp; sharing content, to extremism &amp; gangs</a:t>
            </a:r>
          </a:p>
        </p:txBody>
      </p:sp>
      <p:sp>
        <p:nvSpPr>
          <p:cNvPr id="9" name="TextBox 8">
            <a:extLst>
              <a:ext uri="{FF2B5EF4-FFF2-40B4-BE49-F238E27FC236}">
                <a16:creationId xmlns:a16="http://schemas.microsoft.com/office/drawing/2014/main" id="{20A4D6DA-B808-419F-A936-3713EF9C5360}"/>
              </a:ext>
            </a:extLst>
          </p:cNvPr>
          <p:cNvSpPr txBox="1"/>
          <p:nvPr/>
        </p:nvSpPr>
        <p:spPr>
          <a:xfrm>
            <a:off x="159107" y="212628"/>
            <a:ext cx="8628212" cy="461665"/>
          </a:xfrm>
          <a:prstGeom prst="rect">
            <a:avLst/>
          </a:prstGeom>
          <a:noFill/>
        </p:spPr>
        <p:txBody>
          <a:bodyPr wrap="square">
            <a:spAutoFit/>
          </a:bodyPr>
          <a:lstStyle/>
          <a:p>
            <a:r>
              <a:rPr lang="en-US" sz="2400">
                <a:ea typeface="+mj-ea"/>
                <a:cs typeface="+mj-cs"/>
              </a:rPr>
              <a:t>Visit </a:t>
            </a:r>
            <a:r>
              <a:rPr lang="en-US" sz="2400">
                <a:ea typeface="+mj-ea"/>
                <a:cs typeface="+mj-cs"/>
                <a:hlinkClick r:id="rId3"/>
              </a:rPr>
              <a:t>parentsafe.lgfl.net </a:t>
            </a:r>
            <a:r>
              <a:rPr lang="en-US" sz="2400">
                <a:ea typeface="+mj-ea"/>
                <a:cs typeface="+mj-cs"/>
              </a:rPr>
              <a:t>for tips and ideas to help parents:</a:t>
            </a:r>
          </a:p>
        </p:txBody>
      </p:sp>
      <p:pic>
        <p:nvPicPr>
          <p:cNvPr id="3" name="Picture 2" descr="A group of people sitting at a table with a computer&#10;&#10;Description automatically generated">
            <a:extLst>
              <a:ext uri="{FF2B5EF4-FFF2-40B4-BE49-F238E27FC236}">
                <a16:creationId xmlns:a16="http://schemas.microsoft.com/office/drawing/2014/main" id="{7BBEC254-BB5D-6B25-5FA5-C0918F2BB2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2311" y="962580"/>
            <a:ext cx="9246724" cy="5283842"/>
          </a:xfrm>
          <a:prstGeom prst="rect">
            <a:avLst/>
          </a:prstGeom>
        </p:spPr>
      </p:pic>
    </p:spTree>
    <p:extLst>
      <p:ext uri="{BB962C8B-B14F-4D97-AF65-F5344CB8AC3E}">
        <p14:creationId xmlns:p14="http://schemas.microsoft.com/office/powerpoint/2010/main" val="113187561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DA4EB2-E738-BA24-2099-2EF46E8C7C22}"/>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194C1BD7-FF25-4C12-86BF-C0C40ECA0B16}"/>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2024</a:t>
            </a:r>
            <a:endParaRPr lang="en-GB" sz="1400"/>
          </a:p>
        </p:txBody>
      </p:sp>
      <p:sp>
        <p:nvSpPr>
          <p:cNvPr id="7" name="TextBox 6">
            <a:extLst>
              <a:ext uri="{FF2B5EF4-FFF2-40B4-BE49-F238E27FC236}">
                <a16:creationId xmlns:a16="http://schemas.microsoft.com/office/drawing/2014/main" id="{39968CD0-1EA3-43D1-835E-7D93AC917379}"/>
              </a:ext>
            </a:extLst>
          </p:cNvPr>
          <p:cNvSpPr txBox="1"/>
          <p:nvPr/>
        </p:nvSpPr>
        <p:spPr>
          <a:xfrm>
            <a:off x="495186" y="609420"/>
            <a:ext cx="8754046" cy="830997"/>
          </a:xfrm>
          <a:prstGeom prst="rect">
            <a:avLst/>
          </a:prstGeom>
          <a:noFill/>
        </p:spPr>
        <p:txBody>
          <a:bodyPr wrap="square">
            <a:spAutoFit/>
          </a:bodyPr>
          <a:lstStyle/>
          <a:p>
            <a:r>
              <a:rPr lang="en-GB" sz="2400" b="1"/>
              <a:t>Find conversation starters, story time ideas and  top tips to reinforce key safety messages at </a:t>
            </a:r>
            <a:r>
              <a:rPr lang="en-GB" sz="2400" b="1">
                <a:hlinkClick r:id="rId3"/>
              </a:rPr>
              <a:t>parentsafe.lgfl.net</a:t>
            </a:r>
            <a:r>
              <a:rPr lang="en-GB" sz="2400" b="1"/>
              <a:t>  </a:t>
            </a:r>
          </a:p>
        </p:txBody>
      </p:sp>
      <p:pic>
        <p:nvPicPr>
          <p:cNvPr id="4" name="Picture 3">
            <a:extLst>
              <a:ext uri="{FF2B5EF4-FFF2-40B4-BE49-F238E27FC236}">
                <a16:creationId xmlns:a16="http://schemas.microsoft.com/office/drawing/2014/main" id="{9E17472A-97C7-3F53-F937-30874D0ED542}"/>
              </a:ext>
            </a:extLst>
          </p:cNvPr>
          <p:cNvPicPr>
            <a:picLocks noChangeAspect="1"/>
          </p:cNvPicPr>
          <p:nvPr/>
        </p:nvPicPr>
        <p:blipFill rotWithShape="1">
          <a:blip r:embed="rId4"/>
          <a:srcRect t="27894" b="15225"/>
          <a:stretch/>
        </p:blipFill>
        <p:spPr>
          <a:xfrm>
            <a:off x="0" y="4249997"/>
            <a:ext cx="12192000" cy="1454118"/>
          </a:xfrm>
          <a:prstGeom prst="rect">
            <a:avLst/>
          </a:prstGeom>
        </p:spPr>
      </p:pic>
      <p:pic>
        <p:nvPicPr>
          <p:cNvPr id="8" name="Picture 7">
            <a:extLst>
              <a:ext uri="{FF2B5EF4-FFF2-40B4-BE49-F238E27FC236}">
                <a16:creationId xmlns:a16="http://schemas.microsoft.com/office/drawing/2014/main" id="{3712BDD7-5DBB-17E5-4AF5-6228AEA3C394}"/>
              </a:ext>
            </a:extLst>
          </p:cNvPr>
          <p:cNvPicPr>
            <a:picLocks noChangeAspect="1"/>
          </p:cNvPicPr>
          <p:nvPr/>
        </p:nvPicPr>
        <p:blipFill>
          <a:blip r:embed="rId5"/>
          <a:stretch>
            <a:fillRect/>
          </a:stretch>
        </p:blipFill>
        <p:spPr>
          <a:xfrm rot="847481">
            <a:off x="558781" y="3812016"/>
            <a:ext cx="2568159" cy="1998775"/>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13AC3D80-F116-BC15-9ED4-F0FC9FAE92E6}"/>
              </a:ext>
            </a:extLst>
          </p:cNvPr>
          <p:cNvPicPr>
            <a:picLocks noChangeAspect="1"/>
          </p:cNvPicPr>
          <p:nvPr/>
        </p:nvPicPr>
        <p:blipFill>
          <a:blip r:embed="rId6"/>
          <a:stretch>
            <a:fillRect/>
          </a:stretch>
        </p:blipFill>
        <p:spPr>
          <a:xfrm rot="21031084">
            <a:off x="2041579" y="1742315"/>
            <a:ext cx="2236975" cy="1750214"/>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42932158-A43B-06FF-56D1-639C717C35A6}"/>
              </a:ext>
            </a:extLst>
          </p:cNvPr>
          <p:cNvPicPr>
            <a:picLocks noChangeAspect="1"/>
          </p:cNvPicPr>
          <p:nvPr/>
        </p:nvPicPr>
        <p:blipFill>
          <a:blip r:embed="rId7"/>
          <a:stretch>
            <a:fillRect/>
          </a:stretch>
        </p:blipFill>
        <p:spPr>
          <a:xfrm rot="21309730">
            <a:off x="5233391" y="1907340"/>
            <a:ext cx="3035456" cy="2019404"/>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29B3DD00-F197-4B57-7802-E0ACB306051A}"/>
              </a:ext>
            </a:extLst>
          </p:cNvPr>
          <p:cNvPicPr>
            <a:picLocks noChangeAspect="1"/>
          </p:cNvPicPr>
          <p:nvPr/>
        </p:nvPicPr>
        <p:blipFill>
          <a:blip r:embed="rId8"/>
          <a:stretch>
            <a:fillRect/>
          </a:stretch>
        </p:blipFill>
        <p:spPr>
          <a:xfrm>
            <a:off x="9389827" y="327915"/>
            <a:ext cx="2306987" cy="2747089"/>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94CA89FE-05EC-9769-9981-8F285B3EDFEC}"/>
              </a:ext>
            </a:extLst>
          </p:cNvPr>
          <p:cNvPicPr>
            <a:picLocks noChangeAspect="1"/>
          </p:cNvPicPr>
          <p:nvPr/>
        </p:nvPicPr>
        <p:blipFill>
          <a:blip r:embed="rId9"/>
          <a:stretch>
            <a:fillRect/>
          </a:stretch>
        </p:blipFill>
        <p:spPr>
          <a:xfrm rot="699831">
            <a:off x="8758448" y="3673283"/>
            <a:ext cx="2574635" cy="1547039"/>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B62AF4D0-DB96-1AB6-3F28-F0DBB8ABE4D2}"/>
              </a:ext>
            </a:extLst>
          </p:cNvPr>
          <p:cNvPicPr>
            <a:picLocks noChangeAspect="1"/>
          </p:cNvPicPr>
          <p:nvPr/>
        </p:nvPicPr>
        <p:blipFill>
          <a:blip r:embed="rId10"/>
          <a:stretch>
            <a:fillRect/>
          </a:stretch>
        </p:blipFill>
        <p:spPr>
          <a:xfrm>
            <a:off x="0" y="16248"/>
            <a:ext cx="5543835" cy="463574"/>
          </a:xfrm>
          <a:prstGeom prst="rect">
            <a:avLst/>
          </a:prstGeom>
        </p:spPr>
      </p:pic>
    </p:spTree>
    <p:extLst>
      <p:ext uri="{BB962C8B-B14F-4D97-AF65-F5344CB8AC3E}">
        <p14:creationId xmlns:p14="http://schemas.microsoft.com/office/powerpoint/2010/main" val="67385078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B8B55B-953C-C6F9-AAEE-6A2BBCEDADF7}"/>
              </a:ext>
            </a:extLst>
          </p:cNvPr>
          <p:cNvPicPr>
            <a:picLocks noChangeAspect="1"/>
          </p:cNvPicPr>
          <p:nvPr/>
        </p:nvPicPr>
        <p:blipFill>
          <a:blip r:embed="rId3"/>
          <a:stretch>
            <a:fillRect/>
          </a:stretch>
        </p:blipFill>
        <p:spPr>
          <a:xfrm>
            <a:off x="2598579" y="-856"/>
            <a:ext cx="9100268" cy="6858000"/>
          </a:xfrm>
          <a:prstGeom prst="rect">
            <a:avLst/>
          </a:prstGeom>
        </p:spPr>
      </p:pic>
    </p:spTree>
    <p:extLst>
      <p:ext uri="{BB962C8B-B14F-4D97-AF65-F5344CB8AC3E}">
        <p14:creationId xmlns:p14="http://schemas.microsoft.com/office/powerpoint/2010/main" val="309418849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BJCLASSIFIERTOPTEXTBOX" val="{CLASSIFIER}"/>
  <p:tag name="BJHEADERFOOTERTEXTBOXNAME" val="bjCLSTB-HO-HC-VT-RA-BN-DH"/>
  <p:tag name="BJHEADERFOOTERLABEL" val="TRUE"/>
</p:tagLst>
</file>

<file path=ppt/tags/tag2.xml><?xml version="1.0" encoding="utf-8"?>
<p:tagLst xmlns:a="http://schemas.openxmlformats.org/drawingml/2006/main" xmlns:r="http://schemas.openxmlformats.org/officeDocument/2006/relationships" xmlns:p="http://schemas.openxmlformats.org/presentationml/2006/main">
  <p:tag name="BJCLASSIFIERBOTTOMTEXTBOX" val="{CLASSIFIER}"/>
  <p:tag name="BJHEADERFOOTERTEXTBOXNAME" val="bjCLSTB-FO-HC-VB-RA-BN-DH"/>
  <p:tag name="BJHEADERFOOTERLABEL" val="TRU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901B37C7DC4D74691B84FF8510AC564" ma:contentTypeVersion="19" ma:contentTypeDescription="Create a new document." ma:contentTypeScope="" ma:versionID="326c8723a2e5b99cee2e0aaf3884e39b">
  <xsd:schema xmlns:xsd="http://www.w3.org/2001/XMLSchema" xmlns:xs="http://www.w3.org/2001/XMLSchema" xmlns:p="http://schemas.microsoft.com/office/2006/metadata/properties" xmlns:ns2="e4f34220-620c-47c3-89af-c4a6edab4c87" xmlns:ns3="3889ac6e-72bb-4955-a615-445659f1c972" targetNamespace="http://schemas.microsoft.com/office/2006/metadata/properties" ma:root="true" ma:fieldsID="4d84b791a414029111ba03e7fd636d7f" ns2:_="" ns3:_="">
    <xsd:import namespace="e4f34220-620c-47c3-89af-c4a6edab4c87"/>
    <xsd:import namespace="3889ac6e-72bb-4955-a615-445659f1c97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f34220-620c-47c3-89af-c4a6edab4c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b9cbce6-d92b-4712-9683-e256f6a3452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889ac6e-72bb-4955-a615-445659f1c97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bc75674-d8df-4777-a0cb-68e6fcd39d03}" ma:internalName="TaxCatchAll" ma:showField="CatchAllData" ma:web="3889ac6e-72bb-4955-a615-445659f1c97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3889ac6e-72bb-4955-a615-445659f1c972" xsi:nil="true"/>
    <lcf76f155ced4ddcb4097134ff3c332f xmlns="e4f34220-620c-47c3-89af-c4a6edab4c8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581AE70-B6D9-4BBE-BCAE-912C98E7A213}">
  <ds:schemaRefs>
    <ds:schemaRef ds:uri="http://schemas.microsoft.com/sharepoint/v3/contenttype/forms"/>
  </ds:schemaRefs>
</ds:datastoreItem>
</file>

<file path=customXml/itemProps2.xml><?xml version="1.0" encoding="utf-8"?>
<ds:datastoreItem xmlns:ds="http://schemas.openxmlformats.org/officeDocument/2006/customXml" ds:itemID="{428BD328-1411-4CD3-81F8-ED624F320C68}">
  <ds:schemaRefs>
    <ds:schemaRef ds:uri="3889ac6e-72bb-4955-a615-445659f1c972"/>
    <ds:schemaRef ds:uri="e4f34220-620c-47c3-89af-c4a6edab4c8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E622987-D106-4398-BE90-76CF5B72AC6A}">
  <ds:schemaRefs>
    <ds:schemaRef ds:uri="3889ac6e-72bb-4955-a615-445659f1c972"/>
    <ds:schemaRef ds:uri="e4f34220-620c-47c3-89af-c4a6edab4c87"/>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391</TotalTime>
  <Words>13292</Words>
  <Application>Microsoft Office PowerPoint</Application>
  <PresentationFormat>Widescreen</PresentationFormat>
  <Paragraphs>891</Paragraphs>
  <Slides>103</Slides>
  <Notes>103</Notes>
  <HiddenSlides>0</HiddenSlides>
  <MMClips>5</MMClips>
  <ScaleCrop>false</ScaleCrop>
  <HeadingPairs>
    <vt:vector size="6" baseType="variant">
      <vt:variant>
        <vt:lpstr>Fonts Used</vt:lpstr>
      </vt:variant>
      <vt:variant>
        <vt:i4>24</vt:i4>
      </vt:variant>
      <vt:variant>
        <vt:lpstr>Theme</vt:lpstr>
      </vt:variant>
      <vt:variant>
        <vt:i4>1</vt:i4>
      </vt:variant>
      <vt:variant>
        <vt:lpstr>Slide Titles</vt:lpstr>
      </vt:variant>
      <vt:variant>
        <vt:i4>103</vt:i4>
      </vt:variant>
    </vt:vector>
  </HeadingPairs>
  <TitlesOfParts>
    <vt:vector size="128" baseType="lpstr">
      <vt:lpstr>Aptos</vt:lpstr>
      <vt:lpstr>Aptos Display</vt:lpstr>
      <vt:lpstr>arial</vt:lpstr>
      <vt:lpstr>arial</vt:lpstr>
      <vt:lpstr>Calibri</vt:lpstr>
      <vt:lpstr>Calibri Light</vt:lpstr>
      <vt:lpstr>Droid Sans</vt:lpstr>
      <vt:lpstr>Helvetica Neue</vt:lpstr>
      <vt:lpstr>inherit</vt:lpstr>
      <vt:lpstr>karla</vt:lpstr>
      <vt:lpstr>Mark Pro</vt:lpstr>
      <vt:lpstr>Montserrat</vt:lpstr>
      <vt:lpstr>MuseoSans</vt:lpstr>
      <vt:lpstr>Myriad Pro</vt:lpstr>
      <vt:lpstr>Noto Sans</vt:lpstr>
      <vt:lpstr>NSPCC-Bold</vt:lpstr>
      <vt:lpstr>NSPCC-Regular</vt:lpstr>
      <vt:lpstr>Roboto</vt:lpstr>
      <vt:lpstr>Segoe UI</vt:lpstr>
      <vt:lpstr>SF Pro Display</vt:lpstr>
      <vt:lpstr>Symbol</vt:lpstr>
      <vt:lpstr>TwitterChirp</vt:lpstr>
      <vt:lpstr>Verdana</vt:lpstr>
      <vt:lpstr>Wingdings</vt:lpstr>
      <vt:lpstr>Office Theme</vt:lpstr>
      <vt:lpstr>PowerPoint Presentation</vt:lpstr>
      <vt:lpstr>This presentation brings together:</vt:lpstr>
      <vt:lpstr>Practitioner Guidance:</vt:lpstr>
      <vt:lpstr>Warning!</vt:lpstr>
      <vt:lpstr>Planning your Parent Session:</vt:lpstr>
      <vt:lpstr>PowerPoint Presentation</vt:lpstr>
      <vt:lpstr>PowerPoint Presentation</vt:lpstr>
      <vt:lpstr>PowerPoint Presentation</vt:lpstr>
      <vt:lpstr>PowerPoint Presentation</vt:lpstr>
      <vt:lpstr>YOU don’t need to be an EXPERT … be a PARENT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REMEMBER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Current issues that schools are dealing with right now Include: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Being safer while live streaming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Mubina Asaria</dc:creator>
  <cp:lastModifiedBy>Mubina Asaria</cp:lastModifiedBy>
  <cp:revision>1</cp:revision>
  <dcterms:created xsi:type="dcterms:W3CDTF">2020-02-10T12:15:47Z</dcterms:created>
  <dcterms:modified xsi:type="dcterms:W3CDTF">2025-07-15T12:18:34Z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0x0101004901B37C7DC4D74691B84FF8510AC564</vt:lpwstr>
  </property>
  <property fmtid="{D5CDD505-2E9C-101B-9397-08002B2CF9AE}" pid="3" name="MediaServiceImageTags">
    <vt:lpwstr/>
  </property>
</Properties>
</file>