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Lato" panose="020F0502020204030203" pitchFamily="34" charset="0"/>
      <p:regular r:id="rId12"/>
      <p:bold r:id="rId13"/>
      <p:italic r:id="rId14"/>
      <p:boldItalic r:id="rId15"/>
    </p:embeddedFont>
    <p:embeddedFont>
      <p:font typeface="Poppins" panose="00000500000000000000" pitchFamily="2" charset="0"/>
      <p:regular r:id="rId16"/>
      <p:bold r:id="rId17"/>
      <p:italic r:id="rId18"/>
      <p:boldItalic r:id="rId19"/>
    </p:embeddedFont>
    <p:embeddedFont>
      <p:font typeface="Poppins SemiBold" panose="000007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Dave" userId="7419d647-714f-46ce-9a66-4049cb0aedda" providerId="ADAL" clId="{745F7DE0-90F3-4A06-9349-783CFEB9A7BF}"/>
    <pc:docChg chg="custSel modSld">
      <pc:chgData name="Alex Dave" userId="7419d647-714f-46ce-9a66-4049cb0aedda" providerId="ADAL" clId="{745F7DE0-90F3-4A06-9349-783CFEB9A7BF}" dt="2026-06-09T15:35:31.124" v="345" actId="1076"/>
      <pc:docMkLst>
        <pc:docMk/>
      </pc:docMkLst>
      <pc:sldChg chg="modSp mod">
        <pc:chgData name="Alex Dave" userId="7419d647-714f-46ce-9a66-4049cb0aedda" providerId="ADAL" clId="{745F7DE0-90F3-4A06-9349-783CFEB9A7BF}" dt="2026-06-09T15:32:17.424" v="116" actId="20577"/>
        <pc:sldMkLst>
          <pc:docMk/>
          <pc:sldMk cId="0" sldId="257"/>
        </pc:sldMkLst>
        <pc:spChg chg="mod">
          <ac:chgData name="Alex Dave" userId="7419d647-714f-46ce-9a66-4049cb0aedda" providerId="ADAL" clId="{745F7DE0-90F3-4A06-9349-783CFEB9A7BF}" dt="2026-06-09T15:32:17.424" v="116" actId="20577"/>
          <ac:spMkLst>
            <pc:docMk/>
            <pc:sldMk cId="0" sldId="257"/>
            <ac:spMk id="100" creationId="{00000000-0000-0000-0000-000000000000}"/>
          </ac:spMkLst>
        </pc:spChg>
        <pc:picChg chg="mod">
          <ac:chgData name="Alex Dave" userId="7419d647-714f-46ce-9a66-4049cb0aedda" providerId="ADAL" clId="{745F7DE0-90F3-4A06-9349-783CFEB9A7BF}" dt="2026-06-09T15:32:15.576" v="115" actId="14100"/>
          <ac:picMkLst>
            <pc:docMk/>
            <pc:sldMk cId="0" sldId="257"/>
            <ac:picMk id="96" creationId="{00000000-0000-0000-0000-000000000000}"/>
          </ac:picMkLst>
        </pc:picChg>
      </pc:sldChg>
      <pc:sldChg chg="modSp mod">
        <pc:chgData name="Alex Dave" userId="7419d647-714f-46ce-9a66-4049cb0aedda" providerId="ADAL" clId="{745F7DE0-90F3-4A06-9349-783CFEB9A7BF}" dt="2026-06-09T15:32:44.663" v="139" actId="20577"/>
        <pc:sldMkLst>
          <pc:docMk/>
          <pc:sldMk cId="0" sldId="259"/>
        </pc:sldMkLst>
        <pc:spChg chg="mod">
          <ac:chgData name="Alex Dave" userId="7419d647-714f-46ce-9a66-4049cb0aedda" providerId="ADAL" clId="{745F7DE0-90F3-4A06-9349-783CFEB9A7BF}" dt="2026-06-09T15:32:44.663" v="139" actId="20577"/>
          <ac:spMkLst>
            <pc:docMk/>
            <pc:sldMk cId="0" sldId="259"/>
            <ac:spMk id="133" creationId="{00000000-0000-0000-0000-000000000000}"/>
          </ac:spMkLst>
        </pc:spChg>
      </pc:sldChg>
      <pc:sldChg chg="modSp mod">
        <pc:chgData name="Alex Dave" userId="7419d647-714f-46ce-9a66-4049cb0aedda" providerId="ADAL" clId="{745F7DE0-90F3-4A06-9349-783CFEB9A7BF}" dt="2026-06-09T15:32:59.545" v="140" actId="6549"/>
        <pc:sldMkLst>
          <pc:docMk/>
          <pc:sldMk cId="0" sldId="261"/>
        </pc:sldMkLst>
        <pc:spChg chg="mod">
          <ac:chgData name="Alex Dave" userId="7419d647-714f-46ce-9a66-4049cb0aedda" providerId="ADAL" clId="{745F7DE0-90F3-4A06-9349-783CFEB9A7BF}" dt="2026-06-09T15:32:59.545" v="140" actId="6549"/>
          <ac:spMkLst>
            <pc:docMk/>
            <pc:sldMk cId="0" sldId="261"/>
            <ac:spMk id="169" creationId="{00000000-0000-0000-0000-000000000000}"/>
          </ac:spMkLst>
        </pc:spChg>
      </pc:sldChg>
      <pc:sldChg chg="modSp mod">
        <pc:chgData name="Alex Dave" userId="7419d647-714f-46ce-9a66-4049cb0aedda" providerId="ADAL" clId="{745F7DE0-90F3-4A06-9349-783CFEB9A7BF}" dt="2026-06-09T15:35:31.124" v="345" actId="1076"/>
        <pc:sldMkLst>
          <pc:docMk/>
          <pc:sldMk cId="0" sldId="264"/>
        </pc:sldMkLst>
        <pc:spChg chg="mod">
          <ac:chgData name="Alex Dave" userId="7419d647-714f-46ce-9a66-4049cb0aedda" providerId="ADAL" clId="{745F7DE0-90F3-4A06-9349-783CFEB9A7BF}" dt="2026-06-09T15:35:31.124" v="345" actId="1076"/>
          <ac:spMkLst>
            <pc:docMk/>
            <pc:sldMk cId="0" sldId="264"/>
            <ac:spMk id="225" creationId="{00000000-0000-0000-0000-000000000000}"/>
          </ac:spMkLst>
        </pc:spChg>
        <pc:spChg chg="mod">
          <ac:chgData name="Alex Dave" userId="7419d647-714f-46ce-9a66-4049cb0aedda" providerId="ADAL" clId="{745F7DE0-90F3-4A06-9349-783CFEB9A7BF}" dt="2026-06-09T15:35:27.297" v="344" actId="14100"/>
          <ac:spMkLst>
            <pc:docMk/>
            <pc:sldMk cId="0" sldId="264"/>
            <ac:spMk id="226" creationId="{00000000-0000-0000-0000-000000000000}"/>
          </ac:spMkLst>
        </pc:spChg>
        <pc:picChg chg="mod">
          <ac:chgData name="Alex Dave" userId="7419d647-714f-46ce-9a66-4049cb0aedda" providerId="ADAL" clId="{745F7DE0-90F3-4A06-9349-783CFEB9A7BF}" dt="2026-06-09T15:35:24.240" v="343" actId="14100"/>
          <ac:picMkLst>
            <pc:docMk/>
            <pc:sldMk cId="0" sldId="264"/>
            <ac:picMk id="21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afeguarding.lgfl.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gov.uk/government/consultations/information-sharing-duty-statutory-guidance"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afeguarding.lgfl.net" TargetMode="External"/><Relationship Id="rId3" Type="http://schemas.openxmlformats.org/officeDocument/2006/relationships/image" Target="../media/image4.png"/><Relationship Id="rId7"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hyperlink" Target="http://safeguarding.lgfl.net"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afeguarding.lgfl.net" TargetMode="External"/><Relationship Id="rId3" Type="http://schemas.openxmlformats.org/officeDocument/2006/relationships/image" Target="../media/image4.png"/><Relationship Id="rId7"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hyperlink" Target="http://safeguarding.lgfl.net"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3.jp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afeguarding.lgfl.net"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hyperlink" Target="http://safeguarding.lgfl.ne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afeguarding.lgfl.net" TargetMode="External"/><Relationship Id="rId3" Type="http://schemas.openxmlformats.org/officeDocument/2006/relationships/image" Target="../media/image4.png"/><Relationship Id="rId7"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hyperlink" Target="https://www.gov.uk/government/consultations/information-sharing-duty-statutory-guidanc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hyperlink" Target="http://safeguarding.lgfl.net" TargetMode="External"/><Relationship Id="rId5" Type="http://schemas.openxmlformats.org/officeDocument/2006/relationships/image" Target="../media/image23.png"/><Relationship Id="rId10" Type="http://schemas.openxmlformats.org/officeDocument/2006/relationships/image" Target="../media/image3.jpg"/><Relationship Id="rId4" Type="http://schemas.openxmlformats.org/officeDocument/2006/relationships/image" Target="../media/image22.png"/><Relationship Id="rId9" Type="http://schemas.openxmlformats.org/officeDocument/2006/relationships/hyperlink" Target="http://relationalpractice.lgfl.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
        <p:cNvGrpSpPr/>
        <p:nvPr/>
      </p:nvGrpSpPr>
      <p:grpSpPr>
        <a:xfrm>
          <a:off x="0" y="0"/>
          <a:ext cx="0" cy="0"/>
          <a:chOff x="0" y="0"/>
          <a:chExt cx="0" cy="0"/>
        </a:xfrm>
      </p:grpSpPr>
      <p:pic>
        <p:nvPicPr>
          <p:cNvPr id="84" name="Google Shape;84;p13" descr="image.png"/>
          <p:cNvPicPr preferRelativeResize="0"/>
          <p:nvPr/>
        </p:nvPicPr>
        <p:blipFill rotWithShape="1">
          <a:blip r:embed="rId3">
            <a:alphaModFix/>
          </a:blip>
          <a:srcRect t="1240" b="-1240"/>
          <a:stretch/>
        </p:blipFill>
        <p:spPr>
          <a:xfrm>
            <a:off x="56549" y="35722"/>
            <a:ext cx="12192000" cy="6858000"/>
          </a:xfrm>
          <a:prstGeom prst="rect">
            <a:avLst/>
          </a:prstGeom>
          <a:noFill/>
          <a:ln>
            <a:noFill/>
          </a:ln>
        </p:spPr>
      </p:pic>
      <p:sp>
        <p:nvSpPr>
          <p:cNvPr id="85" name="Google Shape;85;p13"/>
          <p:cNvSpPr txBox="1"/>
          <p:nvPr/>
        </p:nvSpPr>
        <p:spPr>
          <a:xfrm>
            <a:off x="762000" y="2311035"/>
            <a:ext cx="5590800" cy="1340100"/>
          </a:xfrm>
          <a:prstGeom prst="rect">
            <a:avLst/>
          </a:prstGeom>
          <a:noFill/>
          <a:ln>
            <a:noFill/>
          </a:ln>
        </p:spPr>
        <p:txBody>
          <a:bodyPr spcFirstLastPara="1" wrap="square" lIns="0" tIns="0" rIns="0" bIns="0" anchor="t" anchorCtr="0">
            <a:spAutoFit/>
          </a:bodyPr>
          <a:lstStyle/>
          <a:p>
            <a:pPr marL="0" marR="0" lvl="0" indent="0" algn="l" rtl="0">
              <a:lnSpc>
                <a:spcPct val="114987"/>
              </a:lnSpc>
              <a:spcBef>
                <a:spcPts val="0"/>
              </a:spcBef>
              <a:spcAft>
                <a:spcPts val="0"/>
              </a:spcAft>
              <a:buNone/>
            </a:pPr>
            <a:r>
              <a:rPr lang="en-US" sz="4050" b="1" i="0" u="none" strike="noStrike" cap="none">
                <a:solidFill>
                  <a:srgbClr val="0F172A"/>
                </a:solidFill>
                <a:latin typeface="Poppins"/>
                <a:ea typeface="Poppins"/>
                <a:cs typeface="Poppins"/>
                <a:sym typeface="Poppins"/>
              </a:rPr>
              <a:t>Information Sharing</a:t>
            </a:r>
            <a:br>
              <a:rPr lang="en-US" sz="1800" b="0" i="0" u="none" strike="noStrike" cap="none">
                <a:solidFill>
                  <a:schemeClr val="dk1"/>
                </a:solidFill>
                <a:latin typeface="Calibri"/>
                <a:ea typeface="Calibri"/>
                <a:cs typeface="Calibri"/>
                <a:sym typeface="Calibri"/>
              </a:rPr>
            </a:br>
            <a:r>
              <a:rPr lang="en-US" sz="4050" b="1" i="0" u="none" strike="noStrike" cap="none">
                <a:solidFill>
                  <a:srgbClr val="DA291C"/>
                </a:solidFill>
                <a:latin typeface="Poppins"/>
                <a:ea typeface="Poppins"/>
                <a:cs typeface="Poppins"/>
                <a:sym typeface="Poppins"/>
              </a:rPr>
              <a:t>Duty 2026</a:t>
            </a:r>
            <a:endParaRPr/>
          </a:p>
        </p:txBody>
      </p:sp>
      <p:sp>
        <p:nvSpPr>
          <p:cNvPr id="86" name="Google Shape;86;p13"/>
          <p:cNvSpPr txBox="1"/>
          <p:nvPr/>
        </p:nvSpPr>
        <p:spPr>
          <a:xfrm>
            <a:off x="762000" y="3893967"/>
            <a:ext cx="6398400" cy="735300"/>
          </a:xfrm>
          <a:prstGeom prst="rect">
            <a:avLst/>
          </a:prstGeom>
          <a:noFill/>
          <a:ln>
            <a:noFill/>
          </a:ln>
        </p:spPr>
        <p:txBody>
          <a:bodyPr spcFirstLastPara="1" wrap="square" lIns="0" tIns="0" rIns="0" bIns="0" anchor="t" anchorCtr="0">
            <a:spAutoFit/>
          </a:bodyPr>
          <a:lstStyle/>
          <a:p>
            <a:pPr marL="0" marR="0" lvl="0" indent="0" algn="l" rtl="0">
              <a:lnSpc>
                <a:spcPct val="144969"/>
              </a:lnSpc>
              <a:spcBef>
                <a:spcPts val="0"/>
              </a:spcBef>
              <a:spcAft>
                <a:spcPts val="0"/>
              </a:spcAft>
              <a:buNone/>
            </a:pPr>
            <a:r>
              <a:rPr lang="en-US" sz="1950" b="0" i="0" u="none" strike="noStrike" cap="none">
                <a:solidFill>
                  <a:srgbClr val="475569"/>
                </a:solidFill>
                <a:latin typeface="Lato"/>
                <a:ea typeface="Lato"/>
                <a:cs typeface="Lato"/>
                <a:sym typeface="Lato"/>
              </a:rPr>
              <a:t>A Briefing for school leaders on the </a:t>
            </a:r>
            <a:r>
              <a:rPr lang="en-US" sz="1950">
                <a:solidFill>
                  <a:srgbClr val="475569"/>
                </a:solidFill>
                <a:latin typeface="Lato"/>
                <a:ea typeface="Lato"/>
                <a:cs typeface="Lato"/>
                <a:sym typeface="Lato"/>
              </a:rPr>
              <a:t>draft Information Sharing Duty, 2026</a:t>
            </a:r>
            <a:endParaRPr sz="1700"/>
          </a:p>
        </p:txBody>
      </p:sp>
      <p:pic>
        <p:nvPicPr>
          <p:cNvPr id="87" name="Google Shape;87;p13"/>
          <p:cNvPicPr preferRelativeResize="0"/>
          <p:nvPr/>
        </p:nvPicPr>
        <p:blipFill>
          <a:blip r:embed="rId4">
            <a:alphaModFix/>
          </a:blip>
          <a:stretch>
            <a:fillRect/>
          </a:stretch>
        </p:blipFill>
        <p:spPr>
          <a:xfrm>
            <a:off x="8540900" y="1255250"/>
            <a:ext cx="3232624" cy="4524875"/>
          </a:xfrm>
          <a:prstGeom prst="rect">
            <a:avLst/>
          </a:prstGeom>
          <a:noFill/>
          <a:ln>
            <a:noFill/>
          </a:ln>
          <a:effectLst>
            <a:outerShdw blurRad="57150" dist="85725" dir="5400000" algn="bl" rotWithShape="0">
              <a:srgbClr val="000000">
                <a:alpha val="50000"/>
              </a:srgbClr>
            </a:outerShdw>
          </a:effectLst>
        </p:spPr>
      </p:pic>
      <p:pic>
        <p:nvPicPr>
          <p:cNvPr id="88" name="Google Shape;88;p13"/>
          <p:cNvPicPr preferRelativeResize="0"/>
          <p:nvPr/>
        </p:nvPicPr>
        <p:blipFill>
          <a:blip r:embed="rId5">
            <a:alphaModFix/>
          </a:blip>
          <a:stretch>
            <a:fillRect/>
          </a:stretch>
        </p:blipFill>
        <p:spPr>
          <a:xfrm>
            <a:off x="330575" y="139149"/>
            <a:ext cx="2061824" cy="1474900"/>
          </a:xfrm>
          <a:prstGeom prst="rect">
            <a:avLst/>
          </a:prstGeom>
          <a:noFill/>
          <a:ln>
            <a:noFill/>
          </a:ln>
        </p:spPr>
      </p:pic>
      <p:sp>
        <p:nvSpPr>
          <p:cNvPr id="89" name="Google Shape;89;p13"/>
          <p:cNvSpPr txBox="1"/>
          <p:nvPr/>
        </p:nvSpPr>
        <p:spPr>
          <a:xfrm>
            <a:off x="395925" y="5246000"/>
            <a:ext cx="72309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US" sz="1300">
                <a:solidFill>
                  <a:schemeClr val="dk1"/>
                </a:solidFill>
              </a:rPr>
              <a:t>The DfE have published a draft update to the Information Sharing Guidance which they are seeking views on:</a:t>
            </a:r>
            <a:r>
              <a:rPr lang="en-US" sz="1300">
                <a:solidFill>
                  <a:schemeClr val="dk1"/>
                </a:solidFill>
                <a:uFill>
                  <a:noFill/>
                </a:uFill>
                <a:hlinkClick r:id="rId6">
                  <a:extLst>
                    <a:ext uri="{A12FA001-AC4F-418D-AE19-62706E023703}">
                      <ahyp:hlinkClr xmlns:ahyp="http://schemas.microsoft.com/office/drawing/2018/hyperlinkcolor" val="tx"/>
                    </a:ext>
                  </a:extLst>
                </a:hlinkClick>
              </a:rPr>
              <a:t> </a:t>
            </a:r>
            <a:r>
              <a:rPr lang="en-US" sz="1300" u="sng">
                <a:solidFill>
                  <a:schemeClr val="hlink"/>
                </a:solidFill>
                <a:hlinkClick r:id="rId6"/>
              </a:rPr>
              <a:t>https://www.gov.uk/government/consultations/information-sharing-duty-statutory-guidance</a:t>
            </a:r>
            <a:endParaRPr sz="1300" u="sng">
              <a:solidFill>
                <a:schemeClr val="hlink"/>
              </a:solidFill>
            </a:endParaRPr>
          </a:p>
        </p:txBody>
      </p:sp>
      <p:sp>
        <p:nvSpPr>
          <p:cNvPr id="90" name="Google Shape;90;p13"/>
          <p:cNvSpPr txBox="1"/>
          <p:nvPr/>
        </p:nvSpPr>
        <p:spPr>
          <a:xfrm>
            <a:off x="4742325" y="6190175"/>
            <a:ext cx="44967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u="sng">
                <a:solidFill>
                  <a:schemeClr val="hlink"/>
                </a:solidFill>
                <a:latin typeface="Calibri"/>
                <a:ea typeface="Calibri"/>
                <a:cs typeface="Calibri"/>
                <a:sym typeface="Calibri"/>
                <a:hlinkClick r:id="rId7"/>
              </a:rPr>
              <a:t>safeguarding.lgfl.net</a:t>
            </a:r>
            <a:endParaRPr sz="2700">
              <a:solidFill>
                <a:srgbClr val="DA291C"/>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4"/>
        <p:cNvGrpSpPr/>
        <p:nvPr/>
      </p:nvGrpSpPr>
      <p:grpSpPr>
        <a:xfrm>
          <a:off x="0" y="0"/>
          <a:ext cx="0" cy="0"/>
          <a:chOff x="0" y="0"/>
          <a:chExt cx="0" cy="0"/>
        </a:xfrm>
      </p:grpSpPr>
      <p:pic>
        <p:nvPicPr>
          <p:cNvPr id="95" name="Google Shape;95;p14" descr="image.png"/>
          <p:cNvPicPr preferRelativeResize="0"/>
          <p:nvPr/>
        </p:nvPicPr>
        <p:blipFill rotWithShape="1">
          <a:blip r:embed="rId3">
            <a:alphaModFix/>
          </a:blip>
          <a:srcRect/>
          <a:stretch/>
        </p:blipFill>
        <p:spPr>
          <a:xfrm>
            <a:off x="0" y="-19062"/>
            <a:ext cx="12192000" cy="6858000"/>
          </a:xfrm>
          <a:prstGeom prst="rect">
            <a:avLst/>
          </a:prstGeom>
          <a:noFill/>
          <a:ln>
            <a:noFill/>
          </a:ln>
        </p:spPr>
      </p:pic>
      <p:pic>
        <p:nvPicPr>
          <p:cNvPr id="96" name="Google Shape;96;p14" descr="image.png"/>
          <p:cNvPicPr preferRelativeResize="0"/>
          <p:nvPr/>
        </p:nvPicPr>
        <p:blipFill rotWithShape="1">
          <a:blip r:embed="rId4">
            <a:alphaModFix/>
          </a:blip>
          <a:srcRect/>
          <a:stretch/>
        </p:blipFill>
        <p:spPr>
          <a:xfrm>
            <a:off x="762000" y="2613511"/>
            <a:ext cx="5143500" cy="3481413"/>
          </a:xfrm>
          <a:prstGeom prst="rect">
            <a:avLst/>
          </a:prstGeom>
          <a:noFill/>
          <a:ln>
            <a:noFill/>
          </a:ln>
        </p:spPr>
      </p:pic>
      <p:pic>
        <p:nvPicPr>
          <p:cNvPr id="97" name="Google Shape;97;p14" descr="image.png"/>
          <p:cNvPicPr preferRelativeResize="0"/>
          <p:nvPr/>
        </p:nvPicPr>
        <p:blipFill rotWithShape="1">
          <a:blip r:embed="rId5">
            <a:alphaModFix/>
          </a:blip>
          <a:srcRect/>
          <a:stretch/>
        </p:blipFill>
        <p:spPr>
          <a:xfrm>
            <a:off x="6286500" y="2613520"/>
            <a:ext cx="5143500" cy="2929650"/>
          </a:xfrm>
          <a:prstGeom prst="rect">
            <a:avLst/>
          </a:prstGeom>
          <a:noFill/>
          <a:ln>
            <a:noFill/>
          </a:ln>
        </p:spPr>
      </p:pic>
      <p:pic>
        <p:nvPicPr>
          <p:cNvPr id="98" name="Google Shape;98;p14" descr="image.png"/>
          <p:cNvPicPr preferRelativeResize="0"/>
          <p:nvPr/>
        </p:nvPicPr>
        <p:blipFill rotWithShape="1">
          <a:blip r:embed="rId6">
            <a:alphaModFix/>
          </a:blip>
          <a:srcRect/>
          <a:stretch/>
        </p:blipFill>
        <p:spPr>
          <a:xfrm>
            <a:off x="10501312" y="381000"/>
            <a:ext cx="928687" cy="619125"/>
          </a:xfrm>
          <a:prstGeom prst="rect">
            <a:avLst/>
          </a:prstGeom>
          <a:noFill/>
          <a:ln>
            <a:noFill/>
          </a:ln>
        </p:spPr>
      </p:pic>
      <p:sp>
        <p:nvSpPr>
          <p:cNvPr id="99" name="Google Shape;99;p14"/>
          <p:cNvSpPr txBox="1"/>
          <p:nvPr/>
        </p:nvSpPr>
        <p:spPr>
          <a:xfrm>
            <a:off x="958500" y="2875283"/>
            <a:ext cx="4750500" cy="315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50" b="0" i="0" u="none" strike="noStrike" cap="none" dirty="0">
                <a:solidFill>
                  <a:srgbClr val="0F172A"/>
                </a:solidFill>
                <a:latin typeface="Poppins SemiBold"/>
                <a:ea typeface="Poppins SemiBold"/>
                <a:cs typeface="Poppins SemiBold"/>
                <a:sym typeface="Poppins SemiBold"/>
              </a:rPr>
              <a:t>Legal Obligation</a:t>
            </a:r>
            <a:endParaRPr sz="1800" dirty="0"/>
          </a:p>
        </p:txBody>
      </p:sp>
      <p:sp>
        <p:nvSpPr>
          <p:cNvPr id="100" name="Google Shape;100;p14"/>
          <p:cNvSpPr txBox="1"/>
          <p:nvPr/>
        </p:nvSpPr>
        <p:spPr>
          <a:xfrm>
            <a:off x="1095375" y="3327907"/>
            <a:ext cx="4524300" cy="2722284"/>
          </a:xfrm>
          <a:prstGeom prst="rect">
            <a:avLst/>
          </a:prstGeom>
          <a:noFill/>
          <a:ln>
            <a:noFill/>
          </a:ln>
        </p:spPr>
        <p:txBody>
          <a:bodyPr spcFirstLastPara="1" wrap="square" lIns="0" tIns="0" rIns="0" bIns="0" anchor="t" anchorCtr="0">
            <a:spAutoFit/>
          </a:bodyPr>
          <a:lstStyle/>
          <a:p>
            <a:pPr marL="0" marR="0" lvl="0" indent="0" algn="l" rtl="0">
              <a:lnSpc>
                <a:spcPct val="144977"/>
              </a:lnSpc>
              <a:spcBef>
                <a:spcPts val="0"/>
              </a:spcBef>
              <a:spcAft>
                <a:spcPts val="0"/>
              </a:spcAft>
              <a:buNone/>
            </a:pPr>
            <a:r>
              <a:rPr lang="en-US" sz="1525" b="0" i="0" u="none" strike="noStrike" cap="none" dirty="0">
                <a:solidFill>
                  <a:srgbClr val="334155"/>
                </a:solidFill>
                <a:latin typeface="Lato"/>
                <a:ea typeface="Lato"/>
                <a:cs typeface="Lato"/>
                <a:sym typeface="Lato"/>
              </a:rPr>
              <a:t>The guidance has been explicitly renamed as the </a:t>
            </a:r>
            <a:r>
              <a:rPr lang="en-US" sz="1525" b="1" i="0" u="none" strike="noStrike" cap="none" dirty="0">
                <a:solidFill>
                  <a:srgbClr val="334155"/>
                </a:solidFill>
                <a:latin typeface="Lato"/>
                <a:ea typeface="Lato"/>
                <a:cs typeface="Lato"/>
                <a:sym typeface="Lato"/>
              </a:rPr>
              <a:t>Information Sharing Duty</a:t>
            </a:r>
            <a:r>
              <a:rPr lang="en-US" sz="1525" b="0" i="0" u="none" strike="noStrike" cap="none" dirty="0">
                <a:solidFill>
                  <a:srgbClr val="334155"/>
                </a:solidFill>
                <a:latin typeface="Lato"/>
                <a:ea typeface="Lato"/>
                <a:cs typeface="Lato"/>
                <a:sym typeface="Lato"/>
              </a:rPr>
              <a:t>. This represents a formal transition from discretionary, non-statutory advice to a strict legal requirement under </a:t>
            </a:r>
            <a:r>
              <a:rPr lang="en-US" sz="1525" b="1" i="0" u="none" strike="noStrike" cap="none" dirty="0">
                <a:solidFill>
                  <a:srgbClr val="334155"/>
                </a:solidFill>
                <a:latin typeface="Lato"/>
                <a:ea typeface="Lato"/>
                <a:cs typeface="Lato"/>
                <a:sym typeface="Lato"/>
              </a:rPr>
              <a:t>Section 16LA of the Children Act 2004</a:t>
            </a:r>
            <a:r>
              <a:rPr lang="en-US" sz="1525" b="0" i="0" u="none" strike="noStrike" cap="none" dirty="0">
                <a:solidFill>
                  <a:srgbClr val="334155"/>
                </a:solidFill>
                <a:latin typeface="Lato"/>
                <a:ea typeface="Lato"/>
                <a:cs typeface="Lato"/>
                <a:sym typeface="Lato"/>
              </a:rPr>
              <a:t> (via the Children’s Wellbeing and Schools Act). This impacts education settings as others such as the police, health and children’s services.</a:t>
            </a:r>
            <a:endParaRPr sz="1800" dirty="0"/>
          </a:p>
        </p:txBody>
      </p:sp>
      <p:sp>
        <p:nvSpPr>
          <p:cNvPr id="101" name="Google Shape;101;p14"/>
          <p:cNvSpPr txBox="1"/>
          <p:nvPr/>
        </p:nvSpPr>
        <p:spPr>
          <a:xfrm>
            <a:off x="6619875" y="2899282"/>
            <a:ext cx="4750500" cy="315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50" b="0" i="0" u="none" strike="noStrike" cap="none">
                <a:solidFill>
                  <a:srgbClr val="0F172A"/>
                </a:solidFill>
                <a:latin typeface="Poppins SemiBold"/>
                <a:ea typeface="Poppins SemiBold"/>
                <a:cs typeface="Poppins SemiBold"/>
                <a:sym typeface="Poppins SemiBold"/>
              </a:rPr>
              <a:t>Regulatory &amp; Inspection Focus</a:t>
            </a:r>
            <a:endParaRPr sz="1800"/>
          </a:p>
        </p:txBody>
      </p:sp>
      <p:sp>
        <p:nvSpPr>
          <p:cNvPr id="102" name="Google Shape;102;p14"/>
          <p:cNvSpPr txBox="1"/>
          <p:nvPr/>
        </p:nvSpPr>
        <p:spPr>
          <a:xfrm>
            <a:off x="6619875" y="3327907"/>
            <a:ext cx="4524300" cy="1596000"/>
          </a:xfrm>
          <a:prstGeom prst="rect">
            <a:avLst/>
          </a:prstGeom>
          <a:noFill/>
          <a:ln>
            <a:noFill/>
          </a:ln>
        </p:spPr>
        <p:txBody>
          <a:bodyPr spcFirstLastPara="1" wrap="square" lIns="0" tIns="0" rIns="0" bIns="0" anchor="t" anchorCtr="0">
            <a:spAutoFit/>
          </a:bodyPr>
          <a:lstStyle/>
          <a:p>
            <a:pPr marL="0" marR="0" lvl="0" indent="0" algn="l" rtl="0">
              <a:lnSpc>
                <a:spcPct val="144977"/>
              </a:lnSpc>
              <a:spcBef>
                <a:spcPts val="0"/>
              </a:spcBef>
              <a:spcAft>
                <a:spcPts val="0"/>
              </a:spcAft>
              <a:buNone/>
            </a:pPr>
            <a:r>
              <a:rPr lang="en-US" sz="1525" b="0" i="0" u="none" strike="noStrike" cap="none" dirty="0">
                <a:solidFill>
                  <a:srgbClr val="334155"/>
                </a:solidFill>
                <a:latin typeface="Lato"/>
                <a:ea typeface="Lato"/>
                <a:cs typeface="Lato"/>
                <a:sym typeface="Lato"/>
              </a:rPr>
              <a:t>Because sharing safeguarding information is now a statutory duty, compliance will be assessed directly by regulators and inspectorates like </a:t>
            </a:r>
            <a:r>
              <a:rPr lang="en-US" sz="1525" b="1" i="0" u="none" strike="noStrike" cap="none" dirty="0">
                <a:solidFill>
                  <a:srgbClr val="334155"/>
                </a:solidFill>
                <a:latin typeface="Lato"/>
                <a:ea typeface="Lato"/>
                <a:cs typeface="Lato"/>
                <a:sym typeface="Lato"/>
              </a:rPr>
              <a:t>Ofsted</a:t>
            </a:r>
            <a:r>
              <a:rPr lang="en-US" sz="1525" b="0" i="0" u="none" strike="noStrike" cap="none" dirty="0">
                <a:solidFill>
                  <a:srgbClr val="334155"/>
                </a:solidFill>
                <a:latin typeface="Lato"/>
                <a:ea typeface="Lato"/>
                <a:cs typeface="Lato"/>
                <a:sym typeface="Lato"/>
              </a:rPr>
              <a:t>. Failure to share relevant info is no longer just a procedural lapse, but a breach of a statutory requirement.</a:t>
            </a:r>
            <a:endParaRPr sz="1800" dirty="0"/>
          </a:p>
        </p:txBody>
      </p:sp>
      <p:sp>
        <p:nvSpPr>
          <p:cNvPr id="103" name="Google Shape;103;p14"/>
          <p:cNvSpPr txBox="1"/>
          <p:nvPr/>
        </p:nvSpPr>
        <p:spPr>
          <a:xfrm>
            <a:off x="762000" y="571500"/>
            <a:ext cx="8961120" cy="57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F172A"/>
                </a:solidFill>
                <a:latin typeface="Poppins"/>
                <a:ea typeface="Poppins"/>
                <a:cs typeface="Poppins"/>
                <a:sym typeface="Poppins"/>
              </a:rPr>
              <a:t>The Shift to Statutory Duty</a:t>
            </a:r>
            <a:endParaRPr/>
          </a:p>
        </p:txBody>
      </p:sp>
      <p:sp>
        <p:nvSpPr>
          <p:cNvPr id="104" name="Google Shape;104;p14"/>
          <p:cNvSpPr/>
          <p:nvPr/>
        </p:nvSpPr>
        <p:spPr>
          <a:xfrm>
            <a:off x="762000" y="1209675"/>
            <a:ext cx="8534400" cy="28575"/>
          </a:xfrm>
          <a:prstGeom prst="rect">
            <a:avLst/>
          </a:prstGeom>
          <a:solidFill>
            <a:srgbClr val="DA2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05" name="Google Shape;105;p14"/>
          <p:cNvPicPr preferRelativeResize="0"/>
          <p:nvPr/>
        </p:nvPicPr>
        <p:blipFill>
          <a:blip r:embed="rId7">
            <a:alphaModFix/>
          </a:blip>
          <a:stretch>
            <a:fillRect/>
          </a:stretch>
        </p:blipFill>
        <p:spPr>
          <a:xfrm>
            <a:off x="9934750" y="119799"/>
            <a:ext cx="2061824" cy="1474900"/>
          </a:xfrm>
          <a:prstGeom prst="rect">
            <a:avLst/>
          </a:prstGeom>
          <a:noFill/>
          <a:ln>
            <a:noFill/>
          </a:ln>
        </p:spPr>
      </p:pic>
      <p:sp>
        <p:nvSpPr>
          <p:cNvPr id="106" name="Google Shape;106;p14"/>
          <p:cNvSpPr txBox="1"/>
          <p:nvPr/>
        </p:nvSpPr>
        <p:spPr>
          <a:xfrm>
            <a:off x="4742325" y="6190175"/>
            <a:ext cx="44967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u="sng">
                <a:solidFill>
                  <a:schemeClr val="hlink"/>
                </a:solidFill>
                <a:latin typeface="Calibri"/>
                <a:ea typeface="Calibri"/>
                <a:cs typeface="Calibri"/>
                <a:sym typeface="Calibri"/>
                <a:hlinkClick r:id="rId8"/>
              </a:rPr>
              <a:t>safeguarding.lgfl.net</a:t>
            </a:r>
            <a:endParaRPr sz="2700">
              <a:solidFill>
                <a:srgbClr val="DA291C"/>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0"/>
        <p:cNvGrpSpPr/>
        <p:nvPr/>
      </p:nvGrpSpPr>
      <p:grpSpPr>
        <a:xfrm>
          <a:off x="0" y="0"/>
          <a:ext cx="0" cy="0"/>
          <a:chOff x="0" y="0"/>
          <a:chExt cx="0" cy="0"/>
        </a:xfrm>
      </p:grpSpPr>
      <p:pic>
        <p:nvPicPr>
          <p:cNvPr id="111" name="Google Shape;111;p15"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2" name="Google Shape;112;p15" descr="image.png"/>
          <p:cNvPicPr preferRelativeResize="0"/>
          <p:nvPr/>
        </p:nvPicPr>
        <p:blipFill rotWithShape="1">
          <a:blip r:embed="rId4">
            <a:alphaModFix/>
          </a:blip>
          <a:srcRect/>
          <a:stretch/>
        </p:blipFill>
        <p:spPr>
          <a:xfrm>
            <a:off x="6286500" y="2071687"/>
            <a:ext cx="5143500" cy="3619500"/>
          </a:xfrm>
          <a:prstGeom prst="rect">
            <a:avLst/>
          </a:prstGeom>
          <a:noFill/>
          <a:ln>
            <a:noFill/>
          </a:ln>
        </p:spPr>
      </p:pic>
      <p:pic>
        <p:nvPicPr>
          <p:cNvPr id="113" name="Google Shape;113;p15" descr="image.png"/>
          <p:cNvPicPr preferRelativeResize="0"/>
          <p:nvPr/>
        </p:nvPicPr>
        <p:blipFill rotWithShape="1">
          <a:blip r:embed="rId5">
            <a:alphaModFix/>
          </a:blip>
          <a:srcRect/>
          <a:stretch/>
        </p:blipFill>
        <p:spPr>
          <a:xfrm>
            <a:off x="10501312" y="381000"/>
            <a:ext cx="928687" cy="619125"/>
          </a:xfrm>
          <a:prstGeom prst="rect">
            <a:avLst/>
          </a:prstGeom>
          <a:noFill/>
          <a:ln>
            <a:noFill/>
          </a:ln>
        </p:spPr>
      </p:pic>
      <p:pic>
        <p:nvPicPr>
          <p:cNvPr id="114" name="Google Shape;114;p15" descr="image.png"/>
          <p:cNvPicPr preferRelativeResize="0"/>
          <p:nvPr/>
        </p:nvPicPr>
        <p:blipFill rotWithShape="1">
          <a:blip r:embed="rId6">
            <a:alphaModFix/>
          </a:blip>
          <a:srcRect/>
          <a:stretch/>
        </p:blipFill>
        <p:spPr>
          <a:xfrm>
            <a:off x="6286500" y="2071687"/>
            <a:ext cx="5143500" cy="3619500"/>
          </a:xfrm>
          <a:prstGeom prst="rect">
            <a:avLst/>
          </a:prstGeom>
          <a:noFill/>
          <a:ln>
            <a:noFill/>
          </a:ln>
        </p:spPr>
      </p:pic>
      <p:sp>
        <p:nvSpPr>
          <p:cNvPr id="115" name="Google Shape;115;p15"/>
          <p:cNvSpPr txBox="1"/>
          <p:nvPr/>
        </p:nvSpPr>
        <p:spPr>
          <a:xfrm>
            <a:off x="1095375" y="1891551"/>
            <a:ext cx="4810200" cy="923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500" b="1" i="0" u="none" strike="noStrike" cap="none">
                <a:solidFill>
                  <a:srgbClr val="0F172A"/>
                </a:solidFill>
                <a:latin typeface="Lato"/>
                <a:ea typeface="Lato"/>
                <a:cs typeface="Lato"/>
                <a:sym typeface="Lato"/>
              </a:rPr>
              <a:t>The "Must" Requirement:</a:t>
            </a:r>
            <a:r>
              <a:rPr lang="en-US" sz="1500" b="0" i="0" u="none" strike="noStrike" cap="none">
                <a:solidFill>
                  <a:srgbClr val="334155"/>
                </a:solidFill>
                <a:latin typeface="Lato"/>
                <a:ea typeface="Lato"/>
                <a:cs typeface="Lato"/>
                <a:sym typeface="Lato"/>
              </a:rPr>
              <a:t> If you hold info relevant to safeguarding or promoting a child's welfare, you </a:t>
            </a:r>
            <a:r>
              <a:rPr lang="en-US" sz="1500" b="1" i="0" u="none" strike="noStrike" cap="none">
                <a:solidFill>
                  <a:srgbClr val="0F172A"/>
                </a:solidFill>
                <a:latin typeface="Lato"/>
                <a:ea typeface="Lato"/>
                <a:cs typeface="Lato"/>
                <a:sym typeface="Lato"/>
              </a:rPr>
              <a:t>must</a:t>
            </a:r>
            <a:r>
              <a:rPr lang="en-US" sz="1500" b="0" i="0" u="none" strike="noStrike" cap="none">
                <a:solidFill>
                  <a:srgbClr val="334155"/>
                </a:solidFill>
                <a:latin typeface="Lato"/>
                <a:ea typeface="Lato"/>
                <a:cs typeface="Lato"/>
                <a:sym typeface="Lato"/>
              </a:rPr>
              <a:t> share it with other relevant practitioners.</a:t>
            </a:r>
            <a:endParaRPr sz="1700"/>
          </a:p>
        </p:txBody>
      </p:sp>
      <p:sp>
        <p:nvSpPr>
          <p:cNvPr id="116" name="Google Shape;116;p15"/>
          <p:cNvSpPr txBox="1"/>
          <p:nvPr/>
        </p:nvSpPr>
        <p:spPr>
          <a:xfrm>
            <a:off x="1095375" y="3117196"/>
            <a:ext cx="4810200" cy="923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500" b="1" i="0" u="none" strike="noStrike" cap="none">
                <a:solidFill>
                  <a:srgbClr val="0F172A"/>
                </a:solidFill>
                <a:latin typeface="Lato"/>
                <a:ea typeface="Lato"/>
                <a:cs typeface="Lato"/>
                <a:sym typeface="Lato"/>
              </a:rPr>
              <a:t>No Threshold Barriers:</a:t>
            </a:r>
            <a:r>
              <a:rPr lang="en-US" sz="1500" b="0" i="0" u="none" strike="noStrike" cap="none">
                <a:solidFill>
                  <a:srgbClr val="334155"/>
                </a:solidFill>
                <a:latin typeface="Lato"/>
                <a:ea typeface="Lato"/>
                <a:cs typeface="Lato"/>
                <a:sym typeface="Lato"/>
              </a:rPr>
              <a:t> Sharing is explicitly required </a:t>
            </a:r>
            <a:r>
              <a:rPr lang="en-US" sz="1500" b="1" i="0" u="none" strike="noStrike" cap="none">
                <a:solidFill>
                  <a:srgbClr val="0F172A"/>
                </a:solidFill>
                <a:latin typeface="Lato"/>
                <a:ea typeface="Lato"/>
                <a:cs typeface="Lato"/>
                <a:sym typeface="Lato"/>
              </a:rPr>
              <a:t>before</a:t>
            </a:r>
            <a:r>
              <a:rPr lang="en-US" sz="1500" b="0" i="0" u="none" strike="noStrike" cap="none">
                <a:solidFill>
                  <a:srgbClr val="334155"/>
                </a:solidFill>
                <a:latin typeface="Lato"/>
                <a:ea typeface="Lato"/>
                <a:cs typeface="Lato"/>
                <a:sym typeface="Lato"/>
              </a:rPr>
              <a:t> formal statutory harm thresholds (such as Section 17 or Section 47 enquiries) are met.</a:t>
            </a:r>
            <a:endParaRPr sz="1700"/>
          </a:p>
        </p:txBody>
      </p:sp>
      <p:sp>
        <p:nvSpPr>
          <p:cNvPr id="117" name="Google Shape;117;p15"/>
          <p:cNvSpPr txBox="1"/>
          <p:nvPr/>
        </p:nvSpPr>
        <p:spPr>
          <a:xfrm>
            <a:off x="1095375" y="4342841"/>
            <a:ext cx="4810200" cy="1269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500" b="1" i="0" u="none" strike="noStrike" cap="none">
                <a:solidFill>
                  <a:srgbClr val="0F172A"/>
                </a:solidFill>
                <a:latin typeface="Lato"/>
                <a:ea typeface="Lato"/>
                <a:cs typeface="Lato"/>
                <a:sym typeface="Lato"/>
              </a:rPr>
              <a:t>Proactive Focus:</a:t>
            </a:r>
            <a:r>
              <a:rPr lang="en-US" sz="1500" b="0" i="0" u="none" strike="noStrike" cap="none">
                <a:solidFill>
                  <a:srgbClr val="334155"/>
                </a:solidFill>
                <a:latin typeface="Lato"/>
                <a:ea typeface="Lato"/>
                <a:cs typeface="Lato"/>
                <a:sym typeface="Lato"/>
              </a:rPr>
              <a:t> The legal objective shifts away from defensive box-ticking and towards proactive, multi-agency disclosure to facilitate early intervention and prevent harm.</a:t>
            </a:r>
            <a:endParaRPr sz="1700"/>
          </a:p>
        </p:txBody>
      </p:sp>
      <p:pic>
        <p:nvPicPr>
          <p:cNvPr id="118" name="Google Shape;118;p15" descr="image.png"/>
          <p:cNvPicPr preferRelativeResize="0"/>
          <p:nvPr/>
        </p:nvPicPr>
        <p:blipFill rotWithShape="1">
          <a:blip r:embed="rId7">
            <a:alphaModFix/>
          </a:blip>
          <a:srcRect/>
          <a:stretch/>
        </p:blipFill>
        <p:spPr>
          <a:xfrm>
            <a:off x="505075" y="2155463"/>
            <a:ext cx="376725" cy="395550"/>
          </a:xfrm>
          <a:prstGeom prst="rect">
            <a:avLst/>
          </a:prstGeom>
          <a:noFill/>
          <a:ln>
            <a:noFill/>
          </a:ln>
        </p:spPr>
      </p:pic>
      <p:sp>
        <p:nvSpPr>
          <p:cNvPr id="119" name="Google Shape;119;p15"/>
          <p:cNvSpPr txBox="1"/>
          <p:nvPr/>
        </p:nvSpPr>
        <p:spPr>
          <a:xfrm>
            <a:off x="762000" y="571500"/>
            <a:ext cx="8961120" cy="57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F172A"/>
                </a:solidFill>
                <a:latin typeface="Poppins"/>
                <a:ea typeface="Poppins"/>
                <a:cs typeface="Poppins"/>
                <a:sym typeface="Poppins"/>
              </a:rPr>
              <a:t>Lowering Barriers to Sharing</a:t>
            </a:r>
            <a:endParaRPr/>
          </a:p>
        </p:txBody>
      </p:sp>
      <p:sp>
        <p:nvSpPr>
          <p:cNvPr id="120" name="Google Shape;120;p15"/>
          <p:cNvSpPr/>
          <p:nvPr/>
        </p:nvSpPr>
        <p:spPr>
          <a:xfrm>
            <a:off x="762000" y="1209675"/>
            <a:ext cx="8534400" cy="28575"/>
          </a:xfrm>
          <a:prstGeom prst="rect">
            <a:avLst/>
          </a:prstGeom>
          <a:solidFill>
            <a:srgbClr val="DA2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21" name="Google Shape;121;p15"/>
          <p:cNvPicPr preferRelativeResize="0"/>
          <p:nvPr/>
        </p:nvPicPr>
        <p:blipFill>
          <a:blip r:embed="rId8">
            <a:alphaModFix/>
          </a:blip>
          <a:stretch>
            <a:fillRect/>
          </a:stretch>
        </p:blipFill>
        <p:spPr>
          <a:xfrm>
            <a:off x="9934737" y="-1"/>
            <a:ext cx="2061824" cy="1474900"/>
          </a:xfrm>
          <a:prstGeom prst="rect">
            <a:avLst/>
          </a:prstGeom>
          <a:noFill/>
          <a:ln>
            <a:noFill/>
          </a:ln>
        </p:spPr>
      </p:pic>
      <p:pic>
        <p:nvPicPr>
          <p:cNvPr id="122" name="Google Shape;122;p15" descr="image.png"/>
          <p:cNvPicPr preferRelativeResize="0"/>
          <p:nvPr/>
        </p:nvPicPr>
        <p:blipFill rotWithShape="1">
          <a:blip r:embed="rId7">
            <a:alphaModFix/>
          </a:blip>
          <a:srcRect/>
          <a:stretch/>
        </p:blipFill>
        <p:spPr>
          <a:xfrm>
            <a:off x="512537" y="3231213"/>
            <a:ext cx="376725" cy="395550"/>
          </a:xfrm>
          <a:prstGeom prst="rect">
            <a:avLst/>
          </a:prstGeom>
          <a:noFill/>
          <a:ln>
            <a:noFill/>
          </a:ln>
        </p:spPr>
      </p:pic>
      <p:pic>
        <p:nvPicPr>
          <p:cNvPr id="123" name="Google Shape;123;p15" descr="image.png"/>
          <p:cNvPicPr preferRelativeResize="0"/>
          <p:nvPr/>
        </p:nvPicPr>
        <p:blipFill rotWithShape="1">
          <a:blip r:embed="rId7">
            <a:alphaModFix/>
          </a:blip>
          <a:srcRect/>
          <a:stretch/>
        </p:blipFill>
        <p:spPr>
          <a:xfrm>
            <a:off x="512525" y="4490786"/>
            <a:ext cx="376725" cy="395550"/>
          </a:xfrm>
          <a:prstGeom prst="rect">
            <a:avLst/>
          </a:prstGeom>
          <a:noFill/>
          <a:ln>
            <a:noFill/>
          </a:ln>
        </p:spPr>
      </p:pic>
      <p:sp>
        <p:nvSpPr>
          <p:cNvPr id="124" name="Google Shape;124;p15"/>
          <p:cNvSpPr txBox="1"/>
          <p:nvPr/>
        </p:nvSpPr>
        <p:spPr>
          <a:xfrm>
            <a:off x="4742325" y="6190175"/>
            <a:ext cx="44967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u="sng">
                <a:solidFill>
                  <a:schemeClr val="hlink"/>
                </a:solidFill>
                <a:latin typeface="Calibri"/>
                <a:ea typeface="Calibri"/>
                <a:cs typeface="Calibri"/>
                <a:sym typeface="Calibri"/>
                <a:hlinkClick r:id="rId9"/>
              </a:rPr>
              <a:t>safeguarding.lgfl.net</a:t>
            </a:r>
            <a:endParaRPr sz="2700">
              <a:solidFill>
                <a:srgbClr val="DA291C"/>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8"/>
        <p:cNvGrpSpPr/>
        <p:nvPr/>
      </p:nvGrpSpPr>
      <p:grpSpPr>
        <a:xfrm>
          <a:off x="0" y="0"/>
          <a:ext cx="0" cy="0"/>
          <a:chOff x="0" y="0"/>
          <a:chExt cx="0" cy="0"/>
        </a:xfrm>
      </p:grpSpPr>
      <p:pic>
        <p:nvPicPr>
          <p:cNvPr id="129" name="Google Shape;129;p16"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30" name="Google Shape;130;p16" descr="image.png"/>
          <p:cNvPicPr preferRelativeResize="0"/>
          <p:nvPr/>
        </p:nvPicPr>
        <p:blipFill rotWithShape="1">
          <a:blip r:embed="rId4">
            <a:alphaModFix/>
          </a:blip>
          <a:srcRect/>
          <a:stretch/>
        </p:blipFill>
        <p:spPr>
          <a:xfrm>
            <a:off x="762000" y="2552677"/>
            <a:ext cx="5143500" cy="2912075"/>
          </a:xfrm>
          <a:prstGeom prst="rect">
            <a:avLst/>
          </a:prstGeom>
          <a:noFill/>
          <a:ln>
            <a:noFill/>
          </a:ln>
        </p:spPr>
      </p:pic>
      <p:pic>
        <p:nvPicPr>
          <p:cNvPr id="131" name="Google Shape;131;p16" descr="image.png"/>
          <p:cNvPicPr preferRelativeResize="0"/>
          <p:nvPr/>
        </p:nvPicPr>
        <p:blipFill rotWithShape="1">
          <a:blip r:embed="rId5">
            <a:alphaModFix/>
          </a:blip>
          <a:srcRect/>
          <a:stretch/>
        </p:blipFill>
        <p:spPr>
          <a:xfrm>
            <a:off x="6286500" y="2552677"/>
            <a:ext cx="5143500" cy="2912075"/>
          </a:xfrm>
          <a:prstGeom prst="rect">
            <a:avLst/>
          </a:prstGeom>
          <a:noFill/>
          <a:ln>
            <a:noFill/>
          </a:ln>
        </p:spPr>
      </p:pic>
      <p:pic>
        <p:nvPicPr>
          <p:cNvPr id="132" name="Google Shape;132;p16" descr="image.png"/>
          <p:cNvPicPr preferRelativeResize="0"/>
          <p:nvPr/>
        </p:nvPicPr>
        <p:blipFill rotWithShape="1">
          <a:blip r:embed="rId6">
            <a:alphaModFix/>
          </a:blip>
          <a:srcRect/>
          <a:stretch/>
        </p:blipFill>
        <p:spPr>
          <a:xfrm>
            <a:off x="10501312" y="381000"/>
            <a:ext cx="928687" cy="619125"/>
          </a:xfrm>
          <a:prstGeom prst="rect">
            <a:avLst/>
          </a:prstGeom>
          <a:noFill/>
          <a:ln>
            <a:noFill/>
          </a:ln>
        </p:spPr>
      </p:pic>
      <p:sp>
        <p:nvSpPr>
          <p:cNvPr id="133" name="Google Shape;133;p16"/>
          <p:cNvSpPr txBox="1"/>
          <p:nvPr/>
        </p:nvSpPr>
        <p:spPr>
          <a:xfrm>
            <a:off x="1095375" y="2990379"/>
            <a:ext cx="4524300" cy="1924566"/>
          </a:xfrm>
          <a:prstGeom prst="rect">
            <a:avLst/>
          </a:prstGeom>
          <a:noFill/>
          <a:ln>
            <a:noFill/>
          </a:ln>
        </p:spPr>
        <p:txBody>
          <a:bodyPr spcFirstLastPara="1" wrap="square" lIns="0" tIns="0" rIns="0" bIns="0" anchor="t" anchorCtr="0">
            <a:spAutoFit/>
          </a:bodyPr>
          <a:lstStyle/>
          <a:p>
            <a:pPr marL="0" marR="0" lvl="0" indent="0" algn="l" rtl="0">
              <a:lnSpc>
                <a:spcPct val="144977"/>
              </a:lnSpc>
              <a:spcBef>
                <a:spcPts val="0"/>
              </a:spcBef>
              <a:spcAft>
                <a:spcPts val="0"/>
              </a:spcAft>
              <a:buNone/>
            </a:pPr>
            <a:r>
              <a:rPr lang="en-US" sz="1725" b="0" i="0" u="none" strike="noStrike" cap="none" dirty="0">
                <a:solidFill>
                  <a:srgbClr val="334155"/>
                </a:solidFill>
                <a:latin typeface="Lato"/>
                <a:ea typeface="Lato"/>
                <a:cs typeface="Lato"/>
                <a:sym typeface="Lato"/>
              </a:rPr>
              <a:t>Previously, practitioners had to judge if sharing confidential information was legally justified, in the public interest, or required explicit parental consent. This created significant delay and friction between agencies who are duty bound.</a:t>
            </a:r>
            <a:endParaRPr sz="2000" dirty="0"/>
          </a:p>
        </p:txBody>
      </p:sp>
      <p:sp>
        <p:nvSpPr>
          <p:cNvPr id="134" name="Google Shape;134;p16"/>
          <p:cNvSpPr txBox="1"/>
          <p:nvPr/>
        </p:nvSpPr>
        <p:spPr>
          <a:xfrm>
            <a:off x="6619875" y="2891398"/>
            <a:ext cx="4524300" cy="2190300"/>
          </a:xfrm>
          <a:prstGeom prst="rect">
            <a:avLst/>
          </a:prstGeom>
          <a:noFill/>
          <a:ln>
            <a:noFill/>
          </a:ln>
        </p:spPr>
        <p:txBody>
          <a:bodyPr spcFirstLastPara="1" wrap="square" lIns="0" tIns="0" rIns="0" bIns="0" anchor="t" anchorCtr="0">
            <a:spAutoFit/>
          </a:bodyPr>
          <a:lstStyle/>
          <a:p>
            <a:pPr marL="0" marR="0" lvl="0" indent="0" algn="l" rtl="0">
              <a:lnSpc>
                <a:spcPct val="144977"/>
              </a:lnSpc>
              <a:spcBef>
                <a:spcPts val="0"/>
              </a:spcBef>
              <a:spcAft>
                <a:spcPts val="0"/>
              </a:spcAft>
              <a:buNone/>
            </a:pPr>
            <a:r>
              <a:rPr lang="en-US" sz="1725" b="0" i="0" u="none" strike="noStrike" cap="none" dirty="0">
                <a:solidFill>
                  <a:srgbClr val="334155"/>
                </a:solidFill>
                <a:latin typeface="Lato"/>
                <a:ea typeface="Lato"/>
                <a:cs typeface="Lato"/>
                <a:sym typeface="Lato"/>
              </a:rPr>
              <a:t>The updated 2026 duty creates an unambiguous </a:t>
            </a:r>
            <a:r>
              <a:rPr lang="en-US" sz="1725" b="1" i="0" u="none" strike="noStrike" cap="none" dirty="0">
                <a:solidFill>
                  <a:srgbClr val="334155"/>
                </a:solidFill>
                <a:latin typeface="Lato"/>
                <a:ea typeface="Lato"/>
                <a:cs typeface="Lato"/>
                <a:sym typeface="Lato"/>
              </a:rPr>
              <a:t>legal requirement</a:t>
            </a:r>
            <a:r>
              <a:rPr lang="en-US" sz="1725" b="0" i="0" u="none" strike="noStrike" cap="none" dirty="0">
                <a:solidFill>
                  <a:srgbClr val="334155"/>
                </a:solidFill>
                <a:latin typeface="Lato"/>
                <a:ea typeface="Lato"/>
                <a:cs typeface="Lato"/>
                <a:sym typeface="Lato"/>
              </a:rPr>
              <a:t> to share information relevant to safeguarding and child welfare. This overrides the Common Law Duty of Confidentiality, enabling faster, more consistent multi-agency action.</a:t>
            </a:r>
            <a:endParaRPr sz="2000" dirty="0"/>
          </a:p>
        </p:txBody>
      </p:sp>
      <p:sp>
        <p:nvSpPr>
          <p:cNvPr id="135" name="Google Shape;135;p16"/>
          <p:cNvSpPr txBox="1"/>
          <p:nvPr/>
        </p:nvSpPr>
        <p:spPr>
          <a:xfrm>
            <a:off x="762000" y="571500"/>
            <a:ext cx="8961120" cy="57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F172A"/>
                </a:solidFill>
                <a:latin typeface="Poppins"/>
                <a:ea typeface="Poppins"/>
                <a:cs typeface="Poppins"/>
                <a:sym typeface="Poppins"/>
              </a:rPr>
              <a:t>Confidentiality &amp; Consent</a:t>
            </a:r>
            <a:endParaRPr/>
          </a:p>
        </p:txBody>
      </p:sp>
      <p:sp>
        <p:nvSpPr>
          <p:cNvPr id="136" name="Google Shape;136;p16"/>
          <p:cNvSpPr/>
          <p:nvPr/>
        </p:nvSpPr>
        <p:spPr>
          <a:xfrm>
            <a:off x="762000" y="1209675"/>
            <a:ext cx="8534400" cy="28575"/>
          </a:xfrm>
          <a:prstGeom prst="rect">
            <a:avLst/>
          </a:prstGeom>
          <a:solidFill>
            <a:srgbClr val="DA2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7" name="Google Shape;137;p16"/>
          <p:cNvPicPr preferRelativeResize="0"/>
          <p:nvPr/>
        </p:nvPicPr>
        <p:blipFill>
          <a:blip r:embed="rId7">
            <a:alphaModFix/>
          </a:blip>
          <a:stretch>
            <a:fillRect/>
          </a:stretch>
        </p:blipFill>
        <p:spPr>
          <a:xfrm>
            <a:off x="9934737" y="-1"/>
            <a:ext cx="2061824" cy="1474900"/>
          </a:xfrm>
          <a:prstGeom prst="rect">
            <a:avLst/>
          </a:prstGeom>
          <a:noFill/>
          <a:ln>
            <a:noFill/>
          </a:ln>
        </p:spPr>
      </p:pic>
      <p:sp>
        <p:nvSpPr>
          <p:cNvPr id="138" name="Google Shape;138;p16"/>
          <p:cNvSpPr txBox="1"/>
          <p:nvPr/>
        </p:nvSpPr>
        <p:spPr>
          <a:xfrm>
            <a:off x="4742325" y="6190175"/>
            <a:ext cx="44967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u="sng">
                <a:solidFill>
                  <a:schemeClr val="hlink"/>
                </a:solidFill>
                <a:latin typeface="Calibri"/>
                <a:ea typeface="Calibri"/>
                <a:cs typeface="Calibri"/>
                <a:sym typeface="Calibri"/>
                <a:hlinkClick r:id="rId8"/>
              </a:rPr>
              <a:t>safeguarding.lgfl.net</a:t>
            </a:r>
            <a:endParaRPr sz="2700">
              <a:solidFill>
                <a:srgbClr val="DA291C"/>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2"/>
        <p:cNvGrpSpPr/>
        <p:nvPr/>
      </p:nvGrpSpPr>
      <p:grpSpPr>
        <a:xfrm>
          <a:off x="0" y="0"/>
          <a:ext cx="0" cy="0"/>
          <a:chOff x="0" y="0"/>
          <a:chExt cx="0" cy="0"/>
        </a:xfrm>
      </p:grpSpPr>
      <p:pic>
        <p:nvPicPr>
          <p:cNvPr id="143" name="Google Shape;143;p17"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44" name="Google Shape;144;p17" descr="image.png"/>
          <p:cNvPicPr preferRelativeResize="0"/>
          <p:nvPr/>
        </p:nvPicPr>
        <p:blipFill rotWithShape="1">
          <a:blip r:embed="rId4">
            <a:alphaModFix/>
          </a:blip>
          <a:srcRect/>
          <a:stretch/>
        </p:blipFill>
        <p:spPr>
          <a:xfrm>
            <a:off x="762000" y="2353266"/>
            <a:ext cx="3365450" cy="3590330"/>
          </a:xfrm>
          <a:prstGeom prst="rect">
            <a:avLst/>
          </a:prstGeom>
          <a:noFill/>
          <a:ln>
            <a:noFill/>
          </a:ln>
        </p:spPr>
      </p:pic>
      <p:pic>
        <p:nvPicPr>
          <p:cNvPr id="145" name="Google Shape;145;p17" descr="image.png"/>
          <p:cNvPicPr preferRelativeResize="0"/>
          <p:nvPr/>
        </p:nvPicPr>
        <p:blipFill rotWithShape="1">
          <a:blip r:embed="rId5">
            <a:alphaModFix/>
          </a:blip>
          <a:srcRect/>
          <a:stretch/>
        </p:blipFill>
        <p:spPr>
          <a:xfrm>
            <a:off x="4413200" y="2774751"/>
            <a:ext cx="3365450" cy="2213371"/>
          </a:xfrm>
          <a:prstGeom prst="rect">
            <a:avLst/>
          </a:prstGeom>
          <a:noFill/>
          <a:ln>
            <a:noFill/>
          </a:ln>
        </p:spPr>
      </p:pic>
      <p:pic>
        <p:nvPicPr>
          <p:cNvPr id="146" name="Google Shape;146;p17" descr="image.png"/>
          <p:cNvPicPr preferRelativeResize="0"/>
          <p:nvPr/>
        </p:nvPicPr>
        <p:blipFill rotWithShape="1">
          <a:blip r:embed="rId6">
            <a:alphaModFix/>
          </a:blip>
          <a:srcRect/>
          <a:stretch/>
        </p:blipFill>
        <p:spPr>
          <a:xfrm>
            <a:off x="8064400" y="2353269"/>
            <a:ext cx="3365450" cy="3586627"/>
          </a:xfrm>
          <a:prstGeom prst="rect">
            <a:avLst/>
          </a:prstGeom>
          <a:noFill/>
          <a:ln>
            <a:noFill/>
          </a:ln>
        </p:spPr>
      </p:pic>
      <p:pic>
        <p:nvPicPr>
          <p:cNvPr id="147" name="Google Shape;147;p17" descr="image.png"/>
          <p:cNvPicPr preferRelativeResize="0"/>
          <p:nvPr/>
        </p:nvPicPr>
        <p:blipFill rotWithShape="1">
          <a:blip r:embed="rId7">
            <a:alphaModFix/>
          </a:blip>
          <a:srcRect/>
          <a:stretch/>
        </p:blipFill>
        <p:spPr>
          <a:xfrm>
            <a:off x="10501312" y="381000"/>
            <a:ext cx="928687" cy="619125"/>
          </a:xfrm>
          <a:prstGeom prst="rect">
            <a:avLst/>
          </a:prstGeom>
          <a:noFill/>
          <a:ln>
            <a:noFill/>
          </a:ln>
        </p:spPr>
      </p:pic>
      <p:sp>
        <p:nvSpPr>
          <p:cNvPr id="148" name="Google Shape;148;p17"/>
          <p:cNvSpPr txBox="1"/>
          <p:nvPr/>
        </p:nvSpPr>
        <p:spPr>
          <a:xfrm>
            <a:off x="1000125" y="3165272"/>
            <a:ext cx="3033600" cy="307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0" i="0" u="none" strike="noStrike" cap="none">
                <a:solidFill>
                  <a:srgbClr val="0F172A"/>
                </a:solidFill>
                <a:latin typeface="Poppins SemiBold"/>
                <a:ea typeface="Poppins SemiBold"/>
                <a:cs typeface="Poppins SemiBold"/>
                <a:sym typeface="Poppins SemiBold"/>
              </a:rPr>
              <a:t>1. Relevance</a:t>
            </a:r>
            <a:endParaRPr sz="1900"/>
          </a:p>
        </p:txBody>
      </p:sp>
      <p:sp>
        <p:nvSpPr>
          <p:cNvPr id="149" name="Google Shape;149;p17"/>
          <p:cNvSpPr txBox="1"/>
          <p:nvPr/>
        </p:nvSpPr>
        <p:spPr>
          <a:xfrm>
            <a:off x="1000125" y="3546272"/>
            <a:ext cx="2889300" cy="1908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550" b="0" i="0" u="none" strike="noStrike" cap="none">
                <a:solidFill>
                  <a:srgbClr val="334155"/>
                </a:solidFill>
                <a:latin typeface="Lato"/>
                <a:ea typeface="Lato"/>
                <a:cs typeface="Lato"/>
                <a:sym typeface="Lato"/>
              </a:rPr>
              <a:t>Does the information have a direct bearing on safeguarding or promoting the child’s welfare? If information was requested from you, do you have sufficient context to confirm this relevance?</a:t>
            </a:r>
            <a:endParaRPr sz="1900"/>
          </a:p>
        </p:txBody>
      </p:sp>
      <p:sp>
        <p:nvSpPr>
          <p:cNvPr id="150" name="Google Shape;150;p17"/>
          <p:cNvSpPr txBox="1"/>
          <p:nvPr/>
        </p:nvSpPr>
        <p:spPr>
          <a:xfrm>
            <a:off x="4651325" y="3622476"/>
            <a:ext cx="3033600" cy="307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0" i="0" u="none" strike="noStrike" cap="none">
                <a:solidFill>
                  <a:srgbClr val="0F172A"/>
                </a:solidFill>
                <a:latin typeface="Poppins SemiBold"/>
                <a:ea typeface="Poppins SemiBold"/>
                <a:cs typeface="Poppins SemiBold"/>
                <a:sym typeface="Poppins SemiBold"/>
              </a:rPr>
              <a:t>2. May Facilitate</a:t>
            </a:r>
            <a:endParaRPr sz="1900"/>
          </a:p>
        </p:txBody>
      </p:sp>
      <p:sp>
        <p:nvSpPr>
          <p:cNvPr id="152" name="Google Shape;152;p17"/>
          <p:cNvSpPr txBox="1"/>
          <p:nvPr/>
        </p:nvSpPr>
        <p:spPr>
          <a:xfrm>
            <a:off x="8302525" y="3200994"/>
            <a:ext cx="3033600" cy="307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0" i="0" u="none" strike="noStrike" cap="none">
                <a:solidFill>
                  <a:srgbClr val="0F172A"/>
                </a:solidFill>
                <a:latin typeface="Poppins SemiBold"/>
                <a:ea typeface="Poppins SemiBold"/>
                <a:cs typeface="Poppins SemiBold"/>
                <a:sym typeface="Poppins SemiBold"/>
              </a:rPr>
              <a:t>3. Detriment</a:t>
            </a:r>
            <a:endParaRPr sz="1900"/>
          </a:p>
        </p:txBody>
      </p:sp>
      <p:sp>
        <p:nvSpPr>
          <p:cNvPr id="153" name="Google Shape;153;p17"/>
          <p:cNvSpPr txBox="1"/>
          <p:nvPr/>
        </p:nvSpPr>
        <p:spPr>
          <a:xfrm>
            <a:off x="8302525" y="3581994"/>
            <a:ext cx="2889300" cy="1908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550" b="0" i="0" u="none" strike="noStrike" cap="none" dirty="0">
                <a:solidFill>
                  <a:srgbClr val="334155"/>
                </a:solidFill>
                <a:latin typeface="Lato"/>
                <a:ea typeface="Lato"/>
                <a:cs typeface="Lato"/>
                <a:sym typeface="Lato"/>
              </a:rPr>
              <a:t>Could sharing be of greater detriment to the child than not sharing? Are there any clear mitigating actions that can be taken to safely share anyway rather than blocking disclosure?</a:t>
            </a:r>
            <a:endParaRPr sz="1900" dirty="0"/>
          </a:p>
        </p:txBody>
      </p:sp>
      <p:pic>
        <p:nvPicPr>
          <p:cNvPr id="154" name="Google Shape;154;p17" descr="image.png"/>
          <p:cNvPicPr preferRelativeResize="0"/>
          <p:nvPr/>
        </p:nvPicPr>
        <p:blipFill rotWithShape="1">
          <a:blip r:embed="rId8">
            <a:alphaModFix/>
          </a:blip>
          <a:srcRect/>
          <a:stretch/>
        </p:blipFill>
        <p:spPr>
          <a:xfrm>
            <a:off x="1000125" y="2650922"/>
            <a:ext cx="428625" cy="342900"/>
          </a:xfrm>
          <a:prstGeom prst="rect">
            <a:avLst/>
          </a:prstGeom>
          <a:noFill/>
          <a:ln>
            <a:noFill/>
          </a:ln>
        </p:spPr>
      </p:pic>
      <p:pic>
        <p:nvPicPr>
          <p:cNvPr id="155" name="Google Shape;155;p17" descr="image.png"/>
          <p:cNvPicPr preferRelativeResize="0"/>
          <p:nvPr/>
        </p:nvPicPr>
        <p:blipFill rotWithShape="1">
          <a:blip r:embed="rId9">
            <a:alphaModFix/>
          </a:blip>
          <a:srcRect/>
          <a:stretch/>
        </p:blipFill>
        <p:spPr>
          <a:xfrm>
            <a:off x="4651325" y="3108126"/>
            <a:ext cx="428625" cy="342900"/>
          </a:xfrm>
          <a:prstGeom prst="rect">
            <a:avLst/>
          </a:prstGeom>
          <a:noFill/>
          <a:ln>
            <a:noFill/>
          </a:ln>
        </p:spPr>
      </p:pic>
      <p:pic>
        <p:nvPicPr>
          <p:cNvPr id="156" name="Google Shape;156;p17" descr="image.png"/>
          <p:cNvPicPr preferRelativeResize="0"/>
          <p:nvPr/>
        </p:nvPicPr>
        <p:blipFill rotWithShape="1">
          <a:blip r:embed="rId10">
            <a:alphaModFix/>
          </a:blip>
          <a:srcRect/>
          <a:stretch/>
        </p:blipFill>
        <p:spPr>
          <a:xfrm>
            <a:off x="8302525" y="2686644"/>
            <a:ext cx="342900" cy="342900"/>
          </a:xfrm>
          <a:prstGeom prst="rect">
            <a:avLst/>
          </a:prstGeom>
          <a:noFill/>
          <a:ln>
            <a:noFill/>
          </a:ln>
        </p:spPr>
      </p:pic>
      <p:sp>
        <p:nvSpPr>
          <p:cNvPr id="157" name="Google Shape;157;p17"/>
          <p:cNvSpPr txBox="1"/>
          <p:nvPr/>
        </p:nvSpPr>
        <p:spPr>
          <a:xfrm>
            <a:off x="762000" y="571500"/>
            <a:ext cx="8961120" cy="57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F172A"/>
                </a:solidFill>
                <a:latin typeface="Poppins"/>
                <a:ea typeface="Poppins"/>
                <a:cs typeface="Poppins"/>
                <a:sym typeface="Poppins"/>
              </a:rPr>
              <a:t>The Three Decision Tests</a:t>
            </a:r>
            <a:endParaRPr/>
          </a:p>
        </p:txBody>
      </p:sp>
      <p:sp>
        <p:nvSpPr>
          <p:cNvPr id="158" name="Google Shape;158;p17"/>
          <p:cNvSpPr/>
          <p:nvPr/>
        </p:nvSpPr>
        <p:spPr>
          <a:xfrm>
            <a:off x="762000" y="1209675"/>
            <a:ext cx="8534400" cy="28575"/>
          </a:xfrm>
          <a:prstGeom prst="rect">
            <a:avLst/>
          </a:prstGeom>
          <a:solidFill>
            <a:srgbClr val="DA2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59" name="Google Shape;159;p17"/>
          <p:cNvPicPr preferRelativeResize="0"/>
          <p:nvPr/>
        </p:nvPicPr>
        <p:blipFill>
          <a:blip r:embed="rId11">
            <a:alphaModFix/>
          </a:blip>
          <a:stretch>
            <a:fillRect/>
          </a:stretch>
        </p:blipFill>
        <p:spPr>
          <a:xfrm>
            <a:off x="9934737" y="-1"/>
            <a:ext cx="2061824" cy="1474900"/>
          </a:xfrm>
          <a:prstGeom prst="rect">
            <a:avLst/>
          </a:prstGeom>
          <a:noFill/>
          <a:ln>
            <a:noFill/>
          </a:ln>
        </p:spPr>
      </p:pic>
      <p:sp>
        <p:nvSpPr>
          <p:cNvPr id="160" name="Google Shape;160;p17"/>
          <p:cNvSpPr txBox="1"/>
          <p:nvPr/>
        </p:nvSpPr>
        <p:spPr>
          <a:xfrm>
            <a:off x="825500" y="1707725"/>
            <a:ext cx="8897700" cy="49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chemeClr val="dk1"/>
                </a:solidFill>
                <a:latin typeface="Poppins"/>
                <a:ea typeface="Poppins"/>
                <a:cs typeface="Poppins"/>
                <a:sym typeface="Poppins"/>
              </a:rPr>
              <a:t>In order to decide whether to share information, you must decide:</a:t>
            </a:r>
            <a:endParaRPr sz="2000" dirty="0">
              <a:solidFill>
                <a:schemeClr val="dk1"/>
              </a:solidFill>
              <a:latin typeface="Poppins"/>
              <a:ea typeface="Poppins"/>
              <a:cs typeface="Poppins"/>
              <a:sym typeface="Poppins"/>
            </a:endParaRPr>
          </a:p>
        </p:txBody>
      </p:sp>
      <p:sp>
        <p:nvSpPr>
          <p:cNvPr id="161" name="Google Shape;161;p17"/>
          <p:cNvSpPr txBox="1"/>
          <p:nvPr/>
        </p:nvSpPr>
        <p:spPr>
          <a:xfrm>
            <a:off x="4742325" y="6190175"/>
            <a:ext cx="44967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u="sng">
                <a:solidFill>
                  <a:schemeClr val="hlink"/>
                </a:solidFill>
                <a:latin typeface="Calibri"/>
                <a:ea typeface="Calibri"/>
                <a:cs typeface="Calibri"/>
                <a:sym typeface="Calibri"/>
                <a:hlinkClick r:id="rId12"/>
              </a:rPr>
              <a:t>safeguarding.lgfl.net</a:t>
            </a:r>
            <a:endParaRPr sz="2700">
              <a:solidFill>
                <a:srgbClr val="DA291C"/>
              </a:solidFill>
              <a:latin typeface="Calibri"/>
              <a:ea typeface="Calibri"/>
              <a:cs typeface="Calibri"/>
              <a:sym typeface="Calibri"/>
            </a:endParaRPr>
          </a:p>
        </p:txBody>
      </p:sp>
      <p:pic>
        <p:nvPicPr>
          <p:cNvPr id="2" name="Google Shape;145;p17" descr="image.png">
            <a:extLst>
              <a:ext uri="{FF2B5EF4-FFF2-40B4-BE49-F238E27FC236}">
                <a16:creationId xmlns:a16="http://schemas.microsoft.com/office/drawing/2014/main" id="{ABC78192-DBFF-8C1B-F973-78FDAF6FA3D0}"/>
              </a:ext>
            </a:extLst>
          </p:cNvPr>
          <p:cNvPicPr preferRelativeResize="0"/>
          <p:nvPr/>
        </p:nvPicPr>
        <p:blipFill rotWithShape="1">
          <a:blip r:embed="rId5">
            <a:alphaModFix/>
          </a:blip>
          <a:srcRect/>
          <a:stretch/>
        </p:blipFill>
        <p:spPr>
          <a:xfrm>
            <a:off x="4413225" y="2349566"/>
            <a:ext cx="3365450" cy="3590330"/>
          </a:xfrm>
          <a:prstGeom prst="rect">
            <a:avLst/>
          </a:prstGeom>
          <a:noFill/>
          <a:ln>
            <a:noFill/>
          </a:ln>
        </p:spPr>
      </p:pic>
      <p:sp>
        <p:nvSpPr>
          <p:cNvPr id="3" name="Google Shape;150;p17">
            <a:extLst>
              <a:ext uri="{FF2B5EF4-FFF2-40B4-BE49-F238E27FC236}">
                <a16:creationId xmlns:a16="http://schemas.microsoft.com/office/drawing/2014/main" id="{E567B798-3F38-7EE7-64E6-5FAE64E61A44}"/>
              </a:ext>
            </a:extLst>
          </p:cNvPr>
          <p:cNvSpPr txBox="1"/>
          <p:nvPr/>
        </p:nvSpPr>
        <p:spPr>
          <a:xfrm>
            <a:off x="4651350" y="3197291"/>
            <a:ext cx="3033600" cy="307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0" i="0" u="none" strike="noStrike" cap="none">
                <a:solidFill>
                  <a:srgbClr val="0F172A"/>
                </a:solidFill>
                <a:latin typeface="Poppins SemiBold"/>
                <a:ea typeface="Poppins SemiBold"/>
                <a:cs typeface="Poppins SemiBold"/>
                <a:sym typeface="Poppins SemiBold"/>
              </a:rPr>
              <a:t>2. May Facilitate</a:t>
            </a:r>
            <a:endParaRPr sz="1900"/>
          </a:p>
        </p:txBody>
      </p:sp>
      <p:sp>
        <p:nvSpPr>
          <p:cNvPr id="4" name="Google Shape;151;p17">
            <a:extLst>
              <a:ext uri="{FF2B5EF4-FFF2-40B4-BE49-F238E27FC236}">
                <a16:creationId xmlns:a16="http://schemas.microsoft.com/office/drawing/2014/main" id="{C2A48152-E309-2F18-1FBB-6FEA174BB80C}"/>
              </a:ext>
            </a:extLst>
          </p:cNvPr>
          <p:cNvSpPr txBox="1"/>
          <p:nvPr/>
        </p:nvSpPr>
        <p:spPr>
          <a:xfrm>
            <a:off x="4651350" y="3578291"/>
            <a:ext cx="2889300" cy="1908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550" b="0" i="0" u="none" strike="noStrike" cap="none" dirty="0">
                <a:solidFill>
                  <a:srgbClr val="334155"/>
                </a:solidFill>
                <a:latin typeface="Lato"/>
                <a:ea typeface="Lato"/>
                <a:cs typeface="Lato"/>
                <a:sym typeface="Lato"/>
              </a:rPr>
              <a:t>Could sharing this information reasonably help the recipient safeguard the child or assess risk? Is the receiving partner covered under the list of 'relevant persons' within the duty?</a:t>
            </a:r>
            <a:endParaRPr sz="1900" dirty="0"/>
          </a:p>
        </p:txBody>
      </p:sp>
      <p:pic>
        <p:nvPicPr>
          <p:cNvPr id="5" name="Google Shape;155;p17" descr="image.png">
            <a:extLst>
              <a:ext uri="{FF2B5EF4-FFF2-40B4-BE49-F238E27FC236}">
                <a16:creationId xmlns:a16="http://schemas.microsoft.com/office/drawing/2014/main" id="{6CA57E53-2645-3135-BEE8-CE99A81FE625}"/>
              </a:ext>
            </a:extLst>
          </p:cNvPr>
          <p:cNvPicPr preferRelativeResize="0"/>
          <p:nvPr/>
        </p:nvPicPr>
        <p:blipFill rotWithShape="1">
          <a:blip r:embed="rId9">
            <a:alphaModFix/>
          </a:blip>
          <a:srcRect/>
          <a:stretch/>
        </p:blipFill>
        <p:spPr>
          <a:xfrm>
            <a:off x="4651350" y="2682941"/>
            <a:ext cx="428625" cy="342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5"/>
        <p:cNvGrpSpPr/>
        <p:nvPr/>
      </p:nvGrpSpPr>
      <p:grpSpPr>
        <a:xfrm>
          <a:off x="0" y="0"/>
          <a:ext cx="0" cy="0"/>
          <a:chOff x="0" y="0"/>
          <a:chExt cx="0" cy="0"/>
        </a:xfrm>
      </p:grpSpPr>
      <p:pic>
        <p:nvPicPr>
          <p:cNvPr id="166" name="Google Shape;166;p18"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7" name="Google Shape;167;p18"/>
          <p:cNvSpPr txBox="1"/>
          <p:nvPr/>
        </p:nvSpPr>
        <p:spPr>
          <a:xfrm>
            <a:off x="762000" y="571500"/>
            <a:ext cx="5703094" cy="43858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dirty="0">
                <a:solidFill>
                  <a:srgbClr val="0F172A"/>
                </a:solidFill>
                <a:latin typeface="Poppins"/>
                <a:ea typeface="Poppins"/>
                <a:cs typeface="Poppins"/>
                <a:sym typeface="Poppins"/>
              </a:rPr>
              <a:t>Scope &amp; Detriment Exception</a:t>
            </a:r>
            <a:endParaRPr dirty="0"/>
          </a:p>
        </p:txBody>
      </p:sp>
      <p:sp>
        <p:nvSpPr>
          <p:cNvPr id="168" name="Google Shape;168;p18"/>
          <p:cNvSpPr/>
          <p:nvPr/>
        </p:nvSpPr>
        <p:spPr>
          <a:xfrm>
            <a:off x="761999" y="1245386"/>
            <a:ext cx="8189119" cy="47625"/>
          </a:xfrm>
          <a:prstGeom prst="rect">
            <a:avLst/>
          </a:prstGeom>
          <a:solidFill>
            <a:srgbClr val="DA2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9" name="Google Shape;169;p18"/>
          <p:cNvSpPr txBox="1"/>
          <p:nvPr/>
        </p:nvSpPr>
        <p:spPr>
          <a:xfrm>
            <a:off x="762000" y="2163838"/>
            <a:ext cx="10315200" cy="73866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600" b="1" i="0" u="none" strike="noStrike" cap="none" dirty="0">
                <a:solidFill>
                  <a:srgbClr val="334155"/>
                </a:solidFill>
                <a:latin typeface="Lato"/>
                <a:ea typeface="Lato"/>
                <a:cs typeface="Lato"/>
                <a:sym typeface="Lato"/>
              </a:rPr>
              <a:t>The Detriment Limitation:</a:t>
            </a:r>
            <a:r>
              <a:rPr lang="en-US" sz="1600" b="0" i="0" u="none" strike="noStrike" cap="none" dirty="0">
                <a:solidFill>
                  <a:srgbClr val="334155"/>
                </a:solidFill>
                <a:latin typeface="Lato"/>
                <a:ea typeface="Lato"/>
                <a:cs typeface="Lato"/>
                <a:sym typeface="Lato"/>
              </a:rPr>
              <a:t> A very narrow exception exists if sharing would be more harmful (e.g. putting the child in immediate physical danger or directly compromising a live police operation).</a:t>
            </a:r>
            <a:endParaRPr sz="1800" dirty="0"/>
          </a:p>
        </p:txBody>
      </p:sp>
      <p:sp>
        <p:nvSpPr>
          <p:cNvPr id="170" name="Google Shape;170;p18"/>
          <p:cNvSpPr txBox="1"/>
          <p:nvPr/>
        </p:nvSpPr>
        <p:spPr>
          <a:xfrm>
            <a:off x="762000" y="3271834"/>
            <a:ext cx="10315200" cy="73866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600" b="1" i="0" u="none" strike="noStrike" cap="none" dirty="0">
                <a:solidFill>
                  <a:srgbClr val="334155"/>
                </a:solidFill>
                <a:latin typeface="Lato"/>
                <a:ea typeface="Lato"/>
                <a:cs typeface="Lato"/>
                <a:sym typeface="Lato"/>
              </a:rPr>
              <a:t>Mitigation Framework:</a:t>
            </a:r>
            <a:r>
              <a:rPr lang="en-US" sz="1600" b="0" i="0" u="none" strike="noStrike" cap="none" dirty="0">
                <a:solidFill>
                  <a:srgbClr val="334155"/>
                </a:solidFill>
                <a:latin typeface="Lato"/>
                <a:ea typeface="Lato"/>
                <a:cs typeface="Lato"/>
                <a:sym typeface="Lato"/>
              </a:rPr>
              <a:t> Professionals should not just refuse to share. They must actively explore safety mitigations so that crucial information can still be securely shared.</a:t>
            </a:r>
            <a:endParaRPr sz="1800" dirty="0"/>
          </a:p>
        </p:txBody>
      </p:sp>
      <p:sp>
        <p:nvSpPr>
          <p:cNvPr id="171" name="Google Shape;171;p18"/>
          <p:cNvSpPr txBox="1"/>
          <p:nvPr/>
        </p:nvSpPr>
        <p:spPr>
          <a:xfrm>
            <a:off x="762000" y="4402929"/>
            <a:ext cx="10315200" cy="73866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600" b="1" i="0" u="none" strike="noStrike" cap="none" dirty="0">
                <a:solidFill>
                  <a:srgbClr val="334155"/>
                </a:solidFill>
                <a:latin typeface="Lato"/>
                <a:ea typeface="Lato"/>
                <a:cs typeface="Lato"/>
                <a:sym typeface="Lato"/>
              </a:rPr>
              <a:t>Holistic &amp; Contextual Risk:</a:t>
            </a:r>
            <a:r>
              <a:rPr lang="en-US" sz="1600" b="0" i="0" u="none" strike="noStrike" cap="none" dirty="0">
                <a:solidFill>
                  <a:srgbClr val="334155"/>
                </a:solidFill>
                <a:latin typeface="Lato"/>
                <a:ea typeface="Lato"/>
                <a:cs typeface="Lato"/>
                <a:sym typeface="Lato"/>
              </a:rPr>
              <a:t> The duty mandates sharing when a child poses a risk to others. It also covers sharing context on connected peers or adults that impact parenting or welfare.</a:t>
            </a:r>
            <a:endParaRPr sz="1800" dirty="0"/>
          </a:p>
        </p:txBody>
      </p:sp>
      <p:pic>
        <p:nvPicPr>
          <p:cNvPr id="172" name="Google Shape;172;p18"/>
          <p:cNvPicPr preferRelativeResize="0"/>
          <p:nvPr/>
        </p:nvPicPr>
        <p:blipFill>
          <a:blip r:embed="rId4">
            <a:alphaModFix/>
          </a:blip>
          <a:stretch>
            <a:fillRect/>
          </a:stretch>
        </p:blipFill>
        <p:spPr>
          <a:xfrm>
            <a:off x="9934737" y="-1"/>
            <a:ext cx="2061824" cy="1474900"/>
          </a:xfrm>
          <a:prstGeom prst="rect">
            <a:avLst/>
          </a:prstGeom>
          <a:noFill/>
          <a:ln>
            <a:noFill/>
          </a:ln>
        </p:spPr>
      </p:pic>
      <p:sp>
        <p:nvSpPr>
          <p:cNvPr id="173" name="Google Shape;173;p18"/>
          <p:cNvSpPr txBox="1"/>
          <p:nvPr/>
        </p:nvSpPr>
        <p:spPr>
          <a:xfrm>
            <a:off x="4742325" y="6190175"/>
            <a:ext cx="44967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u="sng">
                <a:solidFill>
                  <a:schemeClr val="hlink"/>
                </a:solidFill>
                <a:latin typeface="Calibri"/>
                <a:ea typeface="Calibri"/>
                <a:cs typeface="Calibri"/>
                <a:sym typeface="Calibri"/>
                <a:hlinkClick r:id="rId5"/>
              </a:rPr>
              <a:t>safeguarding.lgfl.net</a:t>
            </a:r>
            <a:endParaRPr sz="2700">
              <a:solidFill>
                <a:srgbClr val="DA291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pic>
        <p:nvPicPr>
          <p:cNvPr id="178" name="Google Shape;178;p19"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79" name="Google Shape;179;p19" descr="image.png"/>
          <p:cNvPicPr preferRelativeResize="0"/>
          <p:nvPr/>
        </p:nvPicPr>
        <p:blipFill rotWithShape="1">
          <a:blip r:embed="rId4">
            <a:alphaModFix/>
          </a:blip>
          <a:srcRect/>
          <a:stretch/>
        </p:blipFill>
        <p:spPr>
          <a:xfrm>
            <a:off x="10501312" y="381000"/>
            <a:ext cx="928687" cy="619125"/>
          </a:xfrm>
          <a:prstGeom prst="rect">
            <a:avLst/>
          </a:prstGeom>
          <a:noFill/>
          <a:ln>
            <a:noFill/>
          </a:ln>
        </p:spPr>
      </p:pic>
      <p:sp>
        <p:nvSpPr>
          <p:cNvPr id="180" name="Google Shape;180;p19"/>
          <p:cNvSpPr txBox="1"/>
          <p:nvPr/>
        </p:nvSpPr>
        <p:spPr>
          <a:xfrm>
            <a:off x="1666875" y="2255810"/>
            <a:ext cx="9191700" cy="6927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1" i="0" u="none" strike="noStrike" cap="none" dirty="0">
                <a:solidFill>
                  <a:srgbClr val="0F172A"/>
                </a:solidFill>
                <a:latin typeface="Lato"/>
                <a:ea typeface="Lato"/>
                <a:cs typeface="Lato"/>
                <a:sym typeface="Lato"/>
              </a:rPr>
              <a:t>Local Partner Agreements:</a:t>
            </a:r>
            <a:r>
              <a:rPr lang="en-US" sz="1800" b="0" i="0" u="none" strike="noStrike" cap="none" dirty="0">
                <a:solidFill>
                  <a:srgbClr val="334155"/>
                </a:solidFill>
                <a:latin typeface="Lato"/>
                <a:ea typeface="Lato"/>
                <a:cs typeface="Lato"/>
                <a:sym typeface="Lato"/>
              </a:rPr>
              <a:t> Safeguarding partners (within your Local Safeguarding Children Partnership) can officially agree that schools must regularly and routinely share data.</a:t>
            </a:r>
            <a:endParaRPr sz="2000" dirty="0"/>
          </a:p>
        </p:txBody>
      </p:sp>
      <p:sp>
        <p:nvSpPr>
          <p:cNvPr id="181" name="Google Shape;181;p19"/>
          <p:cNvSpPr txBox="1"/>
          <p:nvPr/>
        </p:nvSpPr>
        <p:spPr>
          <a:xfrm>
            <a:off x="1666875" y="3397834"/>
            <a:ext cx="9191700" cy="11082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1" i="0" u="none" strike="noStrike" cap="none" dirty="0">
                <a:solidFill>
                  <a:srgbClr val="0F172A"/>
                </a:solidFill>
                <a:latin typeface="Lato"/>
                <a:ea typeface="Lato"/>
                <a:cs typeface="Lato"/>
                <a:sym typeface="Lato"/>
              </a:rPr>
              <a:t>Routine Metrics Target:</a:t>
            </a:r>
            <a:r>
              <a:rPr lang="en-US" sz="1800" b="0" i="0" u="none" strike="noStrike" cap="none" dirty="0">
                <a:solidFill>
                  <a:srgbClr val="334155"/>
                </a:solidFill>
                <a:latin typeface="Lato"/>
                <a:ea typeface="Lato"/>
                <a:cs typeface="Lato"/>
                <a:sym typeface="Lato"/>
              </a:rPr>
              <a:t> This mandates the systematic, ongoing sharing of non-acute indicators such as attendance patterns, exclusions, and absence rates to identify patterns of emerging harm early.</a:t>
            </a:r>
            <a:endParaRPr sz="2000" dirty="0"/>
          </a:p>
        </p:txBody>
      </p:sp>
      <p:sp>
        <p:nvSpPr>
          <p:cNvPr id="182" name="Google Shape;182;p19"/>
          <p:cNvSpPr txBox="1"/>
          <p:nvPr/>
        </p:nvSpPr>
        <p:spPr>
          <a:xfrm>
            <a:off x="1666875" y="4907503"/>
            <a:ext cx="9191700" cy="6927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1" i="0" u="none" strike="noStrike" cap="none" dirty="0">
                <a:solidFill>
                  <a:srgbClr val="0F172A"/>
                </a:solidFill>
                <a:latin typeface="Lato"/>
                <a:ea typeface="Lato"/>
                <a:cs typeface="Lato"/>
                <a:sym typeface="Lato"/>
              </a:rPr>
              <a:t>Multi-Agency Systems:</a:t>
            </a:r>
            <a:r>
              <a:rPr lang="en-US" sz="1800" b="0" i="0" u="none" strike="noStrike" cap="none" dirty="0">
                <a:solidFill>
                  <a:srgbClr val="334155"/>
                </a:solidFill>
                <a:latin typeface="Lato"/>
                <a:ea typeface="Lato"/>
                <a:cs typeface="Lato"/>
                <a:sym typeface="Lato"/>
              </a:rPr>
              <a:t> The guidance strongly encourages moving away from isolated databases and toward shared multi-agency IT systems to coordinate responses seamlessly.</a:t>
            </a:r>
            <a:endParaRPr sz="2000" dirty="0"/>
          </a:p>
        </p:txBody>
      </p:sp>
      <p:pic>
        <p:nvPicPr>
          <p:cNvPr id="183" name="Google Shape;183;p19" descr="image.png"/>
          <p:cNvPicPr preferRelativeResize="0"/>
          <p:nvPr/>
        </p:nvPicPr>
        <p:blipFill rotWithShape="1">
          <a:blip r:embed="rId5">
            <a:alphaModFix/>
          </a:blip>
          <a:srcRect/>
          <a:stretch/>
        </p:blipFill>
        <p:spPr>
          <a:xfrm>
            <a:off x="1006356" y="2255820"/>
            <a:ext cx="536994" cy="451075"/>
          </a:xfrm>
          <a:prstGeom prst="rect">
            <a:avLst/>
          </a:prstGeom>
          <a:noFill/>
          <a:ln>
            <a:noFill/>
          </a:ln>
        </p:spPr>
      </p:pic>
      <p:pic>
        <p:nvPicPr>
          <p:cNvPr id="184" name="Google Shape;184;p19" descr="image.png"/>
          <p:cNvPicPr preferRelativeResize="0"/>
          <p:nvPr/>
        </p:nvPicPr>
        <p:blipFill rotWithShape="1">
          <a:blip r:embed="rId6">
            <a:alphaModFix/>
          </a:blip>
          <a:srcRect/>
          <a:stretch/>
        </p:blipFill>
        <p:spPr>
          <a:xfrm>
            <a:off x="1070459" y="3397848"/>
            <a:ext cx="429595" cy="451075"/>
          </a:xfrm>
          <a:prstGeom prst="rect">
            <a:avLst/>
          </a:prstGeom>
          <a:noFill/>
          <a:ln>
            <a:noFill/>
          </a:ln>
        </p:spPr>
      </p:pic>
      <p:pic>
        <p:nvPicPr>
          <p:cNvPr id="185" name="Google Shape;185;p19" descr="image.png"/>
          <p:cNvPicPr preferRelativeResize="0"/>
          <p:nvPr/>
        </p:nvPicPr>
        <p:blipFill rotWithShape="1">
          <a:blip r:embed="rId7">
            <a:alphaModFix/>
          </a:blip>
          <a:srcRect/>
          <a:stretch/>
        </p:blipFill>
        <p:spPr>
          <a:xfrm>
            <a:off x="1073320" y="4907522"/>
            <a:ext cx="536994" cy="451075"/>
          </a:xfrm>
          <a:prstGeom prst="rect">
            <a:avLst/>
          </a:prstGeom>
          <a:noFill/>
          <a:ln>
            <a:noFill/>
          </a:ln>
        </p:spPr>
      </p:pic>
      <p:sp>
        <p:nvSpPr>
          <p:cNvPr id="186" name="Google Shape;186;p19"/>
          <p:cNvSpPr txBox="1"/>
          <p:nvPr/>
        </p:nvSpPr>
        <p:spPr>
          <a:xfrm>
            <a:off x="762000" y="571500"/>
            <a:ext cx="8961120" cy="57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F172A"/>
                </a:solidFill>
                <a:latin typeface="Poppins"/>
                <a:ea typeface="Poppins"/>
                <a:cs typeface="Poppins"/>
                <a:sym typeface="Poppins"/>
              </a:rPr>
              <a:t>Routine Strategic Data Sharing</a:t>
            </a:r>
            <a:endParaRPr/>
          </a:p>
        </p:txBody>
      </p:sp>
      <p:sp>
        <p:nvSpPr>
          <p:cNvPr id="187" name="Google Shape;187;p19"/>
          <p:cNvSpPr/>
          <p:nvPr/>
        </p:nvSpPr>
        <p:spPr>
          <a:xfrm>
            <a:off x="762000" y="1209675"/>
            <a:ext cx="8534400" cy="28575"/>
          </a:xfrm>
          <a:prstGeom prst="rect">
            <a:avLst/>
          </a:prstGeom>
          <a:solidFill>
            <a:srgbClr val="DA2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88" name="Google Shape;188;p19"/>
          <p:cNvPicPr preferRelativeResize="0"/>
          <p:nvPr/>
        </p:nvPicPr>
        <p:blipFill>
          <a:blip r:embed="rId8">
            <a:alphaModFix/>
          </a:blip>
          <a:stretch>
            <a:fillRect/>
          </a:stretch>
        </p:blipFill>
        <p:spPr>
          <a:xfrm>
            <a:off x="9934737" y="-1"/>
            <a:ext cx="2061824" cy="1474900"/>
          </a:xfrm>
          <a:prstGeom prst="rect">
            <a:avLst/>
          </a:prstGeom>
          <a:noFill/>
          <a:ln>
            <a:noFill/>
          </a:ln>
        </p:spPr>
      </p:pic>
      <p:sp>
        <p:nvSpPr>
          <p:cNvPr id="189" name="Google Shape;189;p19"/>
          <p:cNvSpPr txBox="1"/>
          <p:nvPr/>
        </p:nvSpPr>
        <p:spPr>
          <a:xfrm>
            <a:off x="4742325" y="6190175"/>
            <a:ext cx="44967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u="sng">
                <a:solidFill>
                  <a:schemeClr val="hlink"/>
                </a:solidFill>
                <a:latin typeface="Calibri"/>
                <a:ea typeface="Calibri"/>
                <a:cs typeface="Calibri"/>
                <a:sym typeface="Calibri"/>
                <a:hlinkClick r:id="rId9"/>
              </a:rPr>
              <a:t>safeguarding.lgfl.net</a:t>
            </a:r>
            <a:endParaRPr sz="2700">
              <a:solidFill>
                <a:srgbClr val="DA291C"/>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3"/>
        <p:cNvGrpSpPr/>
        <p:nvPr/>
      </p:nvGrpSpPr>
      <p:grpSpPr>
        <a:xfrm>
          <a:off x="0" y="0"/>
          <a:ext cx="0" cy="0"/>
          <a:chOff x="0" y="0"/>
          <a:chExt cx="0" cy="0"/>
        </a:xfrm>
      </p:grpSpPr>
      <p:pic>
        <p:nvPicPr>
          <p:cNvPr id="194" name="Google Shape;194;p20" descr="image.png"/>
          <p:cNvPicPr preferRelativeResize="0"/>
          <p:nvPr/>
        </p:nvPicPr>
        <p:blipFill rotWithShape="1">
          <a:blip r:embed="rId3">
            <a:alphaModFix/>
          </a:blip>
          <a:srcRect/>
          <a:stretch/>
        </p:blipFill>
        <p:spPr>
          <a:xfrm>
            <a:off x="141400" y="-56575"/>
            <a:ext cx="12192000" cy="6858000"/>
          </a:xfrm>
          <a:prstGeom prst="rect">
            <a:avLst/>
          </a:prstGeom>
          <a:noFill/>
          <a:ln>
            <a:noFill/>
          </a:ln>
        </p:spPr>
      </p:pic>
      <p:pic>
        <p:nvPicPr>
          <p:cNvPr id="195" name="Google Shape;195;p20" descr="image.png"/>
          <p:cNvPicPr preferRelativeResize="0"/>
          <p:nvPr/>
        </p:nvPicPr>
        <p:blipFill rotWithShape="1">
          <a:blip r:embed="rId4">
            <a:alphaModFix/>
          </a:blip>
          <a:srcRect/>
          <a:stretch/>
        </p:blipFill>
        <p:spPr>
          <a:xfrm>
            <a:off x="762000" y="2387606"/>
            <a:ext cx="5143500" cy="3830850"/>
          </a:xfrm>
          <a:prstGeom prst="rect">
            <a:avLst/>
          </a:prstGeom>
          <a:noFill/>
          <a:ln>
            <a:noFill/>
          </a:ln>
        </p:spPr>
      </p:pic>
      <p:pic>
        <p:nvPicPr>
          <p:cNvPr id="196" name="Google Shape;196;p20" descr="image.png"/>
          <p:cNvPicPr preferRelativeResize="0"/>
          <p:nvPr/>
        </p:nvPicPr>
        <p:blipFill rotWithShape="1">
          <a:blip r:embed="rId5">
            <a:alphaModFix/>
          </a:blip>
          <a:srcRect/>
          <a:stretch/>
        </p:blipFill>
        <p:spPr>
          <a:xfrm>
            <a:off x="6286500" y="2387606"/>
            <a:ext cx="5143500" cy="3830850"/>
          </a:xfrm>
          <a:prstGeom prst="rect">
            <a:avLst/>
          </a:prstGeom>
          <a:noFill/>
          <a:ln>
            <a:noFill/>
          </a:ln>
        </p:spPr>
      </p:pic>
      <p:pic>
        <p:nvPicPr>
          <p:cNvPr id="197" name="Google Shape;197;p20" descr="image.png"/>
          <p:cNvPicPr preferRelativeResize="0"/>
          <p:nvPr/>
        </p:nvPicPr>
        <p:blipFill rotWithShape="1">
          <a:blip r:embed="rId6">
            <a:alphaModFix/>
          </a:blip>
          <a:srcRect/>
          <a:stretch/>
        </p:blipFill>
        <p:spPr>
          <a:xfrm>
            <a:off x="10501312" y="381000"/>
            <a:ext cx="928687" cy="619125"/>
          </a:xfrm>
          <a:prstGeom prst="rect">
            <a:avLst/>
          </a:prstGeom>
          <a:noFill/>
          <a:ln>
            <a:noFill/>
          </a:ln>
        </p:spPr>
      </p:pic>
      <p:sp>
        <p:nvSpPr>
          <p:cNvPr id="198" name="Google Shape;198;p20"/>
          <p:cNvSpPr txBox="1"/>
          <p:nvPr/>
        </p:nvSpPr>
        <p:spPr>
          <a:xfrm>
            <a:off x="1095375" y="2673362"/>
            <a:ext cx="4750500" cy="300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0" i="0" u="none" strike="noStrike" cap="none">
                <a:solidFill>
                  <a:srgbClr val="0F172A"/>
                </a:solidFill>
                <a:latin typeface="Poppins SemiBold"/>
                <a:ea typeface="Poppins SemiBold"/>
                <a:cs typeface="Poppins SemiBold"/>
                <a:sym typeface="Poppins SemiBold"/>
              </a:rPr>
              <a:t>System Dynamics</a:t>
            </a:r>
            <a:endParaRPr sz="1700"/>
          </a:p>
        </p:txBody>
      </p:sp>
      <p:sp>
        <p:nvSpPr>
          <p:cNvPr id="199" name="Google Shape;199;p20"/>
          <p:cNvSpPr txBox="1"/>
          <p:nvPr/>
        </p:nvSpPr>
        <p:spPr>
          <a:xfrm>
            <a:off x="1095375" y="3379525"/>
            <a:ext cx="4524300" cy="537300"/>
          </a:xfrm>
          <a:prstGeom prst="rect">
            <a:avLst/>
          </a:prstGeom>
          <a:noFill/>
          <a:ln>
            <a:noFill/>
          </a:ln>
        </p:spPr>
        <p:txBody>
          <a:bodyPr spcFirstLastPara="1" wrap="square" lIns="0" tIns="0" rIns="0" bIns="0" anchor="t" anchorCtr="0">
            <a:spAutoFit/>
          </a:bodyPr>
          <a:lstStyle/>
          <a:p>
            <a:pPr marL="0" marR="0" lvl="0" indent="0" algn="l" rtl="0">
              <a:lnSpc>
                <a:spcPct val="144977"/>
              </a:lnSpc>
              <a:spcBef>
                <a:spcPts val="0"/>
              </a:spcBef>
              <a:spcAft>
                <a:spcPts val="0"/>
              </a:spcAft>
              <a:buNone/>
            </a:pPr>
            <a:r>
              <a:rPr lang="en-US" sz="1425" b="1" i="0" u="none" strike="noStrike" cap="none">
                <a:solidFill>
                  <a:srgbClr val="334155"/>
                </a:solidFill>
                <a:latin typeface="Lato"/>
                <a:ea typeface="Lato"/>
                <a:cs typeface="Lato"/>
                <a:sym typeface="Lato"/>
              </a:rPr>
              <a:t>Admin Load:</a:t>
            </a:r>
            <a:r>
              <a:rPr lang="en-US" sz="1425" b="0" i="0" u="none" strike="noStrike" cap="none">
                <a:solidFill>
                  <a:srgbClr val="334155"/>
                </a:solidFill>
                <a:latin typeface="Lato"/>
                <a:ea typeface="Lato"/>
                <a:cs typeface="Lato"/>
                <a:sym typeface="Lato"/>
              </a:rPr>
              <a:t> How will we handle routine attendance sharing without overburdening staff?</a:t>
            </a:r>
            <a:endParaRPr sz="1700"/>
          </a:p>
        </p:txBody>
      </p:sp>
      <p:sp>
        <p:nvSpPr>
          <p:cNvPr id="200" name="Google Shape;200;p20"/>
          <p:cNvSpPr txBox="1"/>
          <p:nvPr/>
        </p:nvSpPr>
        <p:spPr>
          <a:xfrm>
            <a:off x="1095375" y="4062149"/>
            <a:ext cx="4524300" cy="855300"/>
          </a:xfrm>
          <a:prstGeom prst="rect">
            <a:avLst/>
          </a:prstGeom>
          <a:noFill/>
          <a:ln>
            <a:noFill/>
          </a:ln>
        </p:spPr>
        <p:txBody>
          <a:bodyPr spcFirstLastPara="1" wrap="square" lIns="0" tIns="0" rIns="0" bIns="0" anchor="t" anchorCtr="0">
            <a:spAutoFit/>
          </a:bodyPr>
          <a:lstStyle/>
          <a:p>
            <a:pPr marL="0" marR="0" lvl="0" indent="0" algn="l" rtl="0">
              <a:lnSpc>
                <a:spcPct val="144977"/>
              </a:lnSpc>
              <a:spcBef>
                <a:spcPts val="0"/>
              </a:spcBef>
              <a:spcAft>
                <a:spcPts val="0"/>
              </a:spcAft>
              <a:buNone/>
            </a:pPr>
            <a:r>
              <a:rPr lang="en-US" sz="1425" b="1" i="0" u="none" strike="noStrike" cap="none">
                <a:solidFill>
                  <a:srgbClr val="334155"/>
                </a:solidFill>
                <a:latin typeface="Lato"/>
                <a:ea typeface="Lato"/>
                <a:cs typeface="Lato"/>
                <a:sym typeface="Lato"/>
              </a:rPr>
              <a:t>System Responsibility:</a:t>
            </a:r>
            <a:r>
              <a:rPr lang="en-US" sz="1425" b="0" i="0" u="none" strike="noStrike" cap="none">
                <a:solidFill>
                  <a:srgbClr val="334155"/>
                </a:solidFill>
                <a:latin typeface="Lato"/>
                <a:ea typeface="Lato"/>
                <a:cs typeface="Lato"/>
                <a:sym typeface="Lato"/>
              </a:rPr>
              <a:t> Who covers the cost and security of shared IT systems? How do we coordinate across multiple local authority boundaries?</a:t>
            </a:r>
            <a:endParaRPr sz="1700"/>
          </a:p>
        </p:txBody>
      </p:sp>
      <p:sp>
        <p:nvSpPr>
          <p:cNvPr id="201" name="Google Shape;201;p20"/>
          <p:cNvSpPr txBox="1"/>
          <p:nvPr/>
        </p:nvSpPr>
        <p:spPr>
          <a:xfrm>
            <a:off x="1095375" y="5086087"/>
            <a:ext cx="4524300" cy="855300"/>
          </a:xfrm>
          <a:prstGeom prst="rect">
            <a:avLst/>
          </a:prstGeom>
          <a:noFill/>
          <a:ln>
            <a:noFill/>
          </a:ln>
        </p:spPr>
        <p:txBody>
          <a:bodyPr spcFirstLastPara="1" wrap="square" lIns="0" tIns="0" rIns="0" bIns="0" anchor="t" anchorCtr="0">
            <a:spAutoFit/>
          </a:bodyPr>
          <a:lstStyle/>
          <a:p>
            <a:pPr marL="0" marR="0" lvl="0" indent="0" algn="l" rtl="0">
              <a:lnSpc>
                <a:spcPct val="144977"/>
              </a:lnSpc>
              <a:spcBef>
                <a:spcPts val="0"/>
              </a:spcBef>
              <a:spcAft>
                <a:spcPts val="0"/>
              </a:spcAft>
              <a:buNone/>
            </a:pPr>
            <a:r>
              <a:rPr lang="en-US" sz="1425" b="1" i="0" u="none" strike="noStrike" cap="none">
                <a:solidFill>
                  <a:srgbClr val="334155"/>
                </a:solidFill>
                <a:latin typeface="Lato"/>
                <a:ea typeface="Lato"/>
                <a:cs typeface="Lato"/>
                <a:sym typeface="Lato"/>
              </a:rPr>
              <a:t>Age Limits:</a:t>
            </a:r>
            <a:r>
              <a:rPr lang="en-US" sz="1425" b="0" i="0" u="none" strike="noStrike" cap="none">
                <a:solidFill>
                  <a:srgbClr val="334155"/>
                </a:solidFill>
                <a:latin typeface="Lato"/>
                <a:ea typeface="Lato"/>
                <a:cs typeface="Lato"/>
                <a:sym typeface="Lato"/>
              </a:rPr>
              <a:t> This statutory duty applies only to children. How do we manage safeguarding disclosures for our 18-year-old students?</a:t>
            </a:r>
            <a:endParaRPr sz="1700"/>
          </a:p>
        </p:txBody>
      </p:sp>
      <p:sp>
        <p:nvSpPr>
          <p:cNvPr id="202" name="Google Shape;202;p20"/>
          <p:cNvSpPr txBox="1"/>
          <p:nvPr/>
        </p:nvSpPr>
        <p:spPr>
          <a:xfrm>
            <a:off x="6619875" y="2673362"/>
            <a:ext cx="4750500" cy="300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0" i="0" u="none" strike="noStrike" cap="none">
                <a:solidFill>
                  <a:srgbClr val="0F172A"/>
                </a:solidFill>
                <a:latin typeface="Poppins SemiBold"/>
                <a:ea typeface="Poppins SemiBold"/>
                <a:cs typeface="Poppins SemiBold"/>
                <a:sym typeface="Poppins SemiBold"/>
              </a:rPr>
              <a:t>Relational Dynamics</a:t>
            </a:r>
            <a:endParaRPr sz="1700"/>
          </a:p>
        </p:txBody>
      </p:sp>
      <p:sp>
        <p:nvSpPr>
          <p:cNvPr id="203" name="Google Shape;203;p20"/>
          <p:cNvSpPr txBox="1"/>
          <p:nvPr/>
        </p:nvSpPr>
        <p:spPr>
          <a:xfrm>
            <a:off x="6596100" y="3331600"/>
            <a:ext cx="4524300" cy="855300"/>
          </a:xfrm>
          <a:prstGeom prst="rect">
            <a:avLst/>
          </a:prstGeom>
          <a:noFill/>
          <a:ln>
            <a:noFill/>
          </a:ln>
        </p:spPr>
        <p:txBody>
          <a:bodyPr spcFirstLastPara="1" wrap="square" lIns="0" tIns="0" rIns="0" bIns="0" anchor="t" anchorCtr="0">
            <a:spAutoFit/>
          </a:bodyPr>
          <a:lstStyle/>
          <a:p>
            <a:pPr marL="0" marR="0" lvl="0" indent="0" algn="l" rtl="0">
              <a:lnSpc>
                <a:spcPct val="144977"/>
              </a:lnSpc>
              <a:spcBef>
                <a:spcPts val="0"/>
              </a:spcBef>
              <a:spcAft>
                <a:spcPts val="0"/>
              </a:spcAft>
              <a:buNone/>
            </a:pPr>
            <a:r>
              <a:rPr lang="en-US" sz="1425" b="1" i="0" u="none" strike="noStrike" cap="none">
                <a:solidFill>
                  <a:srgbClr val="334155"/>
                </a:solidFill>
                <a:latin typeface="Lato"/>
                <a:ea typeface="Lato"/>
                <a:cs typeface="Lato"/>
                <a:sym typeface="Lato"/>
              </a:rPr>
              <a:t>Parent Trust:</a:t>
            </a:r>
            <a:r>
              <a:rPr lang="en-US" sz="1425" b="0" i="0" u="none" strike="noStrike" cap="none">
                <a:solidFill>
                  <a:srgbClr val="334155"/>
                </a:solidFill>
                <a:latin typeface="Lato"/>
                <a:ea typeface="Lato"/>
                <a:cs typeface="Lato"/>
                <a:sym typeface="Lato"/>
              </a:rPr>
              <a:t> How do we preserve parental trust and partnerships when legally forced to share data they might strongly object to? </a:t>
            </a:r>
            <a:endParaRPr sz="1700"/>
          </a:p>
        </p:txBody>
      </p:sp>
      <p:sp>
        <p:nvSpPr>
          <p:cNvPr id="204" name="Google Shape;204;p20"/>
          <p:cNvSpPr txBox="1"/>
          <p:nvPr/>
        </p:nvSpPr>
        <p:spPr>
          <a:xfrm>
            <a:off x="6605751" y="4544862"/>
            <a:ext cx="4524300" cy="1173300"/>
          </a:xfrm>
          <a:prstGeom prst="rect">
            <a:avLst/>
          </a:prstGeom>
          <a:noFill/>
          <a:ln>
            <a:noFill/>
          </a:ln>
        </p:spPr>
        <p:txBody>
          <a:bodyPr spcFirstLastPara="1" wrap="square" lIns="0" tIns="0" rIns="0" bIns="0" anchor="t" anchorCtr="0">
            <a:spAutoFit/>
          </a:bodyPr>
          <a:lstStyle/>
          <a:p>
            <a:pPr marL="0" marR="0" lvl="0" indent="0" algn="l" rtl="0">
              <a:lnSpc>
                <a:spcPct val="144977"/>
              </a:lnSpc>
              <a:spcBef>
                <a:spcPts val="0"/>
              </a:spcBef>
              <a:spcAft>
                <a:spcPts val="0"/>
              </a:spcAft>
              <a:buNone/>
            </a:pPr>
            <a:r>
              <a:rPr lang="en-US" sz="1425" b="1" i="0" u="none" strike="noStrike" cap="none">
                <a:solidFill>
                  <a:srgbClr val="334155"/>
                </a:solidFill>
                <a:latin typeface="Lato"/>
                <a:ea typeface="Lato"/>
                <a:cs typeface="Lato"/>
                <a:sym typeface="Lato"/>
              </a:rPr>
              <a:t>Voluntary Gaps:</a:t>
            </a:r>
            <a:r>
              <a:rPr lang="en-US" sz="1425" b="0" i="0" u="none" strike="noStrike" cap="none">
                <a:solidFill>
                  <a:srgbClr val="334155"/>
                </a:solidFill>
                <a:latin typeface="Lato"/>
                <a:ea typeface="Lato"/>
                <a:cs typeface="Lato"/>
                <a:sym typeface="Lato"/>
              </a:rPr>
              <a:t> Voluntary and private providers are excluded from this legal duty. How will schools piece together a holistic view if partners aren't legally bound to share?</a:t>
            </a:r>
            <a:endParaRPr sz="1700"/>
          </a:p>
        </p:txBody>
      </p:sp>
      <p:sp>
        <p:nvSpPr>
          <p:cNvPr id="205" name="Google Shape;205;p20"/>
          <p:cNvSpPr txBox="1"/>
          <p:nvPr/>
        </p:nvSpPr>
        <p:spPr>
          <a:xfrm>
            <a:off x="762000" y="571500"/>
            <a:ext cx="8961120" cy="57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F172A"/>
                </a:solidFill>
                <a:latin typeface="Poppins"/>
                <a:ea typeface="Poppins"/>
                <a:cs typeface="Poppins"/>
                <a:sym typeface="Poppins"/>
              </a:rPr>
              <a:t>Operational Reflections</a:t>
            </a:r>
            <a:endParaRPr/>
          </a:p>
        </p:txBody>
      </p:sp>
      <p:sp>
        <p:nvSpPr>
          <p:cNvPr id="206" name="Google Shape;206;p20"/>
          <p:cNvSpPr/>
          <p:nvPr/>
        </p:nvSpPr>
        <p:spPr>
          <a:xfrm>
            <a:off x="762000" y="1209675"/>
            <a:ext cx="8534400" cy="28575"/>
          </a:xfrm>
          <a:prstGeom prst="rect">
            <a:avLst/>
          </a:prstGeom>
          <a:solidFill>
            <a:srgbClr val="DA2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07" name="Google Shape;207;p20"/>
          <p:cNvPicPr preferRelativeResize="0"/>
          <p:nvPr/>
        </p:nvPicPr>
        <p:blipFill>
          <a:blip r:embed="rId7">
            <a:alphaModFix/>
          </a:blip>
          <a:stretch>
            <a:fillRect/>
          </a:stretch>
        </p:blipFill>
        <p:spPr>
          <a:xfrm>
            <a:off x="9934737" y="-1"/>
            <a:ext cx="2061824" cy="1474900"/>
          </a:xfrm>
          <a:prstGeom prst="rect">
            <a:avLst/>
          </a:prstGeom>
          <a:noFill/>
          <a:ln>
            <a:noFill/>
          </a:ln>
        </p:spPr>
      </p:pic>
      <p:sp>
        <p:nvSpPr>
          <p:cNvPr id="208" name="Google Shape;208;p20"/>
          <p:cNvSpPr txBox="1"/>
          <p:nvPr/>
        </p:nvSpPr>
        <p:spPr>
          <a:xfrm>
            <a:off x="4742325" y="6190175"/>
            <a:ext cx="44967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u="sng">
                <a:solidFill>
                  <a:schemeClr val="hlink"/>
                </a:solidFill>
                <a:latin typeface="Calibri"/>
                <a:ea typeface="Calibri"/>
                <a:cs typeface="Calibri"/>
                <a:sym typeface="Calibri"/>
                <a:hlinkClick r:id="rId8"/>
              </a:rPr>
              <a:t>safeguarding.lgfl.net</a:t>
            </a:r>
            <a:endParaRPr sz="2700">
              <a:solidFill>
                <a:srgbClr val="DA291C"/>
              </a:solidFill>
              <a:latin typeface="Calibri"/>
              <a:ea typeface="Calibri"/>
              <a:cs typeface="Calibri"/>
              <a:sym typeface="Calibri"/>
            </a:endParaRPr>
          </a:p>
        </p:txBody>
      </p:sp>
      <p:sp>
        <p:nvSpPr>
          <p:cNvPr id="209" name="Google Shape;209;p20"/>
          <p:cNvSpPr txBox="1"/>
          <p:nvPr/>
        </p:nvSpPr>
        <p:spPr>
          <a:xfrm>
            <a:off x="692875" y="1439650"/>
            <a:ext cx="80937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US">
                <a:solidFill>
                  <a:schemeClr val="dk1"/>
                </a:solidFill>
              </a:rPr>
              <a:t>We would encourage you to read the draft new guidance and respond to the</a:t>
            </a:r>
            <a:r>
              <a:rPr lang="en-US">
                <a:solidFill>
                  <a:schemeClr val="dk1"/>
                </a:solidFill>
                <a:uFill>
                  <a:noFill/>
                </a:uFill>
                <a:hlinkClick r:id="rId9">
                  <a:extLst>
                    <a:ext uri="{A12FA001-AC4F-418D-AE19-62706E023703}">
                      <ahyp:hlinkClr xmlns:ahyp="http://schemas.microsoft.com/office/drawing/2018/hyperlinkcolor" val="tx"/>
                    </a:ext>
                  </a:extLst>
                </a:hlinkClick>
              </a:rPr>
              <a:t> </a:t>
            </a:r>
            <a:r>
              <a:rPr lang="en-US" u="sng">
                <a:solidFill>
                  <a:schemeClr val="hlink"/>
                </a:solidFill>
                <a:hlinkClick r:id="rId9"/>
              </a:rPr>
              <a:t>consultation</a:t>
            </a:r>
            <a:r>
              <a:rPr lang="en-US" u="sng">
                <a:solidFill>
                  <a:schemeClr val="hlink"/>
                </a:solidFill>
              </a:rPr>
              <a:t> </a:t>
            </a:r>
            <a:r>
              <a:rPr lang="en-US">
                <a:solidFill>
                  <a:schemeClr val="dk1"/>
                </a:solidFill>
              </a:rPr>
              <a:t>if you have queries or feedback. A few reflections we have made include:</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3"/>
        <p:cNvGrpSpPr/>
        <p:nvPr/>
      </p:nvGrpSpPr>
      <p:grpSpPr>
        <a:xfrm>
          <a:off x="0" y="0"/>
          <a:ext cx="0" cy="0"/>
          <a:chOff x="0" y="0"/>
          <a:chExt cx="0" cy="0"/>
        </a:xfrm>
      </p:grpSpPr>
      <p:pic>
        <p:nvPicPr>
          <p:cNvPr id="214" name="Google Shape;214;p21"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15" name="Google Shape;215;p21" descr="image.png"/>
          <p:cNvPicPr preferRelativeResize="0"/>
          <p:nvPr/>
        </p:nvPicPr>
        <p:blipFill rotWithShape="1">
          <a:blip r:embed="rId4">
            <a:alphaModFix/>
          </a:blip>
          <a:srcRect/>
          <a:stretch/>
        </p:blipFill>
        <p:spPr>
          <a:xfrm>
            <a:off x="762000" y="4310050"/>
            <a:ext cx="2538025" cy="2134650"/>
          </a:xfrm>
          <a:prstGeom prst="rect">
            <a:avLst/>
          </a:prstGeom>
          <a:noFill/>
          <a:ln>
            <a:noFill/>
          </a:ln>
        </p:spPr>
      </p:pic>
      <p:pic>
        <p:nvPicPr>
          <p:cNvPr id="216" name="Google Shape;216;p21" descr="image.png"/>
          <p:cNvPicPr preferRelativeResize="0"/>
          <p:nvPr/>
        </p:nvPicPr>
        <p:blipFill rotWithShape="1">
          <a:blip r:embed="rId5">
            <a:alphaModFix/>
          </a:blip>
          <a:srcRect/>
          <a:stretch/>
        </p:blipFill>
        <p:spPr>
          <a:xfrm>
            <a:off x="3535700" y="1872497"/>
            <a:ext cx="2773725" cy="2050500"/>
          </a:xfrm>
          <a:prstGeom prst="rect">
            <a:avLst/>
          </a:prstGeom>
          <a:noFill/>
          <a:ln>
            <a:noFill/>
          </a:ln>
        </p:spPr>
      </p:pic>
      <p:pic>
        <p:nvPicPr>
          <p:cNvPr id="217" name="Google Shape;217;p21" descr="image.png"/>
          <p:cNvPicPr preferRelativeResize="0"/>
          <p:nvPr/>
        </p:nvPicPr>
        <p:blipFill rotWithShape="1">
          <a:blip r:embed="rId6">
            <a:alphaModFix/>
          </a:blip>
          <a:srcRect/>
          <a:stretch/>
        </p:blipFill>
        <p:spPr>
          <a:xfrm>
            <a:off x="5248275" y="4310043"/>
            <a:ext cx="3850162" cy="2247775"/>
          </a:xfrm>
          <a:prstGeom prst="rect">
            <a:avLst/>
          </a:prstGeom>
          <a:noFill/>
          <a:ln>
            <a:noFill/>
          </a:ln>
        </p:spPr>
      </p:pic>
      <p:pic>
        <p:nvPicPr>
          <p:cNvPr id="218" name="Google Shape;218;p21" descr="image.png"/>
          <p:cNvPicPr preferRelativeResize="0"/>
          <p:nvPr/>
        </p:nvPicPr>
        <p:blipFill rotWithShape="1">
          <a:blip r:embed="rId7">
            <a:alphaModFix/>
          </a:blip>
          <a:srcRect/>
          <a:stretch/>
        </p:blipFill>
        <p:spPr>
          <a:xfrm>
            <a:off x="9111650" y="1832450"/>
            <a:ext cx="2640600" cy="1982175"/>
          </a:xfrm>
          <a:prstGeom prst="rect">
            <a:avLst/>
          </a:prstGeom>
          <a:noFill/>
          <a:ln>
            <a:noFill/>
          </a:ln>
        </p:spPr>
      </p:pic>
      <p:pic>
        <p:nvPicPr>
          <p:cNvPr id="219" name="Google Shape;219;p21" descr="image.png"/>
          <p:cNvPicPr preferRelativeResize="0"/>
          <p:nvPr/>
        </p:nvPicPr>
        <p:blipFill rotWithShape="1">
          <a:blip r:embed="rId8">
            <a:alphaModFix/>
          </a:blip>
          <a:srcRect/>
          <a:stretch/>
        </p:blipFill>
        <p:spPr>
          <a:xfrm>
            <a:off x="10501312" y="381000"/>
            <a:ext cx="928687" cy="619125"/>
          </a:xfrm>
          <a:prstGeom prst="rect">
            <a:avLst/>
          </a:prstGeom>
          <a:noFill/>
          <a:ln>
            <a:noFill/>
          </a:ln>
        </p:spPr>
      </p:pic>
      <p:sp>
        <p:nvSpPr>
          <p:cNvPr id="220" name="Google Shape;220;p21"/>
          <p:cNvSpPr/>
          <p:nvPr/>
        </p:nvSpPr>
        <p:spPr>
          <a:xfrm>
            <a:off x="762000" y="4052887"/>
            <a:ext cx="10668000" cy="38100"/>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21" name="Google Shape;221;p21"/>
          <p:cNvSpPr txBox="1"/>
          <p:nvPr/>
        </p:nvSpPr>
        <p:spPr>
          <a:xfrm>
            <a:off x="863348" y="4462462"/>
            <a:ext cx="2144100" cy="2310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a:solidFill>
                  <a:srgbClr val="0F172A"/>
                </a:solidFill>
                <a:latin typeface="Poppins"/>
                <a:ea typeface="Poppins"/>
                <a:cs typeface="Poppins"/>
                <a:sym typeface="Poppins"/>
              </a:rPr>
              <a:t>1. Oversight</a:t>
            </a:r>
            <a:endParaRPr sz="1700"/>
          </a:p>
        </p:txBody>
      </p:sp>
      <p:sp>
        <p:nvSpPr>
          <p:cNvPr id="222" name="Google Shape;222;p21"/>
          <p:cNvSpPr txBox="1"/>
          <p:nvPr/>
        </p:nvSpPr>
        <p:spPr>
          <a:xfrm>
            <a:off x="914400" y="4776775"/>
            <a:ext cx="2346900" cy="1520700"/>
          </a:xfrm>
          <a:prstGeom prst="rect">
            <a:avLst/>
          </a:prstGeom>
          <a:noFill/>
          <a:ln>
            <a:noFill/>
          </a:ln>
        </p:spPr>
        <p:txBody>
          <a:bodyPr spcFirstLastPara="1" wrap="square" lIns="0" tIns="0" rIns="0" bIns="0" anchor="t" anchorCtr="0">
            <a:spAutoFit/>
          </a:bodyPr>
          <a:lstStyle/>
          <a:p>
            <a:pPr marL="0" marR="0" lvl="0" indent="0" algn="ctr" rtl="0">
              <a:lnSpc>
                <a:spcPct val="134974"/>
              </a:lnSpc>
              <a:spcBef>
                <a:spcPts val="0"/>
              </a:spcBef>
              <a:spcAft>
                <a:spcPts val="0"/>
              </a:spcAft>
              <a:buNone/>
            </a:pPr>
            <a:r>
              <a:rPr lang="en-US" sz="1275" b="0" i="0" u="none" strike="noStrike" cap="none">
                <a:solidFill>
                  <a:srgbClr val="334155"/>
                </a:solidFill>
                <a:latin typeface="Lato"/>
                <a:ea typeface="Lato"/>
                <a:cs typeface="Lato"/>
                <a:sym typeface="Lato"/>
              </a:rPr>
              <a:t>Ensure DSLs keep </a:t>
            </a:r>
            <a:r>
              <a:rPr lang="en-US" sz="1275">
                <a:solidFill>
                  <a:srgbClr val="334155"/>
                </a:solidFill>
                <a:latin typeface="Lato"/>
                <a:ea typeface="Lato"/>
                <a:cs typeface="Lato"/>
                <a:sym typeface="Lato"/>
              </a:rPr>
              <a:t>robust </a:t>
            </a:r>
            <a:r>
              <a:rPr lang="en-US" sz="1275" b="0" i="0" u="none" strike="noStrike" cap="none">
                <a:solidFill>
                  <a:srgbClr val="334155"/>
                </a:solidFill>
                <a:latin typeface="Lato"/>
                <a:ea typeface="Lato"/>
                <a:cs typeface="Lato"/>
                <a:sym typeface="Lato"/>
              </a:rPr>
              <a:t>records documenting decision-making for both sharing and non-sharing under the three tests to demonstrate compliance to Ofsted.</a:t>
            </a:r>
            <a:endParaRPr sz="1700"/>
          </a:p>
        </p:txBody>
      </p:sp>
      <p:sp>
        <p:nvSpPr>
          <p:cNvPr id="223" name="Google Shape;223;p21"/>
          <p:cNvSpPr txBox="1"/>
          <p:nvPr/>
        </p:nvSpPr>
        <p:spPr>
          <a:xfrm>
            <a:off x="3637057" y="2024918"/>
            <a:ext cx="2144100" cy="2310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a:solidFill>
                  <a:srgbClr val="0F172A"/>
                </a:solidFill>
                <a:latin typeface="Poppins"/>
                <a:ea typeface="Poppins"/>
                <a:cs typeface="Poppins"/>
                <a:sym typeface="Poppins"/>
              </a:rPr>
              <a:t>2. Policy Audit</a:t>
            </a:r>
            <a:endParaRPr sz="1700"/>
          </a:p>
        </p:txBody>
      </p:sp>
      <p:sp>
        <p:nvSpPr>
          <p:cNvPr id="224" name="Google Shape;224;p21"/>
          <p:cNvSpPr txBox="1"/>
          <p:nvPr/>
        </p:nvSpPr>
        <p:spPr>
          <a:xfrm>
            <a:off x="3688098" y="2339235"/>
            <a:ext cx="2538000" cy="1255800"/>
          </a:xfrm>
          <a:prstGeom prst="rect">
            <a:avLst/>
          </a:prstGeom>
          <a:noFill/>
          <a:ln>
            <a:noFill/>
          </a:ln>
        </p:spPr>
        <p:txBody>
          <a:bodyPr spcFirstLastPara="1" wrap="square" lIns="0" tIns="0" rIns="0" bIns="0" anchor="t" anchorCtr="0">
            <a:spAutoFit/>
          </a:bodyPr>
          <a:lstStyle/>
          <a:p>
            <a:pPr marL="0" marR="0" lvl="0" indent="0" algn="ctr" rtl="0">
              <a:lnSpc>
                <a:spcPct val="134974"/>
              </a:lnSpc>
              <a:spcBef>
                <a:spcPts val="0"/>
              </a:spcBef>
              <a:spcAft>
                <a:spcPts val="0"/>
              </a:spcAft>
              <a:buNone/>
            </a:pPr>
            <a:r>
              <a:rPr lang="en-US" sz="1275">
                <a:solidFill>
                  <a:srgbClr val="334155"/>
                </a:solidFill>
                <a:latin typeface="Lato"/>
                <a:ea typeface="Lato"/>
                <a:cs typeface="Lato"/>
                <a:sym typeface="Lato"/>
              </a:rPr>
              <a:t>Plan to </a:t>
            </a:r>
            <a:r>
              <a:rPr lang="en-US" sz="1275" b="0" i="0" u="none" strike="noStrike" cap="none">
                <a:solidFill>
                  <a:srgbClr val="334155"/>
                </a:solidFill>
                <a:latin typeface="Lato"/>
                <a:ea typeface="Lato"/>
                <a:cs typeface="Lato"/>
                <a:sym typeface="Lato"/>
              </a:rPr>
              <a:t> update Safeguarding Policies, Data Protection Policies, Data Sharing Agreements (DSAs), and Privacy Notices to reflect the new statutory duty.</a:t>
            </a:r>
            <a:endParaRPr sz="1700"/>
          </a:p>
        </p:txBody>
      </p:sp>
      <p:sp>
        <p:nvSpPr>
          <p:cNvPr id="225" name="Google Shape;225;p21"/>
          <p:cNvSpPr txBox="1"/>
          <p:nvPr/>
        </p:nvSpPr>
        <p:spPr>
          <a:xfrm>
            <a:off x="5991667" y="4462462"/>
            <a:ext cx="2144100" cy="2310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dirty="0">
                <a:solidFill>
                  <a:srgbClr val="0F172A"/>
                </a:solidFill>
                <a:latin typeface="Poppins"/>
                <a:ea typeface="Poppins"/>
                <a:cs typeface="Poppins"/>
                <a:sym typeface="Poppins"/>
              </a:rPr>
              <a:t>3. Staff Training</a:t>
            </a:r>
            <a:endParaRPr sz="1700" dirty="0"/>
          </a:p>
        </p:txBody>
      </p:sp>
      <p:sp>
        <p:nvSpPr>
          <p:cNvPr id="226" name="Google Shape;226;p21"/>
          <p:cNvSpPr txBox="1"/>
          <p:nvPr/>
        </p:nvSpPr>
        <p:spPr>
          <a:xfrm>
            <a:off x="5334000" y="4776787"/>
            <a:ext cx="3667125" cy="1589281"/>
          </a:xfrm>
          <a:prstGeom prst="rect">
            <a:avLst/>
          </a:prstGeom>
          <a:noFill/>
          <a:ln>
            <a:noFill/>
          </a:ln>
        </p:spPr>
        <p:txBody>
          <a:bodyPr spcFirstLastPara="1" wrap="square" lIns="0" tIns="0" rIns="0" bIns="0" anchor="t" anchorCtr="0">
            <a:spAutoFit/>
          </a:bodyPr>
          <a:lstStyle/>
          <a:p>
            <a:pPr marL="0" marR="0" lvl="0" indent="0" algn="ctr" rtl="0">
              <a:lnSpc>
                <a:spcPct val="134974"/>
              </a:lnSpc>
              <a:spcBef>
                <a:spcPts val="0"/>
              </a:spcBef>
              <a:spcAft>
                <a:spcPts val="0"/>
              </a:spcAft>
              <a:buNone/>
            </a:pPr>
            <a:r>
              <a:rPr lang="en-US" sz="1275" b="0" i="0" u="none" strike="noStrike" cap="none" dirty="0">
                <a:solidFill>
                  <a:srgbClr val="334155"/>
                </a:solidFill>
                <a:latin typeface="Lato"/>
                <a:ea typeface="Lato"/>
                <a:cs typeface="Lato"/>
                <a:sym typeface="Lato"/>
              </a:rPr>
              <a:t>Train all school staff on the new sharing requirements and decision frameworks, establishing robust lines of support through the DSL and DPO. This should include the importance of reporting early signs and indicators of harm and a secure understanding of cumulative harm</a:t>
            </a:r>
            <a:endParaRPr sz="1700" dirty="0"/>
          </a:p>
        </p:txBody>
      </p:sp>
      <p:sp>
        <p:nvSpPr>
          <p:cNvPr id="227" name="Google Shape;227;p21"/>
          <p:cNvSpPr txBox="1"/>
          <p:nvPr/>
        </p:nvSpPr>
        <p:spPr>
          <a:xfrm>
            <a:off x="9184477" y="2022370"/>
            <a:ext cx="2144100" cy="2310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00" b="1" i="0" u="none" strike="noStrike" cap="none">
                <a:solidFill>
                  <a:srgbClr val="0F172A"/>
                </a:solidFill>
                <a:latin typeface="Poppins"/>
                <a:ea typeface="Poppins"/>
                <a:cs typeface="Poppins"/>
                <a:sym typeface="Poppins"/>
              </a:rPr>
              <a:t>4. Relationships</a:t>
            </a:r>
            <a:endParaRPr sz="1700"/>
          </a:p>
        </p:txBody>
      </p:sp>
      <p:sp>
        <p:nvSpPr>
          <p:cNvPr id="228" name="Google Shape;228;p21"/>
          <p:cNvSpPr txBox="1"/>
          <p:nvPr/>
        </p:nvSpPr>
        <p:spPr>
          <a:xfrm>
            <a:off x="9175550" y="2339225"/>
            <a:ext cx="2538000" cy="1255800"/>
          </a:xfrm>
          <a:prstGeom prst="rect">
            <a:avLst/>
          </a:prstGeom>
          <a:noFill/>
          <a:ln>
            <a:noFill/>
          </a:ln>
        </p:spPr>
        <p:txBody>
          <a:bodyPr spcFirstLastPara="1" wrap="square" lIns="0" tIns="0" rIns="0" bIns="0" anchor="t" anchorCtr="0">
            <a:spAutoFit/>
          </a:bodyPr>
          <a:lstStyle/>
          <a:p>
            <a:pPr marL="0" marR="0" lvl="0" indent="0" algn="ctr" rtl="0">
              <a:lnSpc>
                <a:spcPct val="134974"/>
              </a:lnSpc>
              <a:spcBef>
                <a:spcPts val="0"/>
              </a:spcBef>
              <a:spcAft>
                <a:spcPts val="0"/>
              </a:spcAft>
              <a:buNone/>
            </a:pPr>
            <a:r>
              <a:rPr lang="en-US" sz="1275" b="0" i="0" u="none" strike="noStrike" cap="none">
                <a:solidFill>
                  <a:srgbClr val="334155"/>
                </a:solidFill>
                <a:latin typeface="Lato"/>
                <a:ea typeface="Lato"/>
                <a:cs typeface="Lato"/>
                <a:sym typeface="Lato"/>
              </a:rPr>
              <a:t>Strengthen parent communication structures by adopting </a:t>
            </a:r>
            <a:r>
              <a:rPr lang="en-US" sz="1275">
                <a:solidFill>
                  <a:srgbClr val="334155"/>
                </a:solidFill>
                <a:latin typeface="Lato"/>
                <a:ea typeface="Lato"/>
                <a:cs typeface="Lato"/>
                <a:sym typeface="Lato"/>
              </a:rPr>
              <a:t>r</a:t>
            </a:r>
            <a:r>
              <a:rPr lang="en-US" sz="1275" b="0" i="0" u="none" strike="noStrike" cap="none">
                <a:solidFill>
                  <a:srgbClr val="334155"/>
                </a:solidFill>
                <a:latin typeface="Lato"/>
                <a:ea typeface="Lato"/>
                <a:cs typeface="Lato"/>
                <a:sym typeface="Lato"/>
              </a:rPr>
              <a:t>elational </a:t>
            </a:r>
            <a:r>
              <a:rPr lang="en-US" sz="1275">
                <a:solidFill>
                  <a:srgbClr val="334155"/>
                </a:solidFill>
                <a:latin typeface="Lato"/>
                <a:ea typeface="Lato"/>
                <a:cs typeface="Lato"/>
                <a:sym typeface="Lato"/>
              </a:rPr>
              <a:t>o</a:t>
            </a:r>
            <a:r>
              <a:rPr lang="en-US" sz="1275" b="0" i="0" u="none" strike="noStrike" cap="none">
                <a:solidFill>
                  <a:srgbClr val="334155"/>
                </a:solidFill>
                <a:latin typeface="Lato"/>
                <a:ea typeface="Lato"/>
                <a:cs typeface="Lato"/>
                <a:sym typeface="Lato"/>
              </a:rPr>
              <a:t>ractice (</a:t>
            </a:r>
            <a:r>
              <a:rPr lang="en-US" sz="1275" b="0" i="0" u="sng" strike="noStrike" cap="none">
                <a:solidFill>
                  <a:schemeClr val="hlink"/>
                </a:solidFill>
                <a:latin typeface="Lato"/>
                <a:ea typeface="Lato"/>
                <a:cs typeface="Lato"/>
                <a:sym typeface="Lato"/>
                <a:hlinkClick r:id="rId9"/>
              </a:rPr>
              <a:t>relationalpractice.lgfl.net</a:t>
            </a:r>
            <a:r>
              <a:rPr lang="en-US" sz="1275" b="0" i="0" u="none" strike="noStrike" cap="none">
                <a:solidFill>
                  <a:srgbClr val="334155"/>
                </a:solidFill>
                <a:latin typeface="Lato"/>
                <a:ea typeface="Lato"/>
                <a:cs typeface="Lato"/>
                <a:sym typeface="Lato"/>
              </a:rPr>
              <a:t>) to support transparent engagement.</a:t>
            </a:r>
            <a:endParaRPr sz="1700"/>
          </a:p>
        </p:txBody>
      </p:sp>
      <p:sp>
        <p:nvSpPr>
          <p:cNvPr id="229" name="Google Shape;229;p21"/>
          <p:cNvSpPr/>
          <p:nvPr/>
        </p:nvSpPr>
        <p:spPr>
          <a:xfrm>
            <a:off x="1840185" y="3976687"/>
            <a:ext cx="190500" cy="190500"/>
          </a:xfrm>
          <a:prstGeom prst="roundRect">
            <a:avLst>
              <a:gd name="adj" fmla="val 50000"/>
            </a:avLst>
          </a:prstGeom>
          <a:solidFill>
            <a:srgbClr val="FFFFFF"/>
          </a:solidFill>
          <a:ln w="38100" cap="flat" cmpd="sng">
            <a:solidFill>
              <a:srgbClr val="DA29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0" name="Google Shape;230;p21"/>
          <p:cNvSpPr/>
          <p:nvPr/>
        </p:nvSpPr>
        <p:spPr>
          <a:xfrm>
            <a:off x="4613895" y="3976687"/>
            <a:ext cx="190500" cy="190500"/>
          </a:xfrm>
          <a:prstGeom prst="roundRect">
            <a:avLst>
              <a:gd name="adj" fmla="val 50000"/>
            </a:avLst>
          </a:prstGeom>
          <a:solidFill>
            <a:srgbClr val="FFFFFF"/>
          </a:solidFill>
          <a:ln w="38100" cap="flat" cmpd="sng">
            <a:solidFill>
              <a:srgbClr val="DA29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1" name="Google Shape;231;p21"/>
          <p:cNvSpPr/>
          <p:nvPr/>
        </p:nvSpPr>
        <p:spPr>
          <a:xfrm>
            <a:off x="7387604" y="3976687"/>
            <a:ext cx="190500" cy="190500"/>
          </a:xfrm>
          <a:prstGeom prst="roundRect">
            <a:avLst>
              <a:gd name="adj" fmla="val 50000"/>
            </a:avLst>
          </a:prstGeom>
          <a:solidFill>
            <a:srgbClr val="FFFFFF"/>
          </a:solidFill>
          <a:ln w="38100" cap="flat" cmpd="sng">
            <a:solidFill>
              <a:srgbClr val="DA29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2" name="Google Shape;232;p21"/>
          <p:cNvSpPr/>
          <p:nvPr/>
        </p:nvSpPr>
        <p:spPr>
          <a:xfrm>
            <a:off x="10161314" y="3976687"/>
            <a:ext cx="190500" cy="190500"/>
          </a:xfrm>
          <a:prstGeom prst="roundRect">
            <a:avLst>
              <a:gd name="adj" fmla="val 50000"/>
            </a:avLst>
          </a:prstGeom>
          <a:solidFill>
            <a:srgbClr val="FFFFFF"/>
          </a:solidFill>
          <a:ln w="38100" cap="flat" cmpd="sng">
            <a:solidFill>
              <a:srgbClr val="DA29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3" name="Google Shape;233;p21"/>
          <p:cNvSpPr txBox="1"/>
          <p:nvPr/>
        </p:nvSpPr>
        <p:spPr>
          <a:xfrm>
            <a:off x="762000" y="571500"/>
            <a:ext cx="8961120" cy="57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F172A"/>
                </a:solidFill>
                <a:latin typeface="Poppins"/>
                <a:ea typeface="Poppins"/>
                <a:cs typeface="Poppins"/>
                <a:sym typeface="Poppins"/>
              </a:rPr>
              <a:t>Action Plan for Leaders</a:t>
            </a:r>
            <a:endParaRPr/>
          </a:p>
        </p:txBody>
      </p:sp>
      <p:sp>
        <p:nvSpPr>
          <p:cNvPr id="234" name="Google Shape;234;p21"/>
          <p:cNvSpPr/>
          <p:nvPr/>
        </p:nvSpPr>
        <p:spPr>
          <a:xfrm>
            <a:off x="762000" y="1209675"/>
            <a:ext cx="8534400" cy="28575"/>
          </a:xfrm>
          <a:prstGeom prst="rect">
            <a:avLst/>
          </a:prstGeom>
          <a:solidFill>
            <a:srgbClr val="DA2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35" name="Google Shape;235;p21"/>
          <p:cNvPicPr preferRelativeResize="0"/>
          <p:nvPr/>
        </p:nvPicPr>
        <p:blipFill>
          <a:blip r:embed="rId10">
            <a:alphaModFix/>
          </a:blip>
          <a:stretch>
            <a:fillRect/>
          </a:stretch>
        </p:blipFill>
        <p:spPr>
          <a:xfrm>
            <a:off x="9934737" y="-1"/>
            <a:ext cx="2061824" cy="1474900"/>
          </a:xfrm>
          <a:prstGeom prst="rect">
            <a:avLst/>
          </a:prstGeom>
          <a:noFill/>
          <a:ln>
            <a:noFill/>
          </a:ln>
        </p:spPr>
      </p:pic>
      <p:sp>
        <p:nvSpPr>
          <p:cNvPr id="236" name="Google Shape;236;p21"/>
          <p:cNvSpPr txBox="1"/>
          <p:nvPr/>
        </p:nvSpPr>
        <p:spPr>
          <a:xfrm>
            <a:off x="9098437" y="6115900"/>
            <a:ext cx="44967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u="sng">
                <a:solidFill>
                  <a:schemeClr val="hlink"/>
                </a:solidFill>
                <a:latin typeface="Calibri"/>
                <a:ea typeface="Calibri"/>
                <a:cs typeface="Calibri"/>
                <a:sym typeface="Calibri"/>
                <a:hlinkClick r:id="rId11"/>
              </a:rPr>
              <a:t>safeguarding.lgfl.net</a:t>
            </a:r>
            <a:endParaRPr sz="2700">
              <a:solidFill>
                <a:srgbClr val="DA291C"/>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959</Words>
  <Application>Microsoft Office PowerPoint</Application>
  <PresentationFormat>Widescreen</PresentationFormat>
  <Paragraphs>59</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Poppins</vt:lpstr>
      <vt:lpstr>Poppins SemiBold</vt:lpstr>
      <vt:lpstr>Lato</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Alex Dave</cp:lastModifiedBy>
  <cp:revision>2</cp:revision>
  <dcterms:modified xsi:type="dcterms:W3CDTF">2026-06-09T15:35:37Z</dcterms:modified>
</cp:coreProperties>
</file>