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Lato" panose="020F0502020204030203"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
      <p:font typeface="Poppins SemiBold" panose="000007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1DE8FA-078B-4F96-918B-32B1DFA0752C}">
  <a:tblStyle styleId="{531DE8FA-078B-4F96-918B-32B1DFA075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558"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egislation.gov.uk/ukpga/2026/20/contents/enacted" TargetMode="External"/><Relationship Id="rId3" Type="http://schemas.openxmlformats.org/officeDocument/2006/relationships/image" Target="../media/image1.png"/><Relationship Id="rId7" Type="http://schemas.openxmlformats.org/officeDocument/2006/relationships/hyperlink" Target="https://safeblog.lgfl.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hyperlink" Target="https://saferesources.lgfl.net/" TargetMode="External"/><Relationship Id="rId4" Type="http://schemas.openxmlformats.org/officeDocument/2006/relationships/image" Target="../media/image8.png"/><Relationship Id="rId9" Type="http://schemas.openxmlformats.org/officeDocument/2006/relationships/hyperlink" Target="http://safeguarding.lgfl.ne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png"/><Relationship Id="rId7" Type="http://schemas.openxmlformats.org/officeDocument/2006/relationships/hyperlink" Target="https://genai.lgfl.ne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afeguarding.lgfl.ne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feguarding.lgfl.net" TargetMode="External"/><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hyperlink" Target="http://safeguarding.lgfl.net" TargetMode="External"/><Relationship Id="rId3" Type="http://schemas.openxmlformats.org/officeDocument/2006/relationships/image" Target="../media/image5.png"/><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afeguarding.lgfl.ne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hyperlink" Target="http://safeguarding.lgfl.net"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3.jp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afeguarding.lgfl.net"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afeguarding.lgfl.net" TargetMode="External"/><Relationship Id="rId5" Type="http://schemas.openxmlformats.org/officeDocument/2006/relationships/image" Target="../media/image3.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hyperlink" Target="https://safepolicies.lgfl.net/" TargetMode="External"/><Relationship Id="rId3" Type="http://schemas.openxmlformats.org/officeDocument/2006/relationships/image" Target="../media/image5.png"/><Relationship Id="rId7" Type="http://schemas.openxmlformats.org/officeDocument/2006/relationships/hyperlink" Target="http://safeguarding.lgfl.ne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hyperlink" Target="https://cce.lgfl.net/" TargetMode="External"/><Relationship Id="rId13" Type="http://schemas.openxmlformats.org/officeDocument/2006/relationships/image" Target="../media/image3.jp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hyperlink" Target="https://genai.lgfl.net/" TargetMode="External"/><Relationship Id="rId14" Type="http://schemas.openxmlformats.org/officeDocument/2006/relationships/hyperlink" Target="http://safeguarding.lgfl.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p:cNvPicPr preferRelativeResize="0"/>
          <p:nvPr/>
        </p:nvPicPr>
        <p:blipFill rotWithShape="1">
          <a:blip r:embed="rId4">
            <a:alphaModFix/>
          </a:blip>
          <a:srcRect/>
          <a:stretch/>
        </p:blipFill>
        <p:spPr>
          <a:xfrm>
            <a:off x="762000" y="4102298"/>
            <a:ext cx="8286750" cy="600075"/>
          </a:xfrm>
          <a:prstGeom prst="rect">
            <a:avLst/>
          </a:prstGeom>
          <a:noFill/>
          <a:ln>
            <a:noFill/>
          </a:ln>
        </p:spPr>
      </p:pic>
      <p:sp>
        <p:nvSpPr>
          <p:cNvPr id="86" name="Google Shape;86;p13"/>
          <p:cNvSpPr txBox="1"/>
          <p:nvPr/>
        </p:nvSpPr>
        <p:spPr>
          <a:xfrm>
            <a:off x="762000" y="2155626"/>
            <a:ext cx="5588794" cy="1274195"/>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600" b="1" i="0" u="none" strike="noStrike" cap="none" dirty="0">
                <a:solidFill>
                  <a:srgbClr val="0F172A"/>
                </a:solidFill>
                <a:latin typeface="Poppins"/>
                <a:ea typeface="Poppins"/>
                <a:cs typeface="Poppins"/>
                <a:sym typeface="Poppins"/>
              </a:rPr>
              <a:t>Crime and Policing </a:t>
            </a:r>
            <a:r>
              <a:rPr lang="en-US" sz="3600" b="1" i="0" u="none" strike="noStrike" cap="none" dirty="0">
                <a:solidFill>
                  <a:schemeClr val="tx1"/>
                </a:solidFill>
                <a:latin typeface="Poppins"/>
                <a:ea typeface="Poppins"/>
                <a:cs typeface="Poppins"/>
                <a:sym typeface="Poppins"/>
              </a:rPr>
              <a:t>Act</a:t>
            </a:r>
            <a:r>
              <a:rPr lang="en-US" sz="3600" b="1" i="0" u="none" strike="noStrike" cap="none" dirty="0">
                <a:solidFill>
                  <a:srgbClr val="DA291C"/>
                </a:solidFill>
                <a:latin typeface="Poppins"/>
                <a:ea typeface="Poppins"/>
                <a:cs typeface="Poppins"/>
                <a:sym typeface="Poppins"/>
              </a:rPr>
              <a:t> 2026</a:t>
            </a:r>
            <a:endParaRPr dirty="0"/>
          </a:p>
        </p:txBody>
      </p:sp>
      <p:sp>
        <p:nvSpPr>
          <p:cNvPr id="87" name="Google Shape;87;p13"/>
          <p:cNvSpPr txBox="1"/>
          <p:nvPr/>
        </p:nvSpPr>
        <p:spPr>
          <a:xfrm>
            <a:off x="762000" y="3540323"/>
            <a:ext cx="6310313" cy="669414"/>
          </a:xfrm>
          <a:prstGeom prst="rect">
            <a:avLst/>
          </a:prstGeom>
          <a:noFill/>
          <a:ln>
            <a:noFill/>
          </a:ln>
        </p:spPr>
        <p:txBody>
          <a:bodyPr spcFirstLastPara="1" wrap="square" lIns="0" tIns="0" rIns="0" bIns="0" anchor="t" anchorCtr="0">
            <a:spAutoFit/>
          </a:bodyPr>
          <a:lstStyle/>
          <a:p>
            <a:pPr marL="0" marR="0" lvl="0" indent="0" algn="l" rtl="0">
              <a:lnSpc>
                <a:spcPct val="145000"/>
              </a:lnSpc>
              <a:spcBef>
                <a:spcPts val="0"/>
              </a:spcBef>
              <a:spcAft>
                <a:spcPts val="0"/>
              </a:spcAft>
              <a:buNone/>
            </a:pPr>
            <a:r>
              <a:rPr lang="en-US" sz="1500" b="0" i="0" u="none" strike="noStrike" cap="none" dirty="0">
                <a:solidFill>
                  <a:srgbClr val="475569"/>
                </a:solidFill>
                <a:latin typeface="Lato"/>
                <a:ea typeface="Lato"/>
                <a:cs typeface="Lato"/>
                <a:sym typeface="Lato"/>
              </a:rPr>
              <a:t>Briefing for school leaders about the Crime and Policing Act and its implications for schools</a:t>
            </a:r>
            <a:endParaRPr dirty="0"/>
          </a:p>
        </p:txBody>
      </p:sp>
      <p:pic>
        <p:nvPicPr>
          <p:cNvPr id="2" name="Google Shape;88;p13">
            <a:extLst>
              <a:ext uri="{FF2B5EF4-FFF2-40B4-BE49-F238E27FC236}">
                <a16:creationId xmlns:a16="http://schemas.microsoft.com/office/drawing/2014/main" id="{212836A6-405B-5938-2588-46A41F5B5BEC}"/>
              </a:ext>
            </a:extLst>
          </p:cNvPr>
          <p:cNvPicPr preferRelativeResize="0"/>
          <p:nvPr/>
        </p:nvPicPr>
        <p:blipFill>
          <a:blip r:embed="rId5">
            <a:alphaModFix/>
          </a:blip>
          <a:stretch>
            <a:fillRect/>
          </a:stretch>
        </p:blipFill>
        <p:spPr>
          <a:xfrm>
            <a:off x="330575" y="139149"/>
            <a:ext cx="2061824" cy="1474900"/>
          </a:xfrm>
          <a:prstGeom prst="rect">
            <a:avLst/>
          </a:prstGeom>
          <a:noFill/>
          <a:ln>
            <a:noFill/>
          </a:ln>
        </p:spPr>
      </p:pic>
      <p:pic>
        <p:nvPicPr>
          <p:cNvPr id="4" name="Picture 3">
            <a:extLst>
              <a:ext uri="{FF2B5EF4-FFF2-40B4-BE49-F238E27FC236}">
                <a16:creationId xmlns:a16="http://schemas.microsoft.com/office/drawing/2014/main" id="{3EB6C777-B03D-6E9C-84A0-45769018B044}"/>
              </a:ext>
            </a:extLst>
          </p:cNvPr>
          <p:cNvPicPr>
            <a:picLocks noChangeAspect="1"/>
          </p:cNvPicPr>
          <p:nvPr/>
        </p:nvPicPr>
        <p:blipFill>
          <a:blip r:embed="rId6"/>
          <a:stretch>
            <a:fillRect/>
          </a:stretch>
        </p:blipFill>
        <p:spPr>
          <a:xfrm>
            <a:off x="7993856" y="2469410"/>
            <a:ext cx="3926681" cy="2141826"/>
          </a:xfrm>
          <a:prstGeom prst="rect">
            <a:avLst/>
          </a:prstGeom>
        </p:spPr>
      </p:pic>
      <p:sp>
        <p:nvSpPr>
          <p:cNvPr id="6" name="TextBox 5">
            <a:extLst>
              <a:ext uri="{FF2B5EF4-FFF2-40B4-BE49-F238E27FC236}">
                <a16:creationId xmlns:a16="http://schemas.microsoft.com/office/drawing/2014/main" id="{B20DD7B2-724F-148E-1FCE-99797137B213}"/>
              </a:ext>
            </a:extLst>
          </p:cNvPr>
          <p:cNvSpPr txBox="1"/>
          <p:nvPr/>
        </p:nvSpPr>
        <p:spPr>
          <a:xfrm>
            <a:off x="648295" y="4702373"/>
            <a:ext cx="6182914" cy="1231106"/>
          </a:xfrm>
          <a:prstGeom prst="rect">
            <a:avLst/>
          </a:prstGeom>
          <a:noFill/>
        </p:spPr>
        <p:txBody>
          <a:bodyPr wrap="square">
            <a:spAutoFit/>
          </a:bodyPr>
          <a:lstStyle/>
          <a:p>
            <a:r>
              <a:rPr lang="en-GB" sz="1800" dirty="0"/>
              <a:t>Read more about this on our blog – </a:t>
            </a:r>
            <a:r>
              <a:rPr lang="en-GB" sz="1800" dirty="0">
                <a:hlinkClick r:id="rId7"/>
              </a:rPr>
              <a:t>safeblog.lgfl.net</a:t>
            </a:r>
            <a:endParaRPr lang="en-GB" sz="1800" dirty="0">
              <a:hlinkClick r:id="rId8"/>
            </a:endParaRPr>
          </a:p>
          <a:p>
            <a:endParaRPr lang="en-GB" dirty="0">
              <a:hlinkClick r:id="rId8"/>
            </a:endParaRPr>
          </a:p>
          <a:p>
            <a:endParaRPr lang="en-GB" dirty="0">
              <a:hlinkClick r:id="rId8"/>
            </a:endParaRPr>
          </a:p>
          <a:p>
            <a:endParaRPr lang="en-GB" dirty="0">
              <a:hlinkClick r:id="rId8"/>
            </a:endParaRPr>
          </a:p>
          <a:p>
            <a:r>
              <a:rPr lang="en-GB" dirty="0">
                <a:hlinkClick r:id="rId8"/>
              </a:rPr>
              <a:t>https://www.legislation.gov.uk/ukpga/2026/20/contents/enacted</a:t>
            </a:r>
            <a:r>
              <a:rPr lang="en-GB"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pic>
        <p:nvPicPr>
          <p:cNvPr id="222" name="Google Shape;222;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3" name="Google Shape;223;p22" descr="image.png"/>
          <p:cNvPicPr preferRelativeResize="0"/>
          <p:nvPr/>
        </p:nvPicPr>
        <p:blipFill rotWithShape="1">
          <a:blip r:embed="rId4">
            <a:alphaModFix/>
          </a:blip>
          <a:srcRect/>
          <a:stretch/>
        </p:blipFill>
        <p:spPr>
          <a:xfrm>
            <a:off x="10501312" y="381000"/>
            <a:ext cx="928687" cy="619125"/>
          </a:xfrm>
          <a:prstGeom prst="rect">
            <a:avLst/>
          </a:prstGeom>
          <a:noFill/>
          <a:ln>
            <a:noFill/>
          </a:ln>
        </p:spPr>
      </p:pic>
      <p:sp>
        <p:nvSpPr>
          <p:cNvPr id="224" name="Google Shape;224;p22"/>
          <p:cNvSpPr txBox="1"/>
          <p:nvPr/>
        </p:nvSpPr>
        <p:spPr>
          <a:xfrm>
            <a:off x="1500187" y="1804479"/>
            <a:ext cx="9191625" cy="1338828"/>
          </a:xfrm>
          <a:prstGeom prst="rect">
            <a:avLst/>
          </a:prstGeom>
          <a:noFill/>
          <a:ln>
            <a:noFill/>
          </a:ln>
        </p:spPr>
        <p:txBody>
          <a:bodyPr spcFirstLastPara="1" wrap="square" lIns="0" tIns="0" rIns="0" bIns="0" anchor="t" anchorCtr="0">
            <a:spAutoFit/>
          </a:bodyPr>
          <a:lstStyle/>
          <a:p>
            <a:pPr marL="0" marR="0" lvl="0" indent="0" algn="l" rtl="0">
              <a:lnSpc>
                <a:spcPct val="145008"/>
              </a:lnSpc>
              <a:spcBef>
                <a:spcPts val="0"/>
              </a:spcBef>
              <a:spcAft>
                <a:spcPts val="0"/>
              </a:spcAft>
              <a:buNone/>
            </a:pPr>
            <a:r>
              <a:rPr lang="en-US" sz="2000" b="1" i="0" u="none" strike="noStrike" cap="none" dirty="0">
                <a:solidFill>
                  <a:srgbClr val="0F172A"/>
                </a:solidFill>
                <a:latin typeface="Lato"/>
                <a:ea typeface="Lato"/>
                <a:cs typeface="Lato"/>
                <a:sym typeface="Lato"/>
              </a:rPr>
              <a:t>Relationships, Sex &amp; Health Education (RSHE):</a:t>
            </a:r>
            <a:r>
              <a:rPr lang="en-US" sz="2000" b="0" i="0" u="none" strike="noStrike" cap="none" dirty="0">
                <a:solidFill>
                  <a:srgbClr val="334155"/>
                </a:solidFill>
                <a:latin typeface="Lato"/>
                <a:ea typeface="Lato"/>
                <a:cs typeface="Lato"/>
                <a:sym typeface="Lato"/>
              </a:rPr>
              <a:t> Address extreme pornography laws (strangulation/suffocation, simulated incest) at KS4/5 to de-</a:t>
            </a:r>
            <a:r>
              <a:rPr lang="en-US" sz="2000" b="0" i="0" u="none" strike="noStrike" cap="none" dirty="0" err="1">
                <a:solidFill>
                  <a:srgbClr val="334155"/>
                </a:solidFill>
                <a:latin typeface="Lato"/>
                <a:ea typeface="Lato"/>
                <a:cs typeface="Lato"/>
                <a:sym typeface="Lato"/>
              </a:rPr>
              <a:t>normalise</a:t>
            </a:r>
            <a:r>
              <a:rPr lang="en-US" sz="2000" b="0" i="0" u="none" strike="noStrike" cap="none" dirty="0">
                <a:solidFill>
                  <a:srgbClr val="334155"/>
                </a:solidFill>
                <a:latin typeface="Lato"/>
                <a:ea typeface="Lato"/>
                <a:cs typeface="Lato"/>
                <a:sym typeface="Lato"/>
              </a:rPr>
              <a:t> digital violence and teach affirmative boundaries.</a:t>
            </a:r>
            <a:endParaRPr sz="2800" dirty="0"/>
          </a:p>
        </p:txBody>
      </p:sp>
      <p:sp>
        <p:nvSpPr>
          <p:cNvPr id="225" name="Google Shape;225;p22"/>
          <p:cNvSpPr txBox="1"/>
          <p:nvPr/>
        </p:nvSpPr>
        <p:spPr>
          <a:xfrm>
            <a:off x="1500187" y="3344557"/>
            <a:ext cx="9191625" cy="1338828"/>
          </a:xfrm>
          <a:prstGeom prst="rect">
            <a:avLst/>
          </a:prstGeom>
          <a:noFill/>
          <a:ln>
            <a:noFill/>
          </a:ln>
        </p:spPr>
        <p:txBody>
          <a:bodyPr spcFirstLastPara="1" wrap="square" lIns="0" tIns="0" rIns="0" bIns="0" anchor="t" anchorCtr="0">
            <a:spAutoFit/>
          </a:bodyPr>
          <a:lstStyle/>
          <a:p>
            <a:pPr marL="0" marR="0" lvl="0" indent="0" algn="l" rtl="0">
              <a:lnSpc>
                <a:spcPct val="145008"/>
              </a:lnSpc>
              <a:spcBef>
                <a:spcPts val="0"/>
              </a:spcBef>
              <a:spcAft>
                <a:spcPts val="0"/>
              </a:spcAft>
              <a:buNone/>
            </a:pPr>
            <a:r>
              <a:rPr lang="en-US" sz="2000" b="1" i="0" u="none" strike="noStrike" cap="none" dirty="0">
                <a:solidFill>
                  <a:srgbClr val="0F172A"/>
                </a:solidFill>
                <a:latin typeface="Lato"/>
                <a:ea typeface="Lato"/>
                <a:cs typeface="Lato"/>
                <a:sym typeface="Lato"/>
              </a:rPr>
              <a:t>Digital Literacy &amp; Computing:</a:t>
            </a:r>
            <a:r>
              <a:rPr lang="en-US" sz="2000" b="0" i="0" u="none" strike="noStrike" cap="none" dirty="0">
                <a:solidFill>
                  <a:srgbClr val="334155"/>
                </a:solidFill>
                <a:latin typeface="Lato"/>
                <a:ea typeface="Lato"/>
                <a:cs typeface="Lato"/>
                <a:sym typeface="Lato"/>
              </a:rPr>
              <a:t> Teach the legal, emotional, and social consequences of using generative AI tools to alter images of others. Establish that AI-harms represent serious digital-abuse offenses.</a:t>
            </a:r>
            <a:endParaRPr sz="2800" dirty="0"/>
          </a:p>
        </p:txBody>
      </p:sp>
      <p:sp>
        <p:nvSpPr>
          <p:cNvPr id="226" name="Google Shape;226;p22"/>
          <p:cNvSpPr txBox="1"/>
          <p:nvPr/>
        </p:nvSpPr>
        <p:spPr>
          <a:xfrm>
            <a:off x="1500187" y="4770335"/>
            <a:ext cx="9191625" cy="1338828"/>
          </a:xfrm>
          <a:prstGeom prst="rect">
            <a:avLst/>
          </a:prstGeom>
          <a:noFill/>
          <a:ln>
            <a:noFill/>
          </a:ln>
        </p:spPr>
        <p:txBody>
          <a:bodyPr spcFirstLastPara="1" wrap="square" lIns="0" tIns="0" rIns="0" bIns="0" anchor="t" anchorCtr="0">
            <a:spAutoFit/>
          </a:bodyPr>
          <a:lstStyle/>
          <a:p>
            <a:pPr marL="0" marR="0" lvl="0" indent="0" algn="l" rtl="0">
              <a:lnSpc>
                <a:spcPct val="145008"/>
              </a:lnSpc>
              <a:spcBef>
                <a:spcPts val="0"/>
              </a:spcBef>
              <a:spcAft>
                <a:spcPts val="0"/>
              </a:spcAft>
              <a:buNone/>
            </a:pPr>
            <a:r>
              <a:rPr lang="en-US" sz="2000" b="1" i="0" u="none" strike="noStrike" cap="none" dirty="0">
                <a:solidFill>
                  <a:srgbClr val="0F172A"/>
                </a:solidFill>
                <a:latin typeface="Lato"/>
                <a:ea typeface="Lato"/>
                <a:cs typeface="Lato"/>
                <a:sym typeface="Lato"/>
              </a:rPr>
              <a:t>Citizenship Education:</a:t>
            </a:r>
            <a:r>
              <a:rPr lang="en-US" sz="2000" b="0" i="0" u="none" strike="noStrike" cap="none" dirty="0">
                <a:solidFill>
                  <a:srgbClr val="334155"/>
                </a:solidFill>
                <a:latin typeface="Lato"/>
                <a:ea typeface="Lato"/>
                <a:cs typeface="Lato"/>
                <a:sym typeface="Lato"/>
              </a:rPr>
              <a:t> Educate older cohorts on tightened knife laws, the new offense of bladed possession with intent, and stricter digital age checks on weapon sales. </a:t>
            </a:r>
            <a:endParaRPr sz="2800" dirty="0"/>
          </a:p>
        </p:txBody>
      </p:sp>
      <p:pic>
        <p:nvPicPr>
          <p:cNvPr id="227" name="Google Shape;227;p22" descr="image.png"/>
          <p:cNvPicPr preferRelativeResize="0"/>
          <p:nvPr/>
        </p:nvPicPr>
        <p:blipFill rotWithShape="1">
          <a:blip r:embed="rId5">
            <a:alphaModFix/>
          </a:blip>
          <a:srcRect/>
          <a:stretch/>
        </p:blipFill>
        <p:spPr>
          <a:xfrm>
            <a:off x="762001" y="1888778"/>
            <a:ext cx="490540" cy="514348"/>
          </a:xfrm>
          <a:prstGeom prst="rect">
            <a:avLst/>
          </a:prstGeom>
          <a:noFill/>
          <a:ln>
            <a:noFill/>
          </a:ln>
        </p:spPr>
      </p:pic>
      <p:pic>
        <p:nvPicPr>
          <p:cNvPr id="228" name="Google Shape;228;p22" descr="image.png"/>
          <p:cNvPicPr preferRelativeResize="0"/>
          <p:nvPr/>
        </p:nvPicPr>
        <p:blipFill rotWithShape="1">
          <a:blip r:embed="rId6">
            <a:alphaModFix/>
          </a:blip>
          <a:srcRect/>
          <a:stretch/>
        </p:blipFill>
        <p:spPr>
          <a:xfrm>
            <a:off x="723900" y="3225105"/>
            <a:ext cx="490540" cy="542925"/>
          </a:xfrm>
          <a:prstGeom prst="rect">
            <a:avLst/>
          </a:prstGeom>
          <a:noFill/>
          <a:ln>
            <a:noFill/>
          </a:ln>
        </p:spPr>
      </p:pic>
      <p:pic>
        <p:nvPicPr>
          <p:cNvPr id="229" name="Google Shape;229;p22" descr="image.png"/>
          <p:cNvPicPr preferRelativeResize="0"/>
          <p:nvPr/>
        </p:nvPicPr>
        <p:blipFill rotWithShape="1">
          <a:blip r:embed="rId7">
            <a:alphaModFix/>
          </a:blip>
          <a:srcRect/>
          <a:stretch/>
        </p:blipFill>
        <p:spPr>
          <a:xfrm>
            <a:off x="762001" y="4898926"/>
            <a:ext cx="490540" cy="384772"/>
          </a:xfrm>
          <a:prstGeom prst="rect">
            <a:avLst/>
          </a:prstGeom>
          <a:noFill/>
          <a:ln>
            <a:noFill/>
          </a:ln>
        </p:spPr>
      </p:pic>
      <p:sp>
        <p:nvSpPr>
          <p:cNvPr id="230" name="Google Shape;230;p22"/>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Action 3: Curriculum Revisions</a:t>
            </a:r>
            <a:endParaRPr/>
          </a:p>
        </p:txBody>
      </p:sp>
      <p:sp>
        <p:nvSpPr>
          <p:cNvPr id="231" name="Google Shape;231;p22"/>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1BD8FDE5-6DB8-0ED1-EBB1-0C536832AF1B}"/>
              </a:ext>
            </a:extLst>
          </p:cNvPr>
          <p:cNvPicPr preferRelativeResize="0"/>
          <p:nvPr/>
        </p:nvPicPr>
        <p:blipFill>
          <a:blip r:embed="rId8">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A3841412-3533-C3F8-3AAD-091CB781829F}"/>
              </a:ext>
            </a:extLst>
          </p:cNvPr>
          <p:cNvSpPr txBox="1"/>
          <p:nvPr/>
        </p:nvSpPr>
        <p:spPr>
          <a:xfrm>
            <a:off x="2780849" y="6196112"/>
            <a:ext cx="7263263" cy="38328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9"/>
              </a:rPr>
              <a:t>safeguarding.lgfl.net</a:t>
            </a:r>
            <a:r>
              <a:rPr lang="en-US" sz="2700" u="sng" dirty="0">
                <a:solidFill>
                  <a:schemeClr val="hlink"/>
                </a:solidFill>
                <a:latin typeface="Calibri"/>
                <a:ea typeface="Calibri"/>
                <a:cs typeface="Calibri"/>
                <a:sym typeface="Calibri"/>
              </a:rPr>
              <a:t>             </a:t>
            </a:r>
            <a:r>
              <a:rPr lang="en-US" sz="2700" u="sng" dirty="0">
                <a:solidFill>
                  <a:schemeClr val="hlink"/>
                </a:solidFill>
                <a:latin typeface="Calibri"/>
                <a:ea typeface="Calibri"/>
                <a:cs typeface="Calibri"/>
                <a:sym typeface="Calibri"/>
                <a:hlinkClick r:id="rId10"/>
              </a:rPr>
              <a:t>saferesources.lgfl.net</a:t>
            </a:r>
            <a:endParaRPr sz="2700" dirty="0">
              <a:solidFill>
                <a:srgbClr val="DA291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pic>
        <p:nvPicPr>
          <p:cNvPr id="236" name="Google Shape;236;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7" name="Google Shape;237;p23" descr="image.png"/>
          <p:cNvPicPr preferRelativeResize="0"/>
          <p:nvPr/>
        </p:nvPicPr>
        <p:blipFill rotWithShape="1">
          <a:blip r:embed="rId4">
            <a:alphaModFix/>
          </a:blip>
          <a:srcRect/>
          <a:stretch/>
        </p:blipFill>
        <p:spPr>
          <a:xfrm>
            <a:off x="762001" y="2381690"/>
            <a:ext cx="5143500" cy="3285684"/>
          </a:xfrm>
          <a:prstGeom prst="rect">
            <a:avLst/>
          </a:prstGeom>
          <a:noFill/>
          <a:ln>
            <a:noFill/>
          </a:ln>
        </p:spPr>
      </p:pic>
      <p:pic>
        <p:nvPicPr>
          <p:cNvPr id="238" name="Google Shape;238;p23" descr="image.png"/>
          <p:cNvPicPr preferRelativeResize="0"/>
          <p:nvPr/>
        </p:nvPicPr>
        <p:blipFill rotWithShape="1">
          <a:blip r:embed="rId5">
            <a:alphaModFix/>
          </a:blip>
          <a:srcRect/>
          <a:stretch/>
        </p:blipFill>
        <p:spPr>
          <a:xfrm>
            <a:off x="6286500" y="2381691"/>
            <a:ext cx="5143500" cy="3285684"/>
          </a:xfrm>
          <a:prstGeom prst="rect">
            <a:avLst/>
          </a:prstGeom>
          <a:noFill/>
          <a:ln>
            <a:noFill/>
          </a:ln>
        </p:spPr>
      </p:pic>
      <p:pic>
        <p:nvPicPr>
          <p:cNvPr id="239" name="Google Shape;239;p23" descr="image.png"/>
          <p:cNvPicPr preferRelativeResize="0"/>
          <p:nvPr/>
        </p:nvPicPr>
        <p:blipFill rotWithShape="1">
          <a:blip r:embed="rId6">
            <a:alphaModFix/>
          </a:blip>
          <a:srcRect/>
          <a:stretch/>
        </p:blipFill>
        <p:spPr>
          <a:xfrm>
            <a:off x="10501312" y="381000"/>
            <a:ext cx="928687" cy="619125"/>
          </a:xfrm>
          <a:prstGeom prst="rect">
            <a:avLst/>
          </a:prstGeom>
          <a:noFill/>
          <a:ln>
            <a:noFill/>
          </a:ln>
        </p:spPr>
      </p:pic>
      <p:sp>
        <p:nvSpPr>
          <p:cNvPr id="240" name="Google Shape;240;p23"/>
          <p:cNvSpPr txBox="1"/>
          <p:nvPr/>
        </p:nvSpPr>
        <p:spPr>
          <a:xfrm>
            <a:off x="1095375" y="2767455"/>
            <a:ext cx="475059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0F172A"/>
                </a:solidFill>
                <a:latin typeface="Poppins SemiBold"/>
                <a:ea typeface="Poppins SemiBold"/>
                <a:cs typeface="Poppins SemiBold"/>
                <a:sym typeface="Poppins SemiBold"/>
              </a:rPr>
              <a:t>Generative AI &amp; Data Safety</a:t>
            </a:r>
            <a:endParaRPr sz="2400"/>
          </a:p>
        </p:txBody>
      </p:sp>
      <p:sp>
        <p:nvSpPr>
          <p:cNvPr id="241" name="Google Shape;241;p23"/>
          <p:cNvSpPr txBox="1"/>
          <p:nvPr/>
        </p:nvSpPr>
        <p:spPr>
          <a:xfrm>
            <a:off x="1095375" y="3404784"/>
            <a:ext cx="4524375" cy="2320635"/>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b="0" i="0" u="none" strike="noStrike" cap="none" dirty="0">
                <a:solidFill>
                  <a:srgbClr val="334155"/>
                </a:solidFill>
                <a:latin typeface="Lato"/>
                <a:ea typeface="Lato"/>
                <a:cs typeface="Lato"/>
                <a:sym typeface="Lato"/>
              </a:rPr>
              <a:t>Implement strict safety-centered governance for all Gen-AI tools. Set filtering protocols to only </a:t>
            </a:r>
            <a:r>
              <a:rPr lang="en-US" b="0" i="0" u="none" strike="noStrike" cap="none" dirty="0" err="1">
                <a:solidFill>
                  <a:srgbClr val="334155"/>
                </a:solidFill>
                <a:latin typeface="Lato"/>
                <a:ea typeface="Lato"/>
                <a:cs typeface="Lato"/>
                <a:sym typeface="Lato"/>
              </a:rPr>
              <a:t>authorise</a:t>
            </a:r>
            <a:r>
              <a:rPr lang="en-US" b="0" i="0" u="none" strike="noStrike" cap="none" dirty="0">
                <a:solidFill>
                  <a:srgbClr val="334155"/>
                </a:solidFill>
                <a:latin typeface="Lato"/>
                <a:ea typeface="Lato"/>
                <a:cs typeface="Lato"/>
                <a:sym typeface="Lato"/>
              </a:rPr>
              <a:t> pre-approved AI systems for specific groups. Support staff, governors, children and parents to increase knowledge and skill around safe and responsible use of AI.</a:t>
            </a:r>
          </a:p>
          <a:p>
            <a:pPr lvl="0">
              <a:lnSpc>
                <a:spcPct val="144952"/>
              </a:lnSpc>
            </a:pPr>
            <a:r>
              <a:rPr lang="en-US" dirty="0">
                <a:solidFill>
                  <a:srgbClr val="334155"/>
                </a:solidFill>
                <a:latin typeface="Lato"/>
                <a:ea typeface="Lato"/>
                <a:cs typeface="Lato"/>
                <a:sym typeface="Lato"/>
                <a:hlinkClick r:id="rId7"/>
              </a:rPr>
              <a:t>genai.lgfl.net</a:t>
            </a:r>
            <a:r>
              <a:rPr lang="en-US" dirty="0">
                <a:solidFill>
                  <a:srgbClr val="334155"/>
                </a:solidFill>
                <a:latin typeface="Lato"/>
                <a:ea typeface="Lato"/>
                <a:cs typeface="Lato"/>
                <a:sym typeface="Lato"/>
              </a:rPr>
              <a:t>.</a:t>
            </a:r>
            <a:endParaRPr lang="en-US" b="0" i="0" u="none" strike="noStrike" cap="none" dirty="0">
              <a:solidFill>
                <a:srgbClr val="334155"/>
              </a:solidFill>
              <a:latin typeface="Lato"/>
              <a:ea typeface="Lato"/>
              <a:cs typeface="Lato"/>
              <a:sym typeface="Lato"/>
            </a:endParaRPr>
          </a:p>
          <a:p>
            <a:pPr marL="0" marR="0" lvl="0" indent="0" algn="l" rtl="0">
              <a:lnSpc>
                <a:spcPct val="144952"/>
              </a:lnSpc>
              <a:spcBef>
                <a:spcPts val="0"/>
              </a:spcBef>
              <a:spcAft>
                <a:spcPts val="0"/>
              </a:spcAft>
              <a:buNone/>
            </a:pPr>
            <a:endParaRPr sz="2000" dirty="0"/>
          </a:p>
        </p:txBody>
      </p:sp>
      <p:sp>
        <p:nvSpPr>
          <p:cNvPr id="242" name="Google Shape;242;p23"/>
          <p:cNvSpPr txBox="1"/>
          <p:nvPr/>
        </p:nvSpPr>
        <p:spPr>
          <a:xfrm>
            <a:off x="6619875" y="2767455"/>
            <a:ext cx="475059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dirty="0">
                <a:solidFill>
                  <a:srgbClr val="0F172A"/>
                </a:solidFill>
                <a:latin typeface="Poppins SemiBold"/>
                <a:ea typeface="Poppins SemiBold"/>
                <a:cs typeface="Poppins SemiBold"/>
                <a:sym typeface="Poppins SemiBold"/>
              </a:rPr>
              <a:t>Vetting</a:t>
            </a:r>
            <a:endParaRPr sz="2400" dirty="0"/>
          </a:p>
        </p:txBody>
      </p:sp>
      <p:sp>
        <p:nvSpPr>
          <p:cNvPr id="243" name="Google Shape;243;p23"/>
          <p:cNvSpPr txBox="1"/>
          <p:nvPr/>
        </p:nvSpPr>
        <p:spPr>
          <a:xfrm>
            <a:off x="6619875" y="3460394"/>
            <a:ext cx="4524375" cy="1874359"/>
          </a:xfrm>
          <a:prstGeom prst="rect">
            <a:avLst/>
          </a:prstGeom>
          <a:noFill/>
          <a:ln>
            <a:noFill/>
          </a:ln>
        </p:spPr>
        <p:txBody>
          <a:bodyPr spcFirstLastPara="1" wrap="square" lIns="0" tIns="0" rIns="0" bIns="0" anchor="t" anchorCtr="0">
            <a:spAutoFit/>
          </a:bodyPr>
          <a:lstStyle/>
          <a:p>
            <a:pPr lvl="0">
              <a:lnSpc>
                <a:spcPct val="144952"/>
              </a:lnSpc>
            </a:pPr>
            <a:r>
              <a:rPr lang="en-GB" dirty="0"/>
              <a:t>Ensure all staff, volunteers, or contractors working in supervised roles with regular contact, undergo the updated, stricter enhanced Disclosure and Barring Service checks. </a:t>
            </a:r>
          </a:p>
          <a:p>
            <a:pPr lvl="0">
              <a:lnSpc>
                <a:spcPct val="144952"/>
              </a:lnSpc>
            </a:pPr>
            <a:r>
              <a:rPr lang="en-US" b="0" i="0" u="none" strike="noStrike" cap="none" dirty="0">
                <a:solidFill>
                  <a:srgbClr val="334155"/>
                </a:solidFill>
                <a:latin typeface="Lato"/>
                <a:ea typeface="Lato"/>
                <a:cs typeface="Lato"/>
                <a:sym typeface="Lato"/>
              </a:rPr>
              <a:t>Ensure application processes explicitly enforce comprehensive name/alias vetting. </a:t>
            </a:r>
            <a:endParaRPr sz="2000" dirty="0"/>
          </a:p>
        </p:txBody>
      </p:sp>
      <p:sp>
        <p:nvSpPr>
          <p:cNvPr id="244" name="Google Shape;244;p23"/>
          <p:cNvSpPr txBox="1"/>
          <p:nvPr/>
        </p:nvSpPr>
        <p:spPr>
          <a:xfrm>
            <a:off x="762000" y="571500"/>
            <a:ext cx="8961120"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0F172A"/>
                </a:solidFill>
                <a:latin typeface="Poppins"/>
                <a:ea typeface="Poppins"/>
                <a:cs typeface="Poppins"/>
                <a:sym typeface="Poppins"/>
              </a:rPr>
              <a:t>Action 4: Strategic Operational Shifts</a:t>
            </a:r>
            <a:endParaRPr dirty="0"/>
          </a:p>
        </p:txBody>
      </p:sp>
      <p:sp>
        <p:nvSpPr>
          <p:cNvPr id="245" name="Google Shape;245;p23"/>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E745C82E-F5D2-B554-7AA2-13175B4C43E6}"/>
              </a:ext>
            </a:extLst>
          </p:cNvPr>
          <p:cNvPicPr preferRelativeResize="0"/>
          <p:nvPr/>
        </p:nvPicPr>
        <p:blipFill>
          <a:blip r:embed="rId8">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A0F5C68E-0740-01BC-82C8-6A117EB07C76}"/>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9"/>
              </a:rPr>
              <a:t>safeguarding.lgfl.net</a:t>
            </a:r>
            <a:endParaRPr sz="2700" dirty="0">
              <a:solidFill>
                <a:srgbClr val="DA291C"/>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
        <p:cNvGrpSpPr/>
        <p:nvPr/>
      </p:nvGrpSpPr>
      <p:grpSpPr>
        <a:xfrm>
          <a:off x="0" y="0"/>
          <a:ext cx="0" cy="0"/>
          <a:chOff x="0" y="0"/>
          <a:chExt cx="0" cy="0"/>
        </a:xfrm>
      </p:grpSpPr>
      <p:pic>
        <p:nvPicPr>
          <p:cNvPr id="95" name="Google Shape;95;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6" name="Google Shape;96;p14" descr="image.png"/>
          <p:cNvPicPr preferRelativeResize="0"/>
          <p:nvPr/>
        </p:nvPicPr>
        <p:blipFill rotWithShape="1">
          <a:blip r:embed="rId4">
            <a:alphaModFix/>
          </a:blip>
          <a:srcRect/>
          <a:stretch/>
        </p:blipFill>
        <p:spPr>
          <a:xfrm>
            <a:off x="762000" y="2253105"/>
            <a:ext cx="5143500" cy="2947545"/>
          </a:xfrm>
          <a:prstGeom prst="rect">
            <a:avLst/>
          </a:prstGeom>
          <a:noFill/>
          <a:ln>
            <a:noFill/>
          </a:ln>
        </p:spPr>
      </p:pic>
      <p:pic>
        <p:nvPicPr>
          <p:cNvPr id="97" name="Google Shape;97;p14" descr="image.png"/>
          <p:cNvPicPr preferRelativeResize="0"/>
          <p:nvPr/>
        </p:nvPicPr>
        <p:blipFill rotWithShape="1">
          <a:blip r:embed="rId5">
            <a:alphaModFix/>
          </a:blip>
          <a:srcRect/>
          <a:stretch/>
        </p:blipFill>
        <p:spPr>
          <a:xfrm>
            <a:off x="6238875" y="2248788"/>
            <a:ext cx="5143500" cy="2918970"/>
          </a:xfrm>
          <a:prstGeom prst="rect">
            <a:avLst/>
          </a:prstGeom>
          <a:noFill/>
          <a:ln>
            <a:noFill/>
          </a:ln>
        </p:spPr>
      </p:pic>
      <p:pic>
        <p:nvPicPr>
          <p:cNvPr id="98" name="Google Shape;98;p14" descr="image.png"/>
          <p:cNvPicPr preferRelativeResize="0"/>
          <p:nvPr/>
        </p:nvPicPr>
        <p:blipFill rotWithShape="1">
          <a:blip r:embed="rId6">
            <a:alphaModFix/>
          </a:blip>
          <a:srcRect/>
          <a:stretch/>
        </p:blipFill>
        <p:spPr>
          <a:xfrm>
            <a:off x="10501312" y="381000"/>
            <a:ext cx="928687" cy="619125"/>
          </a:xfrm>
          <a:prstGeom prst="rect">
            <a:avLst/>
          </a:prstGeom>
          <a:noFill/>
          <a:ln>
            <a:noFill/>
          </a:ln>
        </p:spPr>
      </p:pic>
      <p:sp>
        <p:nvSpPr>
          <p:cNvPr id="99" name="Google Shape;99;p14"/>
          <p:cNvSpPr txBox="1"/>
          <p:nvPr/>
        </p:nvSpPr>
        <p:spPr>
          <a:xfrm>
            <a:off x="1095375" y="2538855"/>
            <a:ext cx="475059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dirty="0">
                <a:solidFill>
                  <a:srgbClr val="0F172A"/>
                </a:solidFill>
                <a:latin typeface="Poppins SemiBold"/>
                <a:ea typeface="Poppins SemiBold"/>
                <a:cs typeface="Poppins SemiBold"/>
                <a:sym typeface="Poppins SemiBold"/>
              </a:rPr>
              <a:t>Royal Assent &amp; Next Steps</a:t>
            </a:r>
            <a:endParaRPr sz="2400" dirty="0"/>
          </a:p>
        </p:txBody>
      </p:sp>
      <p:sp>
        <p:nvSpPr>
          <p:cNvPr id="100" name="Google Shape;100;p14"/>
          <p:cNvSpPr txBox="1"/>
          <p:nvPr/>
        </p:nvSpPr>
        <p:spPr>
          <a:xfrm>
            <a:off x="1095375" y="3193937"/>
            <a:ext cx="4524375" cy="178510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600" b="0" i="0" u="none" strike="noStrike" cap="none" dirty="0">
                <a:solidFill>
                  <a:srgbClr val="334155"/>
                </a:solidFill>
                <a:latin typeface="Lato"/>
                <a:ea typeface="Lato"/>
                <a:cs typeface="Lato"/>
                <a:sym typeface="Lato"/>
              </a:rPr>
              <a:t>The Crime and Policing Act 2026 officially passed into law in April 2026. While the legislation is officially law, its various provisions will be implemented on staggered dates determined by the government.</a:t>
            </a:r>
            <a:endParaRPr sz="2400" dirty="0"/>
          </a:p>
        </p:txBody>
      </p:sp>
      <p:sp>
        <p:nvSpPr>
          <p:cNvPr id="101" name="Google Shape;101;p14"/>
          <p:cNvSpPr txBox="1"/>
          <p:nvPr/>
        </p:nvSpPr>
        <p:spPr>
          <a:xfrm>
            <a:off x="6619875" y="2538855"/>
            <a:ext cx="4750593"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dirty="0">
                <a:solidFill>
                  <a:srgbClr val="0F172A"/>
                </a:solidFill>
                <a:latin typeface="Poppins SemiBold"/>
                <a:ea typeface="Poppins SemiBold"/>
                <a:cs typeface="Poppins SemiBold"/>
                <a:sym typeface="Poppins SemiBold"/>
              </a:rPr>
              <a:t>Core Educational Relevance</a:t>
            </a:r>
            <a:endParaRPr sz="2000" dirty="0"/>
          </a:p>
        </p:txBody>
      </p:sp>
      <p:sp>
        <p:nvSpPr>
          <p:cNvPr id="102" name="Google Shape;102;p14"/>
          <p:cNvSpPr txBox="1"/>
          <p:nvPr/>
        </p:nvSpPr>
        <p:spPr>
          <a:xfrm>
            <a:off x="6619875" y="3193937"/>
            <a:ext cx="4524375" cy="1071062"/>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600" b="0" i="0" u="none" strike="noStrike" cap="none" dirty="0">
                <a:solidFill>
                  <a:srgbClr val="334155"/>
                </a:solidFill>
                <a:latin typeface="Lato"/>
                <a:ea typeface="Lato"/>
                <a:cs typeface="Lato"/>
                <a:sym typeface="Lato"/>
              </a:rPr>
              <a:t>These strategic updates mandate changes to school policies, hiring processes, CPD, and the curriculum. </a:t>
            </a:r>
            <a:endParaRPr sz="2400" dirty="0"/>
          </a:p>
        </p:txBody>
      </p:sp>
      <p:sp>
        <p:nvSpPr>
          <p:cNvPr id="103" name="Google Shape;103;p14"/>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Legislation Implementation</a:t>
            </a:r>
            <a:endParaRPr/>
          </a:p>
        </p:txBody>
      </p:sp>
      <p:sp>
        <p:nvSpPr>
          <p:cNvPr id="104" name="Google Shape;104;p14"/>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07B7BD5A-B44B-B7F5-57AF-00B1A6B5A6B7}"/>
              </a:ext>
            </a:extLst>
          </p:cNvPr>
          <p:cNvPicPr preferRelativeResize="0"/>
          <p:nvPr/>
        </p:nvPicPr>
        <p:blipFill>
          <a:blip r:embed="rId7">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6EBDAA6E-14EC-4EF1-2E71-973ABF824655}"/>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8"/>
              </a:rPr>
              <a:t>safeguarding.lgfl.net</a:t>
            </a:r>
            <a:endParaRPr sz="2700" dirty="0">
              <a:solidFill>
                <a:srgbClr val="DA291C"/>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pic>
        <p:nvPicPr>
          <p:cNvPr id="109" name="Google Shape;109;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0" name="Google Shape;110;p15" descr="image.png"/>
          <p:cNvPicPr preferRelativeResize="0"/>
          <p:nvPr/>
        </p:nvPicPr>
        <p:blipFill rotWithShape="1">
          <a:blip r:embed="rId4">
            <a:alphaModFix/>
          </a:blip>
          <a:srcRect/>
          <a:stretch/>
        </p:blipFill>
        <p:spPr>
          <a:xfrm>
            <a:off x="762000" y="2392259"/>
            <a:ext cx="5143500" cy="3072709"/>
          </a:xfrm>
          <a:prstGeom prst="rect">
            <a:avLst/>
          </a:prstGeom>
          <a:noFill/>
          <a:ln>
            <a:noFill/>
          </a:ln>
        </p:spPr>
      </p:pic>
      <p:pic>
        <p:nvPicPr>
          <p:cNvPr id="111" name="Google Shape;111;p15" descr="image.png"/>
          <p:cNvPicPr preferRelativeResize="0"/>
          <p:nvPr/>
        </p:nvPicPr>
        <p:blipFill rotWithShape="1">
          <a:blip r:embed="rId5">
            <a:alphaModFix/>
          </a:blip>
          <a:srcRect/>
          <a:stretch/>
        </p:blipFill>
        <p:spPr>
          <a:xfrm>
            <a:off x="6286500" y="2392260"/>
            <a:ext cx="5143500" cy="3072708"/>
          </a:xfrm>
          <a:prstGeom prst="rect">
            <a:avLst/>
          </a:prstGeom>
          <a:noFill/>
          <a:ln>
            <a:noFill/>
          </a:ln>
        </p:spPr>
      </p:pic>
      <p:pic>
        <p:nvPicPr>
          <p:cNvPr id="112" name="Google Shape;112;p15" descr="image.png"/>
          <p:cNvPicPr preferRelativeResize="0"/>
          <p:nvPr/>
        </p:nvPicPr>
        <p:blipFill rotWithShape="1">
          <a:blip r:embed="rId6">
            <a:alphaModFix/>
          </a:blip>
          <a:srcRect/>
          <a:stretch/>
        </p:blipFill>
        <p:spPr>
          <a:xfrm>
            <a:off x="10501312" y="381000"/>
            <a:ext cx="928687" cy="619125"/>
          </a:xfrm>
          <a:prstGeom prst="rect">
            <a:avLst/>
          </a:prstGeom>
          <a:noFill/>
          <a:ln>
            <a:noFill/>
          </a:ln>
        </p:spPr>
      </p:pic>
      <p:sp>
        <p:nvSpPr>
          <p:cNvPr id="113" name="Google Shape;113;p15"/>
          <p:cNvSpPr txBox="1"/>
          <p:nvPr/>
        </p:nvSpPr>
        <p:spPr>
          <a:xfrm>
            <a:off x="1095375" y="2699442"/>
            <a:ext cx="475059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dirty="0">
                <a:solidFill>
                  <a:srgbClr val="0F172A"/>
                </a:solidFill>
                <a:latin typeface="Poppins SemiBold"/>
                <a:ea typeface="Poppins SemiBold"/>
                <a:cs typeface="Poppins SemiBold"/>
                <a:sym typeface="Poppins SemiBold"/>
              </a:rPr>
              <a:t>Mandatory Reporting of CSA</a:t>
            </a:r>
            <a:endParaRPr sz="2000" dirty="0"/>
          </a:p>
        </p:txBody>
      </p:sp>
      <p:sp>
        <p:nvSpPr>
          <p:cNvPr id="114" name="Google Shape;114;p15"/>
          <p:cNvSpPr txBox="1"/>
          <p:nvPr/>
        </p:nvSpPr>
        <p:spPr>
          <a:xfrm>
            <a:off x="1095375" y="3220933"/>
            <a:ext cx="4524375" cy="2142125"/>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600" b="0" i="0" u="none" strike="noStrike" cap="none" dirty="0">
                <a:solidFill>
                  <a:srgbClr val="334155"/>
                </a:solidFill>
                <a:latin typeface="Lato"/>
                <a:ea typeface="Lato"/>
                <a:cs typeface="Lato"/>
                <a:sym typeface="Lato"/>
              </a:rPr>
              <a:t>Implementing the Independent Inquiry into Child Sexual Abuse (IICSA) proposals, the Act establishes a statutory duty for adults in education/childcare to report child sexual abuse (including online imagery and suspicious physical/non-contact activity) to authorities.</a:t>
            </a:r>
            <a:endParaRPr sz="2400" dirty="0"/>
          </a:p>
        </p:txBody>
      </p:sp>
      <p:sp>
        <p:nvSpPr>
          <p:cNvPr id="115" name="Google Shape;115;p15"/>
          <p:cNvSpPr txBox="1"/>
          <p:nvPr/>
        </p:nvSpPr>
        <p:spPr>
          <a:xfrm>
            <a:off x="6619875" y="2699442"/>
            <a:ext cx="4750593"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dirty="0">
                <a:solidFill>
                  <a:srgbClr val="0F172A"/>
                </a:solidFill>
                <a:latin typeface="Poppins SemiBold"/>
                <a:ea typeface="Poppins SemiBold"/>
                <a:cs typeface="Poppins SemiBold"/>
                <a:sym typeface="Poppins SemiBold"/>
              </a:rPr>
              <a:t>New Criminal Offence Frameworks</a:t>
            </a:r>
            <a:endParaRPr sz="2000" dirty="0"/>
          </a:p>
        </p:txBody>
      </p:sp>
      <p:sp>
        <p:nvSpPr>
          <p:cNvPr id="116" name="Google Shape;116;p15"/>
          <p:cNvSpPr txBox="1"/>
          <p:nvPr/>
        </p:nvSpPr>
        <p:spPr>
          <a:xfrm>
            <a:off x="6619875" y="3220933"/>
            <a:ext cx="4524375" cy="178510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600" b="0" i="0" u="none" strike="noStrike" cap="none" dirty="0">
                <a:solidFill>
                  <a:srgbClr val="334155"/>
                </a:solidFill>
                <a:latin typeface="Lato"/>
                <a:ea typeface="Lato"/>
                <a:cs typeface="Lato"/>
                <a:sym typeface="Lato"/>
              </a:rPr>
              <a:t>The Act creates distinct offenses targeting Child Criminal Exploitation (CCE), "cuckooing" and internal concealment of illicit items. Grooming is now a statutory aggravating factor during child sexual offence sentencing.</a:t>
            </a:r>
            <a:endParaRPr sz="2400" dirty="0"/>
          </a:p>
        </p:txBody>
      </p:sp>
      <p:sp>
        <p:nvSpPr>
          <p:cNvPr id="117" name="Google Shape;117;p15"/>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Enhanced Safeguarding Duties</a:t>
            </a:r>
            <a:endParaRPr/>
          </a:p>
        </p:txBody>
      </p:sp>
      <p:sp>
        <p:nvSpPr>
          <p:cNvPr id="118" name="Google Shape;118;p15"/>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672EAB92-5686-95CC-D7F2-FA8926D06E6C}"/>
              </a:ext>
            </a:extLst>
          </p:cNvPr>
          <p:cNvPicPr preferRelativeResize="0"/>
          <p:nvPr/>
        </p:nvPicPr>
        <p:blipFill>
          <a:blip r:embed="rId7">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E621B950-A0BF-CE40-0AB5-B7C2AB2E140E}"/>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8"/>
              </a:rPr>
              <a:t>safeguarding.lgfl.net</a:t>
            </a:r>
            <a:endParaRPr sz="2700" dirty="0">
              <a:solidFill>
                <a:srgbClr val="DA291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pic>
        <p:nvPicPr>
          <p:cNvPr id="123" name="Google Shape;123;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25" name="Google Shape;125;p16" descr="image.png"/>
          <p:cNvPicPr preferRelativeResize="0"/>
          <p:nvPr/>
        </p:nvPicPr>
        <p:blipFill rotWithShape="1">
          <a:blip r:embed="rId4">
            <a:alphaModFix/>
          </a:blip>
          <a:srcRect/>
          <a:stretch/>
        </p:blipFill>
        <p:spPr>
          <a:xfrm>
            <a:off x="10501312" y="381000"/>
            <a:ext cx="928687" cy="619125"/>
          </a:xfrm>
          <a:prstGeom prst="rect">
            <a:avLst/>
          </a:prstGeom>
          <a:noFill/>
          <a:ln>
            <a:noFill/>
          </a:ln>
        </p:spPr>
      </p:pic>
      <p:sp>
        <p:nvSpPr>
          <p:cNvPr id="127" name="Google Shape;127;p16"/>
          <p:cNvSpPr txBox="1"/>
          <p:nvPr/>
        </p:nvSpPr>
        <p:spPr>
          <a:xfrm>
            <a:off x="1368028" y="2184482"/>
            <a:ext cx="9455944" cy="1204945"/>
          </a:xfrm>
          <a:prstGeom prst="rect">
            <a:avLst/>
          </a:prstGeom>
          <a:noFill/>
          <a:ln>
            <a:noFill/>
          </a:ln>
        </p:spPr>
        <p:txBody>
          <a:bodyPr spcFirstLastPara="1" wrap="square" lIns="0" tIns="0" rIns="0" bIns="0" anchor="t" anchorCtr="0">
            <a:spAutoFit/>
          </a:bodyPr>
          <a:lstStyle/>
          <a:p>
            <a:pPr marL="0" marR="0" lvl="0" indent="0" algn="l" rtl="0">
              <a:lnSpc>
                <a:spcPct val="145008"/>
              </a:lnSpc>
              <a:spcBef>
                <a:spcPts val="0"/>
              </a:spcBef>
              <a:spcAft>
                <a:spcPts val="0"/>
              </a:spcAft>
              <a:buNone/>
            </a:pPr>
            <a:r>
              <a:rPr lang="en-US" sz="1800" b="1" i="0" u="none" strike="noStrike" cap="none" dirty="0">
                <a:solidFill>
                  <a:srgbClr val="0F172A"/>
                </a:solidFill>
                <a:latin typeface="Lato"/>
                <a:ea typeface="Lato"/>
                <a:cs typeface="Lato"/>
                <a:sym typeface="Lato"/>
              </a:rPr>
              <a:t>Expanded Regulated Activity:</a:t>
            </a:r>
            <a:r>
              <a:rPr lang="en-US" sz="1800" b="0" i="0" u="none" strike="noStrike" cap="none" dirty="0">
                <a:solidFill>
                  <a:srgbClr val="334155"/>
                </a:solidFill>
                <a:latin typeface="Lato"/>
                <a:ea typeface="Lato"/>
                <a:cs typeface="Lato"/>
                <a:sym typeface="Lato"/>
              </a:rPr>
              <a:t> Anyone working in "close-contact" and regular roles with children (paid or voluntary, supervised or unsupervised</a:t>
            </a:r>
            <a:r>
              <a:rPr lang="en-US" sz="1800" dirty="0">
                <a:solidFill>
                  <a:srgbClr val="334155"/>
                </a:solidFill>
                <a:latin typeface="Lato"/>
                <a:ea typeface="Lato"/>
                <a:cs typeface="Lato"/>
                <a:sym typeface="Lato"/>
              </a:rPr>
              <a:t>)</a:t>
            </a:r>
            <a:r>
              <a:rPr lang="en-US" sz="1800" b="0" i="0" u="none" strike="noStrike" cap="none" dirty="0">
                <a:solidFill>
                  <a:srgbClr val="334155"/>
                </a:solidFill>
                <a:latin typeface="Lato"/>
                <a:ea typeface="Lato"/>
                <a:cs typeface="Lato"/>
                <a:sym typeface="Lato"/>
              </a:rPr>
              <a:t> now legally requires an Enhanced DBS with a check of the Children's Barred List.</a:t>
            </a:r>
            <a:endParaRPr sz="2400" dirty="0"/>
          </a:p>
        </p:txBody>
      </p:sp>
      <p:sp>
        <p:nvSpPr>
          <p:cNvPr id="128" name="Google Shape;128;p16"/>
          <p:cNvSpPr txBox="1"/>
          <p:nvPr/>
        </p:nvSpPr>
        <p:spPr>
          <a:xfrm>
            <a:off x="1368028" y="3582516"/>
            <a:ext cx="9455944" cy="803297"/>
          </a:xfrm>
          <a:prstGeom prst="rect">
            <a:avLst/>
          </a:prstGeom>
          <a:noFill/>
          <a:ln>
            <a:noFill/>
          </a:ln>
        </p:spPr>
        <p:txBody>
          <a:bodyPr spcFirstLastPara="1" wrap="square" lIns="0" tIns="0" rIns="0" bIns="0" anchor="t" anchorCtr="0">
            <a:spAutoFit/>
          </a:bodyPr>
          <a:lstStyle/>
          <a:p>
            <a:pPr marL="0" marR="0" lvl="0" indent="0" algn="l" rtl="0">
              <a:lnSpc>
                <a:spcPct val="145008"/>
              </a:lnSpc>
              <a:spcBef>
                <a:spcPts val="0"/>
              </a:spcBef>
              <a:spcAft>
                <a:spcPts val="0"/>
              </a:spcAft>
              <a:buNone/>
            </a:pPr>
            <a:r>
              <a:rPr lang="en-US" sz="1800" b="1" i="0" u="none" strike="noStrike" cap="none" dirty="0">
                <a:solidFill>
                  <a:srgbClr val="0F172A"/>
                </a:solidFill>
                <a:latin typeface="Lato"/>
                <a:ea typeface="Lato"/>
                <a:cs typeface="Lato"/>
                <a:sym typeface="Lato"/>
              </a:rPr>
              <a:t>Vetting Protections:</a:t>
            </a:r>
            <a:r>
              <a:rPr lang="en-US" sz="1800" b="0" i="0" u="none" strike="noStrike" cap="none" dirty="0">
                <a:solidFill>
                  <a:srgbClr val="334155"/>
                </a:solidFill>
                <a:latin typeface="Lato"/>
                <a:ea typeface="Lato"/>
                <a:cs typeface="Lato"/>
                <a:sym typeface="Lato"/>
              </a:rPr>
              <a:t> General work experience exclusions apply. The legislation closes the loophole for temporary assistants or volunteers.</a:t>
            </a:r>
            <a:endParaRPr sz="2400" dirty="0"/>
          </a:p>
        </p:txBody>
      </p:sp>
      <p:sp>
        <p:nvSpPr>
          <p:cNvPr id="129" name="Google Shape;129;p16"/>
          <p:cNvSpPr txBox="1"/>
          <p:nvPr/>
        </p:nvSpPr>
        <p:spPr>
          <a:xfrm>
            <a:off x="1368028" y="4578902"/>
            <a:ext cx="9455944" cy="803297"/>
          </a:xfrm>
          <a:prstGeom prst="rect">
            <a:avLst/>
          </a:prstGeom>
          <a:noFill/>
          <a:ln>
            <a:noFill/>
          </a:ln>
        </p:spPr>
        <p:txBody>
          <a:bodyPr spcFirstLastPara="1" wrap="square" lIns="0" tIns="0" rIns="0" bIns="0" anchor="t" anchorCtr="0">
            <a:spAutoFit/>
          </a:bodyPr>
          <a:lstStyle/>
          <a:p>
            <a:pPr marL="0" marR="0" lvl="0" indent="0" algn="l" rtl="0">
              <a:lnSpc>
                <a:spcPct val="145008"/>
              </a:lnSpc>
              <a:spcBef>
                <a:spcPts val="0"/>
              </a:spcBef>
              <a:spcAft>
                <a:spcPts val="0"/>
              </a:spcAft>
              <a:buNone/>
            </a:pPr>
            <a:r>
              <a:rPr lang="en-US" sz="1800" b="1" i="0" u="none" strike="noStrike" cap="none" dirty="0">
                <a:solidFill>
                  <a:srgbClr val="0F172A"/>
                </a:solidFill>
                <a:latin typeface="Lato"/>
                <a:ea typeface="Lato"/>
                <a:cs typeface="Lato"/>
                <a:sym typeface="Lato"/>
              </a:rPr>
              <a:t>Restricting Sex Offenders:</a:t>
            </a:r>
            <a:r>
              <a:rPr lang="en-US" sz="1800" b="0" i="0" u="none" strike="noStrike" cap="none" dirty="0">
                <a:solidFill>
                  <a:srgbClr val="334155"/>
                </a:solidFill>
                <a:latin typeface="Lato"/>
                <a:ea typeface="Lato"/>
                <a:cs typeface="Lato"/>
                <a:sym typeface="Lato"/>
              </a:rPr>
              <a:t> Vetting checks are reinforced with stronger police powers to restrict offenders from changing their names/aliases.</a:t>
            </a:r>
            <a:endParaRPr sz="2400" dirty="0"/>
          </a:p>
        </p:txBody>
      </p:sp>
      <p:pic>
        <p:nvPicPr>
          <p:cNvPr id="130" name="Google Shape;130;p16" descr="image.png"/>
          <p:cNvPicPr preferRelativeResize="0"/>
          <p:nvPr/>
        </p:nvPicPr>
        <p:blipFill rotWithShape="1">
          <a:blip r:embed="rId5">
            <a:alphaModFix/>
          </a:blip>
          <a:srcRect/>
          <a:stretch/>
        </p:blipFill>
        <p:spPr>
          <a:xfrm>
            <a:off x="692943" y="2454027"/>
            <a:ext cx="481013" cy="346323"/>
          </a:xfrm>
          <a:prstGeom prst="rect">
            <a:avLst/>
          </a:prstGeom>
          <a:noFill/>
          <a:ln>
            <a:noFill/>
          </a:ln>
        </p:spPr>
      </p:pic>
      <p:pic>
        <p:nvPicPr>
          <p:cNvPr id="131" name="Google Shape;131;p16" descr="image.png"/>
          <p:cNvPicPr preferRelativeResize="0"/>
          <p:nvPr/>
        </p:nvPicPr>
        <p:blipFill rotWithShape="1">
          <a:blip r:embed="rId6">
            <a:alphaModFix/>
          </a:blip>
          <a:srcRect/>
          <a:stretch/>
        </p:blipFill>
        <p:spPr>
          <a:xfrm>
            <a:off x="690562" y="3673227"/>
            <a:ext cx="338138" cy="310976"/>
          </a:xfrm>
          <a:prstGeom prst="rect">
            <a:avLst/>
          </a:prstGeom>
          <a:noFill/>
          <a:ln>
            <a:noFill/>
          </a:ln>
        </p:spPr>
      </p:pic>
      <p:pic>
        <p:nvPicPr>
          <p:cNvPr id="132" name="Google Shape;132;p16" descr="image.png"/>
          <p:cNvPicPr preferRelativeResize="0"/>
          <p:nvPr/>
        </p:nvPicPr>
        <p:blipFill rotWithShape="1">
          <a:blip r:embed="rId7">
            <a:alphaModFix/>
          </a:blip>
          <a:srcRect/>
          <a:stretch/>
        </p:blipFill>
        <p:spPr>
          <a:xfrm>
            <a:off x="690562" y="4719265"/>
            <a:ext cx="338138" cy="346323"/>
          </a:xfrm>
          <a:prstGeom prst="rect">
            <a:avLst/>
          </a:prstGeom>
          <a:noFill/>
          <a:ln>
            <a:noFill/>
          </a:ln>
        </p:spPr>
      </p:pic>
      <p:sp>
        <p:nvSpPr>
          <p:cNvPr id="133" name="Google Shape;133;p16"/>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Safer Recruitment and Vetting</a:t>
            </a:r>
            <a:endParaRPr/>
          </a:p>
        </p:txBody>
      </p:sp>
      <p:sp>
        <p:nvSpPr>
          <p:cNvPr id="134" name="Google Shape;134;p16"/>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DCE8F5A8-D5DB-3868-08C6-3B60612DBEE3}"/>
              </a:ext>
            </a:extLst>
          </p:cNvPr>
          <p:cNvPicPr preferRelativeResize="0"/>
          <p:nvPr/>
        </p:nvPicPr>
        <p:blipFill>
          <a:blip r:embed="rId8">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77EC2F11-5E30-5DBB-3BEF-D7FDBEFA29CB}"/>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9"/>
              </a:rPr>
              <a:t>safeguarding.lgfl.net</a:t>
            </a:r>
            <a:endParaRPr sz="2700" dirty="0">
              <a:solidFill>
                <a:srgbClr val="DA291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p:cNvGrpSpPr/>
        <p:nvPr/>
      </p:nvGrpSpPr>
      <p:grpSpPr>
        <a:xfrm>
          <a:off x="0" y="0"/>
          <a:ext cx="0" cy="0"/>
          <a:chOff x="0" y="0"/>
          <a:chExt cx="0" cy="0"/>
        </a:xfrm>
      </p:grpSpPr>
      <p:pic>
        <p:nvPicPr>
          <p:cNvPr id="139" name="Google Shape;139;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0" name="Google Shape;140;p17" descr="image.png"/>
          <p:cNvPicPr preferRelativeResize="0"/>
          <p:nvPr/>
        </p:nvPicPr>
        <p:blipFill rotWithShape="1">
          <a:blip r:embed="rId4">
            <a:alphaModFix/>
          </a:blip>
          <a:srcRect/>
          <a:stretch/>
        </p:blipFill>
        <p:spPr>
          <a:xfrm>
            <a:off x="762000" y="2209498"/>
            <a:ext cx="3397299" cy="3154379"/>
          </a:xfrm>
          <a:prstGeom prst="rect">
            <a:avLst/>
          </a:prstGeom>
          <a:noFill/>
          <a:ln>
            <a:noFill/>
          </a:ln>
        </p:spPr>
      </p:pic>
      <p:pic>
        <p:nvPicPr>
          <p:cNvPr id="141" name="Google Shape;141;p17" descr="image.png"/>
          <p:cNvPicPr preferRelativeResize="0"/>
          <p:nvPr/>
        </p:nvPicPr>
        <p:blipFill rotWithShape="1">
          <a:blip r:embed="rId5">
            <a:alphaModFix/>
          </a:blip>
          <a:srcRect/>
          <a:stretch/>
        </p:blipFill>
        <p:spPr>
          <a:xfrm>
            <a:off x="4397424" y="2209498"/>
            <a:ext cx="3397299" cy="3154379"/>
          </a:xfrm>
          <a:prstGeom prst="rect">
            <a:avLst/>
          </a:prstGeom>
          <a:noFill/>
          <a:ln>
            <a:noFill/>
          </a:ln>
        </p:spPr>
      </p:pic>
      <p:pic>
        <p:nvPicPr>
          <p:cNvPr id="142" name="Google Shape;142;p17" descr="image.png"/>
          <p:cNvPicPr preferRelativeResize="0"/>
          <p:nvPr/>
        </p:nvPicPr>
        <p:blipFill rotWithShape="1">
          <a:blip r:embed="rId6">
            <a:alphaModFix/>
          </a:blip>
          <a:srcRect/>
          <a:stretch/>
        </p:blipFill>
        <p:spPr>
          <a:xfrm>
            <a:off x="8032849" y="2209498"/>
            <a:ext cx="3397299" cy="3154379"/>
          </a:xfrm>
          <a:prstGeom prst="rect">
            <a:avLst/>
          </a:prstGeom>
          <a:noFill/>
          <a:ln>
            <a:noFill/>
          </a:ln>
        </p:spPr>
      </p:pic>
      <p:pic>
        <p:nvPicPr>
          <p:cNvPr id="143" name="Google Shape;143;p17" descr="image.png"/>
          <p:cNvPicPr preferRelativeResize="0"/>
          <p:nvPr/>
        </p:nvPicPr>
        <p:blipFill rotWithShape="1">
          <a:blip r:embed="rId7">
            <a:alphaModFix/>
          </a:blip>
          <a:srcRect/>
          <a:stretch/>
        </p:blipFill>
        <p:spPr>
          <a:xfrm>
            <a:off x="10501312" y="381000"/>
            <a:ext cx="928687" cy="619125"/>
          </a:xfrm>
          <a:prstGeom prst="rect">
            <a:avLst/>
          </a:prstGeom>
          <a:noFill/>
          <a:ln>
            <a:noFill/>
          </a:ln>
        </p:spPr>
      </p:pic>
      <p:sp>
        <p:nvSpPr>
          <p:cNvPr id="144" name="Google Shape;144;p17"/>
          <p:cNvSpPr txBox="1"/>
          <p:nvPr/>
        </p:nvSpPr>
        <p:spPr>
          <a:xfrm>
            <a:off x="1000125" y="3073891"/>
            <a:ext cx="306710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F172A"/>
                </a:solidFill>
                <a:latin typeface="Poppins SemiBold"/>
                <a:ea typeface="Poppins SemiBold"/>
                <a:cs typeface="Poppins SemiBold"/>
                <a:sym typeface="Poppins SemiBold"/>
              </a:rPr>
              <a:t>Intimate Deepfakes</a:t>
            </a:r>
            <a:endParaRPr sz="2000"/>
          </a:p>
        </p:txBody>
      </p:sp>
      <p:sp>
        <p:nvSpPr>
          <p:cNvPr id="145" name="Google Shape;145;p17"/>
          <p:cNvSpPr txBox="1"/>
          <p:nvPr/>
        </p:nvSpPr>
        <p:spPr>
          <a:xfrm>
            <a:off x="1000125" y="3562049"/>
            <a:ext cx="2921049" cy="1809726"/>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b="0" i="0" u="none" strike="noStrike" cap="none" dirty="0">
                <a:solidFill>
                  <a:srgbClr val="334155"/>
                </a:solidFill>
                <a:latin typeface="Lato"/>
                <a:ea typeface="Lato"/>
                <a:cs typeface="Lato"/>
                <a:sym typeface="Lato"/>
              </a:rPr>
              <a:t>The Act </a:t>
            </a:r>
            <a:r>
              <a:rPr lang="en-US" b="0" i="0" u="none" strike="noStrike" cap="none" dirty="0" err="1">
                <a:solidFill>
                  <a:srgbClr val="334155"/>
                </a:solidFill>
                <a:latin typeface="Lato"/>
                <a:ea typeface="Lato"/>
                <a:cs typeface="Lato"/>
                <a:sym typeface="Lato"/>
              </a:rPr>
              <a:t>criminalises</a:t>
            </a:r>
            <a:r>
              <a:rPr lang="en-US" b="0" i="0" u="none" strike="noStrike" cap="none" dirty="0">
                <a:solidFill>
                  <a:srgbClr val="334155"/>
                </a:solidFill>
                <a:latin typeface="Lato"/>
                <a:ea typeface="Lato"/>
                <a:cs typeface="Lato"/>
                <a:sym typeface="Lato"/>
              </a:rPr>
              <a:t> the creation, supply or distribution of "</a:t>
            </a:r>
            <a:r>
              <a:rPr lang="en-US" b="0" i="0" u="none" strike="noStrike" cap="none" dirty="0" err="1">
                <a:solidFill>
                  <a:srgbClr val="334155"/>
                </a:solidFill>
                <a:latin typeface="Lato"/>
                <a:ea typeface="Lato"/>
                <a:cs typeface="Lato"/>
                <a:sym typeface="Lato"/>
              </a:rPr>
              <a:t>nudification</a:t>
            </a:r>
            <a:r>
              <a:rPr lang="en-US" b="0" i="0" u="none" strike="noStrike" cap="none" dirty="0">
                <a:solidFill>
                  <a:srgbClr val="334155"/>
                </a:solidFill>
                <a:latin typeface="Lato"/>
                <a:ea typeface="Lato"/>
                <a:cs typeface="Lato"/>
                <a:sym typeface="Lato"/>
              </a:rPr>
              <a:t>" tools or services designed to generate purported intimate images of others without consent.</a:t>
            </a:r>
            <a:endParaRPr sz="2400" dirty="0"/>
          </a:p>
        </p:txBody>
      </p:sp>
      <p:sp>
        <p:nvSpPr>
          <p:cNvPr id="146" name="Google Shape;146;p17"/>
          <p:cNvSpPr txBox="1"/>
          <p:nvPr/>
        </p:nvSpPr>
        <p:spPr>
          <a:xfrm>
            <a:off x="4635549" y="3073891"/>
            <a:ext cx="306710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F172A"/>
                </a:solidFill>
                <a:latin typeface="Poppins SemiBold"/>
                <a:ea typeface="Poppins SemiBold"/>
                <a:cs typeface="Poppins SemiBold"/>
                <a:sym typeface="Poppins SemiBold"/>
              </a:rPr>
              <a:t>AI CSAM Generation</a:t>
            </a:r>
            <a:endParaRPr sz="2000"/>
          </a:p>
        </p:txBody>
      </p:sp>
      <p:sp>
        <p:nvSpPr>
          <p:cNvPr id="147" name="Google Shape;147;p17"/>
          <p:cNvSpPr txBox="1"/>
          <p:nvPr/>
        </p:nvSpPr>
        <p:spPr>
          <a:xfrm>
            <a:off x="4635549" y="3562049"/>
            <a:ext cx="2921049" cy="1508105"/>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b="0" i="0" u="none" strike="noStrike" cap="none" dirty="0">
                <a:solidFill>
                  <a:srgbClr val="334155"/>
                </a:solidFill>
                <a:latin typeface="Lato"/>
                <a:ea typeface="Lato"/>
                <a:cs typeface="Lato"/>
                <a:sym typeface="Lato"/>
              </a:rPr>
              <a:t>The Act bans AI models </a:t>
            </a:r>
            <a:r>
              <a:rPr lang="en-US" b="0" i="0" u="none" strike="noStrike" cap="none" dirty="0" err="1">
                <a:solidFill>
                  <a:srgbClr val="334155"/>
                </a:solidFill>
                <a:latin typeface="Lato"/>
                <a:ea typeface="Lato"/>
                <a:cs typeface="Lato"/>
                <a:sym typeface="Lato"/>
              </a:rPr>
              <a:t>optimised</a:t>
            </a:r>
            <a:r>
              <a:rPr lang="en-US" b="0" i="0" u="none" strike="noStrike" cap="none" dirty="0">
                <a:solidFill>
                  <a:srgbClr val="334155"/>
                </a:solidFill>
                <a:latin typeface="Lato"/>
                <a:ea typeface="Lato"/>
                <a:cs typeface="Lato"/>
                <a:sym typeface="Lato"/>
              </a:rPr>
              <a:t> to produce Child Sexual Abuse Material (CSAM) and </a:t>
            </a:r>
            <a:r>
              <a:rPr lang="en-US" b="0" i="0" u="none" strike="noStrike" cap="none" dirty="0" err="1">
                <a:solidFill>
                  <a:srgbClr val="334155"/>
                </a:solidFill>
                <a:latin typeface="Lato"/>
                <a:ea typeface="Lato"/>
                <a:cs typeface="Lato"/>
                <a:sym typeface="Lato"/>
              </a:rPr>
              <a:t>criminalises</a:t>
            </a:r>
            <a:r>
              <a:rPr lang="en-US" b="0" i="0" u="none" strike="noStrike" cap="none" dirty="0">
                <a:solidFill>
                  <a:srgbClr val="334155"/>
                </a:solidFill>
                <a:latin typeface="Lato"/>
                <a:ea typeface="Lato"/>
                <a:cs typeface="Lato"/>
                <a:sym typeface="Lato"/>
              </a:rPr>
              <a:t> "manuals" that teach users how to use AI for CSAM production.</a:t>
            </a:r>
            <a:endParaRPr sz="2400" dirty="0"/>
          </a:p>
        </p:txBody>
      </p:sp>
      <p:sp>
        <p:nvSpPr>
          <p:cNvPr id="148" name="Google Shape;148;p17"/>
          <p:cNvSpPr txBox="1"/>
          <p:nvPr/>
        </p:nvSpPr>
        <p:spPr>
          <a:xfrm>
            <a:off x="8270974" y="3073891"/>
            <a:ext cx="306710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F172A"/>
                </a:solidFill>
                <a:latin typeface="Poppins SemiBold"/>
                <a:ea typeface="Poppins SemiBold"/>
                <a:cs typeface="Poppins SemiBold"/>
                <a:sym typeface="Poppins SemiBold"/>
              </a:rPr>
              <a:t>AI Chatbot Regulation</a:t>
            </a:r>
            <a:endParaRPr sz="2000"/>
          </a:p>
        </p:txBody>
      </p:sp>
      <p:sp>
        <p:nvSpPr>
          <p:cNvPr id="149" name="Google Shape;149;p17"/>
          <p:cNvSpPr txBox="1"/>
          <p:nvPr/>
        </p:nvSpPr>
        <p:spPr>
          <a:xfrm>
            <a:off x="8270974" y="3562049"/>
            <a:ext cx="2921049" cy="1508105"/>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b="0" i="0" u="none" strike="noStrike" cap="none" dirty="0">
                <a:solidFill>
                  <a:srgbClr val="334155"/>
                </a:solidFill>
                <a:latin typeface="Lato"/>
                <a:ea typeface="Lato"/>
                <a:cs typeface="Lato"/>
                <a:sym typeface="Lato"/>
              </a:rPr>
              <a:t>Brings conversational AI chatbots directly into the regulatory scope of the Online Safety Act to address severe concerns regarding child mental health and digital safety.</a:t>
            </a:r>
            <a:endParaRPr sz="2400" dirty="0"/>
          </a:p>
        </p:txBody>
      </p:sp>
      <p:pic>
        <p:nvPicPr>
          <p:cNvPr id="150" name="Google Shape;150;p17" descr="image.png"/>
          <p:cNvPicPr preferRelativeResize="0"/>
          <p:nvPr/>
        </p:nvPicPr>
        <p:blipFill rotWithShape="1">
          <a:blip r:embed="rId8">
            <a:alphaModFix/>
          </a:blip>
          <a:srcRect/>
          <a:stretch/>
        </p:blipFill>
        <p:spPr>
          <a:xfrm>
            <a:off x="1000124" y="2478877"/>
            <a:ext cx="515839" cy="430708"/>
          </a:xfrm>
          <a:prstGeom prst="rect">
            <a:avLst/>
          </a:prstGeom>
          <a:noFill/>
          <a:ln>
            <a:noFill/>
          </a:ln>
        </p:spPr>
      </p:pic>
      <p:pic>
        <p:nvPicPr>
          <p:cNvPr id="151" name="Google Shape;151;p17" descr="image.png"/>
          <p:cNvPicPr preferRelativeResize="0"/>
          <p:nvPr/>
        </p:nvPicPr>
        <p:blipFill rotWithShape="1">
          <a:blip r:embed="rId9">
            <a:alphaModFix/>
          </a:blip>
          <a:srcRect/>
          <a:stretch/>
        </p:blipFill>
        <p:spPr>
          <a:xfrm>
            <a:off x="4635548" y="2478877"/>
            <a:ext cx="412671" cy="430708"/>
          </a:xfrm>
          <a:prstGeom prst="rect">
            <a:avLst/>
          </a:prstGeom>
          <a:noFill/>
          <a:ln>
            <a:noFill/>
          </a:ln>
        </p:spPr>
      </p:pic>
      <p:pic>
        <p:nvPicPr>
          <p:cNvPr id="152" name="Google Shape;152;p17" descr="image.png"/>
          <p:cNvPicPr preferRelativeResize="0"/>
          <p:nvPr/>
        </p:nvPicPr>
        <p:blipFill rotWithShape="1">
          <a:blip r:embed="rId10">
            <a:alphaModFix/>
          </a:blip>
          <a:srcRect/>
          <a:stretch/>
        </p:blipFill>
        <p:spPr>
          <a:xfrm>
            <a:off x="8270973" y="2478877"/>
            <a:ext cx="515839" cy="430708"/>
          </a:xfrm>
          <a:prstGeom prst="rect">
            <a:avLst/>
          </a:prstGeom>
          <a:noFill/>
          <a:ln>
            <a:noFill/>
          </a:ln>
        </p:spPr>
      </p:pic>
      <p:sp>
        <p:nvSpPr>
          <p:cNvPr id="153" name="Google Shape;153;p17"/>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Digital Safety &amp; AI Image Harms</a:t>
            </a:r>
            <a:endParaRPr/>
          </a:p>
        </p:txBody>
      </p:sp>
      <p:sp>
        <p:nvSpPr>
          <p:cNvPr id="154" name="Google Shape;154;p17"/>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CF405F81-8B0F-B3F9-AA62-FBC629FD6290}"/>
              </a:ext>
            </a:extLst>
          </p:cNvPr>
          <p:cNvPicPr preferRelativeResize="0"/>
          <p:nvPr/>
        </p:nvPicPr>
        <p:blipFill>
          <a:blip r:embed="rId11">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E57A7F81-6101-1DEA-64C9-6A9C6EFBE712}"/>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12"/>
              </a:rPr>
              <a:t>safeguarding.lgfl.net</a:t>
            </a:r>
            <a:endParaRPr sz="2700" dirty="0">
              <a:solidFill>
                <a:srgbClr val="DA291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pic>
        <p:nvPicPr>
          <p:cNvPr id="159" name="Google Shape;159;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18"/>
          <p:cNvSpPr txBox="1"/>
          <p:nvPr/>
        </p:nvSpPr>
        <p:spPr>
          <a:xfrm>
            <a:off x="762000" y="571500"/>
            <a:ext cx="6881813"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0F172A"/>
                </a:solidFill>
                <a:latin typeface="Poppins"/>
                <a:ea typeface="Poppins"/>
                <a:cs typeface="Poppins"/>
                <a:sym typeface="Poppins"/>
              </a:rPr>
              <a:t>Weapon Control &amp; Youth Orders</a:t>
            </a:r>
            <a:endParaRPr dirty="0"/>
          </a:p>
        </p:txBody>
      </p:sp>
      <p:sp>
        <p:nvSpPr>
          <p:cNvPr id="163" name="Google Shape;163;p18"/>
          <p:cNvSpPr txBox="1"/>
          <p:nvPr/>
        </p:nvSpPr>
        <p:spPr>
          <a:xfrm>
            <a:off x="876300" y="1973818"/>
            <a:ext cx="1032510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1" i="0" u="none" strike="noStrike" cap="none" dirty="0">
                <a:solidFill>
                  <a:srgbClr val="334155"/>
                </a:solidFill>
                <a:latin typeface="Lato"/>
                <a:ea typeface="Lato"/>
                <a:cs typeface="Lato"/>
                <a:sym typeface="Lato"/>
              </a:rPr>
              <a:t>Underage Weapon Sales:</a:t>
            </a:r>
            <a:r>
              <a:rPr lang="en-US" sz="1800" b="0" i="0" u="none" strike="noStrike" cap="none" dirty="0">
                <a:solidFill>
                  <a:srgbClr val="334155"/>
                </a:solidFill>
                <a:latin typeface="Lato"/>
                <a:ea typeface="Lato"/>
                <a:cs typeface="Lato"/>
                <a:sym typeface="Lato"/>
              </a:rPr>
              <a:t> Increases maximum penalties for selling bladed weapons and crossbows to under-18s, mandating stricter digital verification for deliveries.</a:t>
            </a:r>
            <a:endParaRPr sz="2400" dirty="0"/>
          </a:p>
        </p:txBody>
      </p:sp>
      <p:sp>
        <p:nvSpPr>
          <p:cNvPr id="164" name="Google Shape;164;p18"/>
          <p:cNvSpPr txBox="1"/>
          <p:nvPr/>
        </p:nvSpPr>
        <p:spPr>
          <a:xfrm>
            <a:off x="876300" y="3186798"/>
            <a:ext cx="1032510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1" i="0" u="none" strike="noStrike" cap="none" dirty="0">
                <a:solidFill>
                  <a:srgbClr val="334155"/>
                </a:solidFill>
                <a:latin typeface="Lato"/>
                <a:ea typeface="Lato"/>
                <a:cs typeface="Lato"/>
                <a:sym typeface="Lato"/>
              </a:rPr>
              <a:t>Bladed Article Possessions:</a:t>
            </a:r>
            <a:r>
              <a:rPr lang="en-US" sz="1800" b="0" i="0" u="none" strike="noStrike" cap="none" dirty="0">
                <a:solidFill>
                  <a:srgbClr val="334155"/>
                </a:solidFill>
                <a:latin typeface="Lato"/>
                <a:ea typeface="Lato"/>
                <a:cs typeface="Lato"/>
                <a:sym typeface="Lato"/>
              </a:rPr>
              <a:t> A severe criminal offence is introduced for carrying a blade with direct intent to threaten or cause harm, enhancing local safety parameters.</a:t>
            </a:r>
            <a:endParaRPr sz="2400" dirty="0"/>
          </a:p>
        </p:txBody>
      </p:sp>
      <p:sp>
        <p:nvSpPr>
          <p:cNvPr id="165" name="Google Shape;165;p18"/>
          <p:cNvSpPr txBox="1"/>
          <p:nvPr/>
        </p:nvSpPr>
        <p:spPr>
          <a:xfrm>
            <a:off x="876300" y="4415909"/>
            <a:ext cx="10325100" cy="830997"/>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1" i="0" u="none" strike="noStrike" cap="none" dirty="0">
                <a:solidFill>
                  <a:srgbClr val="334155"/>
                </a:solidFill>
                <a:latin typeface="Lato"/>
                <a:ea typeface="Lato"/>
                <a:cs typeface="Lato"/>
                <a:sym typeface="Lato"/>
              </a:rPr>
              <a:t>Youth Diversion Orders:</a:t>
            </a:r>
            <a:r>
              <a:rPr lang="en-US" sz="1800" b="0" i="0" u="none" strike="noStrike" cap="none" dirty="0">
                <a:solidFill>
                  <a:srgbClr val="334155"/>
                </a:solidFill>
                <a:latin typeface="Lato"/>
                <a:ea typeface="Lato"/>
                <a:cs typeface="Lato"/>
                <a:sym typeface="Lato"/>
              </a:rPr>
              <a:t> Establishes pre-court diversion programs for low-level or first-time offen</a:t>
            </a:r>
            <a:r>
              <a:rPr lang="en-US" sz="1800" dirty="0">
                <a:solidFill>
                  <a:srgbClr val="334155"/>
                </a:solidFill>
                <a:latin typeface="Lato"/>
                <a:ea typeface="Lato"/>
                <a:cs typeface="Lato"/>
                <a:sym typeface="Lato"/>
              </a:rPr>
              <a:t>s</a:t>
            </a:r>
            <a:r>
              <a:rPr lang="en-US" sz="1800" b="0" i="0" u="none" strike="noStrike" cap="none" dirty="0">
                <a:solidFill>
                  <a:srgbClr val="334155"/>
                </a:solidFill>
                <a:latin typeface="Lato"/>
                <a:ea typeface="Lato"/>
                <a:cs typeface="Lato"/>
                <a:sym typeface="Lato"/>
              </a:rPr>
              <a:t>es (including counter-terrorism) to steer vulnerable youth away from justice systems.</a:t>
            </a:r>
            <a:endParaRPr sz="2400" dirty="0"/>
          </a:p>
        </p:txBody>
      </p:sp>
      <p:pic>
        <p:nvPicPr>
          <p:cNvPr id="2" name="Google Shape;105;p14">
            <a:extLst>
              <a:ext uri="{FF2B5EF4-FFF2-40B4-BE49-F238E27FC236}">
                <a16:creationId xmlns:a16="http://schemas.microsoft.com/office/drawing/2014/main" id="{76FD4691-0B65-1DE3-CFBD-D3FBE752369D}"/>
              </a:ext>
            </a:extLst>
          </p:cNvPr>
          <p:cNvPicPr preferRelativeResize="0"/>
          <p:nvPr/>
        </p:nvPicPr>
        <p:blipFill>
          <a:blip r:embed="rId4">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ECDB547C-E2A2-F34C-D429-3BB8D79A4399}"/>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5"/>
              </a:rPr>
              <a:t>safeguarding.lgfl.net</a:t>
            </a:r>
            <a:endParaRPr sz="2700" dirty="0">
              <a:solidFill>
                <a:srgbClr val="DA291C"/>
              </a:solidFill>
              <a:latin typeface="Calibri"/>
              <a:ea typeface="Calibri"/>
              <a:cs typeface="Calibri"/>
              <a:sym typeface="Calibri"/>
            </a:endParaRPr>
          </a:p>
        </p:txBody>
      </p:sp>
      <p:sp>
        <p:nvSpPr>
          <p:cNvPr id="4" name="Google Shape;154;p17">
            <a:extLst>
              <a:ext uri="{FF2B5EF4-FFF2-40B4-BE49-F238E27FC236}">
                <a16:creationId xmlns:a16="http://schemas.microsoft.com/office/drawing/2014/main" id="{0829DB77-C3FC-49A6-D168-607DF8322B4C}"/>
              </a:ext>
            </a:extLst>
          </p:cNvPr>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pic>
        <p:nvPicPr>
          <p:cNvPr id="170" name="Google Shape;170;p19" descr="image.png"/>
          <p:cNvPicPr preferRelativeResize="0"/>
          <p:nvPr/>
        </p:nvPicPr>
        <p:blipFill rotWithShape="1">
          <a:blip r:embed="rId3">
            <a:alphaModFix/>
          </a:blip>
          <a:srcRect/>
          <a:stretch/>
        </p:blipFill>
        <p:spPr>
          <a:xfrm>
            <a:off x="-64293" y="0"/>
            <a:ext cx="12192000" cy="6858000"/>
          </a:xfrm>
          <a:prstGeom prst="rect">
            <a:avLst/>
          </a:prstGeom>
          <a:noFill/>
          <a:ln>
            <a:noFill/>
          </a:ln>
        </p:spPr>
      </p:pic>
      <p:pic>
        <p:nvPicPr>
          <p:cNvPr id="172" name="Google Shape;172;p19" descr="image.png"/>
          <p:cNvPicPr preferRelativeResize="0"/>
          <p:nvPr/>
        </p:nvPicPr>
        <p:blipFill rotWithShape="1">
          <a:blip r:embed="rId4">
            <a:alphaModFix/>
          </a:blip>
          <a:srcRect/>
          <a:stretch/>
        </p:blipFill>
        <p:spPr>
          <a:xfrm>
            <a:off x="10501312" y="381000"/>
            <a:ext cx="928687" cy="619125"/>
          </a:xfrm>
          <a:prstGeom prst="rect">
            <a:avLst/>
          </a:prstGeom>
          <a:noFill/>
          <a:ln>
            <a:noFill/>
          </a:ln>
        </p:spPr>
      </p:pic>
      <p:sp>
        <p:nvSpPr>
          <p:cNvPr id="177" name="Google Shape;177;p19"/>
          <p:cNvSpPr/>
          <p:nvPr/>
        </p:nvSpPr>
        <p:spPr>
          <a:xfrm>
            <a:off x="762000" y="4449960"/>
            <a:ext cx="2067371"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8" name="Google Shape;178;p19"/>
          <p:cNvSpPr/>
          <p:nvPr/>
        </p:nvSpPr>
        <p:spPr>
          <a:xfrm>
            <a:off x="2829371" y="4449960"/>
            <a:ext cx="4821882"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79" name="Google Shape;179;p19"/>
          <p:cNvSpPr/>
          <p:nvPr/>
        </p:nvSpPr>
        <p:spPr>
          <a:xfrm>
            <a:off x="7651253" y="4449960"/>
            <a:ext cx="3778746" cy="9525"/>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0" name="Google Shape;180;p19"/>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New Pornography Restrictions</a:t>
            </a:r>
            <a:endParaRPr/>
          </a:p>
        </p:txBody>
      </p:sp>
      <p:sp>
        <p:nvSpPr>
          <p:cNvPr id="181" name="Google Shape;181;p19"/>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7CE37937-9CE7-8C08-399B-15321B0326A5}"/>
              </a:ext>
            </a:extLst>
          </p:cNvPr>
          <p:cNvPicPr preferRelativeResize="0"/>
          <p:nvPr/>
        </p:nvPicPr>
        <p:blipFill>
          <a:blip r:embed="rId5">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F1565F69-5470-BD12-BF4B-6E2195128F06}"/>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6"/>
              </a:rPr>
              <a:t>safeguarding.lgfl.net</a:t>
            </a:r>
            <a:endParaRPr sz="2700" dirty="0">
              <a:solidFill>
                <a:srgbClr val="DA291C"/>
              </a:solidFill>
              <a:latin typeface="Calibri"/>
              <a:ea typeface="Calibri"/>
              <a:cs typeface="Calibri"/>
              <a:sym typeface="Calibri"/>
            </a:endParaRPr>
          </a:p>
        </p:txBody>
      </p:sp>
      <p:graphicFrame>
        <p:nvGraphicFramePr>
          <p:cNvPr id="4" name="Google Shape;173;p19"/>
          <p:cNvGraphicFramePr/>
          <p:nvPr>
            <p:extLst>
              <p:ext uri="{D42A27DB-BD31-4B8C-83A1-F6EECF244321}">
                <p14:modId xmlns:p14="http://schemas.microsoft.com/office/powerpoint/2010/main" val="4054332604"/>
              </p:ext>
            </p:extLst>
          </p:nvPr>
        </p:nvGraphicFramePr>
        <p:xfrm>
          <a:off x="2147887" y="1916908"/>
          <a:ext cx="7960519" cy="3750467"/>
        </p:xfrm>
        <a:graphic>
          <a:graphicData uri="http://schemas.openxmlformats.org/drawingml/2006/table">
            <a:tbl>
              <a:tblPr firstRow="1" bandRow="1">
                <a:noFill/>
                <a:tableStyleId>{531DE8FA-078B-4F96-918B-32B1DFA0752C}</a:tableStyleId>
              </a:tblPr>
              <a:tblGrid>
                <a:gridCol w="2388849">
                  <a:extLst>
                    <a:ext uri="{9D8B030D-6E8A-4147-A177-3AD203B41FA5}">
                      <a16:colId xmlns:a16="http://schemas.microsoft.com/office/drawing/2014/main" val="20000"/>
                    </a:ext>
                  </a:extLst>
                </a:gridCol>
                <a:gridCol w="5571670">
                  <a:extLst>
                    <a:ext uri="{9D8B030D-6E8A-4147-A177-3AD203B41FA5}">
                      <a16:colId xmlns:a16="http://schemas.microsoft.com/office/drawing/2014/main" val="20001"/>
                    </a:ext>
                  </a:extLst>
                </a:gridCol>
              </a:tblGrid>
              <a:tr h="1003250">
                <a:tc>
                  <a:txBody>
                    <a:bodyPr/>
                    <a:lstStyle/>
                    <a:p>
                      <a:pPr marL="0" marR="0" lvl="0" indent="0" algn="l" rtl="0">
                        <a:spcBef>
                          <a:spcPts val="0"/>
                        </a:spcBef>
                        <a:spcAft>
                          <a:spcPts val="0"/>
                        </a:spcAft>
                        <a:buNone/>
                      </a:pPr>
                      <a:r>
                        <a:rPr lang="en-US" sz="1800" b="0" i="0" u="none" strike="noStrike" cap="none" dirty="0">
                          <a:solidFill>
                            <a:srgbClr val="FFFFFF"/>
                          </a:solidFill>
                          <a:latin typeface="Poppins SemiBold"/>
                          <a:ea typeface="Poppins SemiBold"/>
                          <a:cs typeface="Poppins SemiBold"/>
                          <a:sym typeface="Poppins SemiBold"/>
                        </a:rPr>
                        <a:t>Material Category</a:t>
                      </a:r>
                      <a:endParaRPr sz="20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800" b="0" i="0" u="none" strike="noStrike" cap="none">
                          <a:solidFill>
                            <a:srgbClr val="FFFFFF"/>
                          </a:solidFill>
                          <a:latin typeface="Poppins SemiBold"/>
                          <a:ea typeface="Poppins SemiBold"/>
                          <a:cs typeface="Poppins SemiBold"/>
                          <a:sym typeface="Poppins SemiBold"/>
                        </a:rPr>
                        <a:t>Legal Prohibitions (Criminal Offences)</a:t>
                      </a:r>
                      <a:endParaRPr sz="20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extLst>
                  <a:ext uri="{0D108BD9-81ED-4DB2-BD59-A6C34878D82A}">
                    <a16:rowId xmlns:a16="http://schemas.microsoft.com/office/drawing/2014/main" val="10000"/>
                  </a:ext>
                </a:extLst>
              </a:tr>
              <a:tr h="915739">
                <a:tc>
                  <a:txBody>
                    <a:bodyPr/>
                    <a:lstStyle/>
                    <a:p>
                      <a:pPr marL="0" marR="0" lvl="0" indent="0" algn="l" rtl="0">
                        <a:spcBef>
                          <a:spcPts val="0"/>
                        </a:spcBef>
                        <a:spcAft>
                          <a:spcPts val="0"/>
                        </a:spcAft>
                        <a:buNone/>
                      </a:pPr>
                      <a:r>
                        <a:rPr lang="en-US" sz="1400" b="1" i="0" u="none" strike="noStrike" cap="none">
                          <a:solidFill>
                            <a:srgbClr val="334155"/>
                          </a:solidFill>
                          <a:latin typeface="Lato"/>
                          <a:ea typeface="Lato"/>
                          <a:cs typeface="Lato"/>
                          <a:sym typeface="Lato"/>
                        </a:rPr>
                        <a:t>Strangulation &amp; Suffocation</a:t>
                      </a:r>
                      <a:endParaRPr sz="20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0" i="0" u="none" strike="noStrike" cap="none">
                          <a:solidFill>
                            <a:srgbClr val="334155"/>
                          </a:solidFill>
                          <a:latin typeface="Lato"/>
                          <a:ea typeface="Lato"/>
                          <a:cs typeface="Lato"/>
                          <a:sym typeface="Lato"/>
                        </a:rPr>
                        <a:t>Criminalises the possession, distribution, and publication of pornography portraying these acts.</a:t>
                      </a:r>
                      <a:endParaRPr sz="20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15739">
                <a:tc>
                  <a:txBody>
                    <a:bodyPr/>
                    <a:lstStyle/>
                    <a:p>
                      <a:pPr marL="0" marR="0" lvl="0" indent="0" algn="l" rtl="0">
                        <a:spcBef>
                          <a:spcPts val="0"/>
                        </a:spcBef>
                        <a:spcAft>
                          <a:spcPts val="0"/>
                        </a:spcAft>
                        <a:buNone/>
                      </a:pPr>
                      <a:r>
                        <a:rPr lang="en-US" sz="1400" b="1" i="0" u="none" strike="noStrike" cap="none">
                          <a:solidFill>
                            <a:srgbClr val="334155"/>
                          </a:solidFill>
                          <a:latin typeface="Lato"/>
                          <a:ea typeface="Lato"/>
                          <a:cs typeface="Lato"/>
                          <a:sym typeface="Lato"/>
                        </a:rPr>
                        <a:t>Simulated Incest / Step-Incest</a:t>
                      </a:r>
                      <a:endParaRPr sz="20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0" i="0" u="none" strike="noStrike" cap="none">
                          <a:solidFill>
                            <a:srgbClr val="334155"/>
                          </a:solidFill>
                          <a:latin typeface="Lato"/>
                          <a:ea typeface="Lato"/>
                          <a:cs typeface="Lato"/>
                          <a:sym typeface="Lato"/>
                        </a:rPr>
                        <a:t>Bans penetrative depictions between people pretending or portraying familial relation.</a:t>
                      </a:r>
                      <a:endParaRPr sz="200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915739">
                <a:tc>
                  <a:txBody>
                    <a:bodyPr/>
                    <a:lstStyle/>
                    <a:p>
                      <a:pPr marL="0" marR="0" lvl="0" indent="0" algn="l" rtl="0">
                        <a:spcBef>
                          <a:spcPts val="0"/>
                        </a:spcBef>
                        <a:spcAft>
                          <a:spcPts val="0"/>
                        </a:spcAft>
                        <a:buNone/>
                      </a:pPr>
                      <a:r>
                        <a:rPr lang="en-US" sz="1400" b="1" i="0" u="none" strike="noStrike" cap="none" dirty="0">
                          <a:solidFill>
                            <a:srgbClr val="334155"/>
                          </a:solidFill>
                          <a:latin typeface="Lato"/>
                          <a:ea typeface="Lato"/>
                          <a:cs typeface="Lato"/>
                          <a:sym typeface="Lato"/>
                        </a:rPr>
                        <a:t>Adults Pretending to be Under 16</a:t>
                      </a:r>
                      <a:endParaRPr sz="20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400" b="0" i="0" u="none" strike="noStrike" cap="none" dirty="0">
                          <a:solidFill>
                            <a:srgbClr val="334155"/>
                          </a:solidFill>
                          <a:latin typeface="Lato"/>
                          <a:ea typeface="Lato"/>
                          <a:cs typeface="Lato"/>
                          <a:sym typeface="Lato"/>
                        </a:rPr>
                        <a:t>Bans pornography showing sexual activity where adults act, roleplay, or pretend to be children.</a:t>
                      </a:r>
                      <a:endParaRPr sz="2000" dirty="0"/>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pic>
        <p:nvPicPr>
          <p:cNvPr id="186" name="Google Shape;186;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7" name="Google Shape;187;p20" descr="image.png"/>
          <p:cNvPicPr preferRelativeResize="0"/>
          <p:nvPr/>
        </p:nvPicPr>
        <p:blipFill rotWithShape="1">
          <a:blip r:embed="rId4">
            <a:alphaModFix/>
          </a:blip>
          <a:srcRect/>
          <a:stretch/>
        </p:blipFill>
        <p:spPr>
          <a:xfrm>
            <a:off x="889462" y="1404195"/>
            <a:ext cx="8849862" cy="1654216"/>
          </a:xfrm>
          <a:prstGeom prst="rect">
            <a:avLst/>
          </a:prstGeom>
          <a:noFill/>
          <a:ln>
            <a:noFill/>
          </a:ln>
        </p:spPr>
      </p:pic>
      <p:pic>
        <p:nvPicPr>
          <p:cNvPr id="189" name="Google Shape;189;p20" descr="image.png"/>
          <p:cNvPicPr preferRelativeResize="0"/>
          <p:nvPr/>
        </p:nvPicPr>
        <p:blipFill rotWithShape="1">
          <a:blip r:embed="rId5">
            <a:alphaModFix/>
          </a:blip>
          <a:srcRect/>
          <a:stretch/>
        </p:blipFill>
        <p:spPr>
          <a:xfrm>
            <a:off x="10501312" y="381000"/>
            <a:ext cx="928687" cy="619125"/>
          </a:xfrm>
          <a:prstGeom prst="rect">
            <a:avLst/>
          </a:prstGeom>
          <a:noFill/>
          <a:ln>
            <a:noFill/>
          </a:ln>
        </p:spPr>
      </p:pic>
      <p:sp>
        <p:nvSpPr>
          <p:cNvPr id="190" name="Google Shape;190;p20"/>
          <p:cNvSpPr txBox="1"/>
          <p:nvPr/>
        </p:nvSpPr>
        <p:spPr>
          <a:xfrm>
            <a:off x="1135868" y="1659720"/>
            <a:ext cx="4750593"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dirty="0">
                <a:solidFill>
                  <a:srgbClr val="0F172A"/>
                </a:solidFill>
                <a:latin typeface="Poppins SemiBold"/>
                <a:ea typeface="Poppins SemiBold"/>
                <a:cs typeface="Poppins SemiBold"/>
                <a:sym typeface="Poppins SemiBold"/>
              </a:rPr>
              <a:t>Safeguarding</a:t>
            </a:r>
            <a:endParaRPr dirty="0"/>
          </a:p>
        </p:txBody>
      </p:sp>
      <p:sp>
        <p:nvSpPr>
          <p:cNvPr id="191" name="Google Shape;191;p20"/>
          <p:cNvSpPr txBox="1"/>
          <p:nvPr/>
        </p:nvSpPr>
        <p:spPr>
          <a:xfrm>
            <a:off x="1307319" y="2059770"/>
            <a:ext cx="8351032" cy="267766"/>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200" b="1" i="0" u="none" strike="noStrike" cap="none" dirty="0">
                <a:solidFill>
                  <a:srgbClr val="334155"/>
                </a:solidFill>
                <a:latin typeface="Lato"/>
                <a:ea typeface="Lato"/>
                <a:cs typeface="Lato"/>
                <a:sym typeface="Lato"/>
              </a:rPr>
              <a:t>CSA Reporting:</a:t>
            </a:r>
            <a:r>
              <a:rPr lang="en-US" sz="1200" b="0" i="0" u="none" strike="noStrike" cap="none" dirty="0">
                <a:solidFill>
                  <a:srgbClr val="334155"/>
                </a:solidFill>
                <a:latin typeface="Lato"/>
                <a:ea typeface="Lato"/>
                <a:cs typeface="Lato"/>
                <a:sym typeface="Lato"/>
              </a:rPr>
              <a:t> Integrate mandatory professional child sexual abuse reporting protocols.</a:t>
            </a:r>
            <a:endParaRPr sz="1800" dirty="0"/>
          </a:p>
        </p:txBody>
      </p:sp>
      <p:sp>
        <p:nvSpPr>
          <p:cNvPr id="192" name="Google Shape;192;p20"/>
          <p:cNvSpPr txBox="1"/>
          <p:nvPr/>
        </p:nvSpPr>
        <p:spPr>
          <a:xfrm>
            <a:off x="1307319" y="2446426"/>
            <a:ext cx="8351032" cy="267766"/>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200" b="1" i="0" u="none" strike="noStrike" cap="none" dirty="0">
                <a:solidFill>
                  <a:srgbClr val="334155"/>
                </a:solidFill>
                <a:latin typeface="Lato"/>
                <a:ea typeface="Lato"/>
                <a:cs typeface="Lato"/>
                <a:sym typeface="Lato"/>
              </a:rPr>
              <a:t>CCE: </a:t>
            </a:r>
            <a:r>
              <a:rPr kumimoji="0" lang="en-US" sz="1200" b="0" i="0" u="none" strike="noStrike" kern="0" cap="none" spc="0" normalizeH="0" baseline="0" noProof="0" dirty="0">
                <a:ln>
                  <a:noFill/>
                </a:ln>
                <a:solidFill>
                  <a:srgbClr val="334155"/>
                </a:solidFill>
                <a:effectLst/>
                <a:uLnTx/>
                <a:uFillTx/>
                <a:latin typeface="Lato"/>
                <a:ea typeface="Lato"/>
                <a:cs typeface="Lato"/>
                <a:sym typeface="Lato"/>
              </a:rPr>
              <a:t>Update child protection definitions to explicitly address cuckooing and internal concealment indicators</a:t>
            </a:r>
            <a:endParaRPr sz="1800" dirty="0"/>
          </a:p>
        </p:txBody>
      </p:sp>
      <p:sp>
        <p:nvSpPr>
          <p:cNvPr id="196" name="Google Shape;196;p20"/>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Action 1: Statutory Policy Audits</a:t>
            </a:r>
            <a:endParaRPr/>
          </a:p>
        </p:txBody>
      </p:sp>
      <p:sp>
        <p:nvSpPr>
          <p:cNvPr id="197" name="Google Shape;197;p20"/>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485C167A-D83F-A47D-538F-C7FC472279A1}"/>
              </a:ext>
            </a:extLst>
          </p:cNvPr>
          <p:cNvPicPr preferRelativeResize="0"/>
          <p:nvPr/>
        </p:nvPicPr>
        <p:blipFill>
          <a:blip r:embed="rId6">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D3337B6A-4DFA-9262-3022-F50E8315AC64}"/>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7"/>
              </a:rPr>
              <a:t>safeguarding.lgfl.net</a:t>
            </a:r>
            <a:endParaRPr sz="2700" dirty="0">
              <a:solidFill>
                <a:srgbClr val="DA291C"/>
              </a:solidFill>
              <a:latin typeface="Calibri"/>
              <a:ea typeface="Calibri"/>
              <a:cs typeface="Calibri"/>
              <a:sym typeface="Calibri"/>
            </a:endParaRPr>
          </a:p>
        </p:txBody>
      </p:sp>
      <p:pic>
        <p:nvPicPr>
          <p:cNvPr id="4" name="Google Shape;187;p20" descr="image.png">
            <a:extLst>
              <a:ext uri="{FF2B5EF4-FFF2-40B4-BE49-F238E27FC236}">
                <a16:creationId xmlns:a16="http://schemas.microsoft.com/office/drawing/2014/main" id="{701C02F0-A724-4E9F-686C-4DCF1B6A9714}"/>
              </a:ext>
            </a:extLst>
          </p:cNvPr>
          <p:cNvPicPr preferRelativeResize="0"/>
          <p:nvPr/>
        </p:nvPicPr>
        <p:blipFill rotWithShape="1">
          <a:blip r:embed="rId4">
            <a:alphaModFix/>
          </a:blip>
          <a:srcRect/>
          <a:stretch/>
        </p:blipFill>
        <p:spPr>
          <a:xfrm>
            <a:off x="873258" y="3155215"/>
            <a:ext cx="8849862" cy="1497254"/>
          </a:xfrm>
          <a:prstGeom prst="rect">
            <a:avLst/>
          </a:prstGeom>
          <a:noFill/>
          <a:ln>
            <a:noFill/>
          </a:ln>
        </p:spPr>
      </p:pic>
      <p:sp>
        <p:nvSpPr>
          <p:cNvPr id="5" name="Google Shape;193;p20"/>
          <p:cNvSpPr txBox="1"/>
          <p:nvPr/>
        </p:nvSpPr>
        <p:spPr>
          <a:xfrm>
            <a:off x="1222778" y="3452792"/>
            <a:ext cx="4750593"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dirty="0">
                <a:solidFill>
                  <a:srgbClr val="0F172A"/>
                </a:solidFill>
                <a:latin typeface="Poppins SemiBold"/>
                <a:ea typeface="Poppins SemiBold"/>
                <a:cs typeface="Poppins SemiBold"/>
                <a:sym typeface="Poppins SemiBold"/>
              </a:rPr>
              <a:t>Online Safety &amp; Acceptable Use Policies</a:t>
            </a:r>
            <a:endParaRPr dirty="0"/>
          </a:p>
        </p:txBody>
      </p:sp>
      <p:sp>
        <p:nvSpPr>
          <p:cNvPr id="7" name="Google Shape;195;p20"/>
          <p:cNvSpPr txBox="1"/>
          <p:nvPr/>
        </p:nvSpPr>
        <p:spPr>
          <a:xfrm>
            <a:off x="1254914" y="3950893"/>
            <a:ext cx="7903137" cy="535531"/>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GB" sz="1200" b="1" i="0" u="none" strike="noStrike" cap="none" dirty="0">
                <a:solidFill>
                  <a:srgbClr val="334155"/>
                </a:solidFill>
                <a:latin typeface="Lato"/>
                <a:ea typeface="Lato"/>
                <a:cs typeface="Lato"/>
                <a:sym typeface="Lato"/>
              </a:rPr>
              <a:t>AI CSAM:</a:t>
            </a:r>
            <a:r>
              <a:rPr lang="en-GB" sz="1200" b="0" i="0" u="none" strike="noStrike" cap="none" dirty="0">
                <a:solidFill>
                  <a:srgbClr val="334155"/>
                </a:solidFill>
                <a:latin typeface="Lato"/>
                <a:ea typeface="Lato"/>
                <a:cs typeface="Lato"/>
                <a:sym typeface="Lato"/>
              </a:rPr>
              <a:t> Revise peer-on-peer abuse and bullying sections to prohibit the creation, possession, or distribution of AI-generated intimate images and the use of </a:t>
            </a:r>
            <a:r>
              <a:rPr lang="en-GB" sz="1200" b="0" i="0" u="none" strike="noStrike" cap="none" dirty="0" err="1">
                <a:solidFill>
                  <a:srgbClr val="334155"/>
                </a:solidFill>
                <a:latin typeface="Lato"/>
                <a:ea typeface="Lato"/>
                <a:cs typeface="Lato"/>
                <a:sym typeface="Lato"/>
              </a:rPr>
              <a:t>nudification</a:t>
            </a:r>
            <a:r>
              <a:rPr lang="en-GB" sz="1200" b="0" i="0" u="none" strike="noStrike" cap="none" dirty="0">
                <a:solidFill>
                  <a:srgbClr val="334155"/>
                </a:solidFill>
                <a:latin typeface="Lato"/>
                <a:ea typeface="Lato"/>
                <a:cs typeface="Lato"/>
                <a:sym typeface="Lato"/>
              </a:rPr>
              <a:t> tools.</a:t>
            </a:r>
            <a:endParaRPr lang="en-GB" sz="1800" dirty="0"/>
          </a:p>
        </p:txBody>
      </p:sp>
      <p:pic>
        <p:nvPicPr>
          <p:cNvPr id="8" name="Google Shape;187;p20" descr="image.png">
            <a:extLst>
              <a:ext uri="{FF2B5EF4-FFF2-40B4-BE49-F238E27FC236}">
                <a16:creationId xmlns:a16="http://schemas.microsoft.com/office/drawing/2014/main" id="{1063C36A-85C6-6DBA-EBCC-0292B34D417E}"/>
              </a:ext>
            </a:extLst>
          </p:cNvPr>
          <p:cNvPicPr preferRelativeResize="0"/>
          <p:nvPr/>
        </p:nvPicPr>
        <p:blipFill rotWithShape="1">
          <a:blip r:embed="rId4">
            <a:alphaModFix/>
          </a:blip>
          <a:srcRect/>
          <a:stretch/>
        </p:blipFill>
        <p:spPr>
          <a:xfrm>
            <a:off x="879929" y="4765837"/>
            <a:ext cx="8849862" cy="1249201"/>
          </a:xfrm>
          <a:prstGeom prst="rect">
            <a:avLst/>
          </a:prstGeom>
          <a:noFill/>
          <a:ln>
            <a:noFill/>
          </a:ln>
        </p:spPr>
      </p:pic>
      <p:sp>
        <p:nvSpPr>
          <p:cNvPr id="9" name="Google Shape;193;p20">
            <a:extLst>
              <a:ext uri="{FF2B5EF4-FFF2-40B4-BE49-F238E27FC236}">
                <a16:creationId xmlns:a16="http://schemas.microsoft.com/office/drawing/2014/main" id="{A3DE9B99-055F-EE39-69DA-D275C44E2362}"/>
              </a:ext>
            </a:extLst>
          </p:cNvPr>
          <p:cNvSpPr txBox="1"/>
          <p:nvPr/>
        </p:nvSpPr>
        <p:spPr>
          <a:xfrm>
            <a:off x="1141805" y="4995047"/>
            <a:ext cx="4750593" cy="2308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dirty="0" err="1">
                <a:solidFill>
                  <a:srgbClr val="0F172A"/>
                </a:solidFill>
                <a:latin typeface="Poppins SemiBold"/>
                <a:ea typeface="Poppins SemiBold"/>
                <a:cs typeface="Poppins SemiBold"/>
                <a:sym typeface="Poppins SemiBold"/>
              </a:rPr>
              <a:t>Behaviour</a:t>
            </a:r>
            <a:r>
              <a:rPr lang="en-US" sz="1500" b="0" i="0" u="none" strike="noStrike" cap="none" dirty="0">
                <a:solidFill>
                  <a:srgbClr val="0F172A"/>
                </a:solidFill>
                <a:latin typeface="Poppins SemiBold"/>
                <a:ea typeface="Poppins SemiBold"/>
                <a:cs typeface="Poppins SemiBold"/>
                <a:sym typeface="Poppins SemiBold"/>
              </a:rPr>
              <a:t> &amp; Anti-Bullying</a:t>
            </a:r>
            <a:endParaRPr dirty="0"/>
          </a:p>
        </p:txBody>
      </p:sp>
      <p:sp>
        <p:nvSpPr>
          <p:cNvPr id="11" name="Google Shape;195;p20">
            <a:extLst>
              <a:ext uri="{FF2B5EF4-FFF2-40B4-BE49-F238E27FC236}">
                <a16:creationId xmlns:a16="http://schemas.microsoft.com/office/drawing/2014/main" id="{CF5A03B5-E327-BC4D-19E2-5DEAB11D15A5}"/>
              </a:ext>
            </a:extLst>
          </p:cNvPr>
          <p:cNvSpPr txBox="1"/>
          <p:nvPr/>
        </p:nvSpPr>
        <p:spPr>
          <a:xfrm>
            <a:off x="1254914" y="5395147"/>
            <a:ext cx="7903137" cy="535531"/>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200" b="1" i="0" u="none" strike="noStrike" cap="none" dirty="0">
                <a:solidFill>
                  <a:srgbClr val="334155"/>
                </a:solidFill>
                <a:latin typeface="Lato"/>
                <a:ea typeface="Lato"/>
                <a:cs typeface="Lato"/>
                <a:sym typeface="Lato"/>
              </a:rPr>
              <a:t>Hate Crime Scope:</a:t>
            </a:r>
            <a:r>
              <a:rPr lang="en-US" sz="1200" b="0" i="0" u="none" strike="noStrike" cap="none" dirty="0">
                <a:solidFill>
                  <a:srgbClr val="334155"/>
                </a:solidFill>
                <a:latin typeface="Lato"/>
                <a:ea typeface="Lato"/>
                <a:cs typeface="Lato"/>
                <a:sym typeface="Lato"/>
              </a:rPr>
              <a:t> Incorporate widened definitions containing hostility toward sex, sexual orientation, disability, and gender identity.</a:t>
            </a:r>
            <a:endParaRPr sz="1800" dirty="0"/>
          </a:p>
        </p:txBody>
      </p:sp>
      <p:sp>
        <p:nvSpPr>
          <p:cNvPr id="12" name="TextBox 11">
            <a:extLst>
              <a:ext uri="{FF2B5EF4-FFF2-40B4-BE49-F238E27FC236}">
                <a16:creationId xmlns:a16="http://schemas.microsoft.com/office/drawing/2014/main" id="{99946174-0DC7-BCF2-6D0B-3671116C5B2B}"/>
              </a:ext>
            </a:extLst>
          </p:cNvPr>
          <p:cNvSpPr txBox="1"/>
          <p:nvPr/>
        </p:nvSpPr>
        <p:spPr>
          <a:xfrm>
            <a:off x="10015538" y="2571750"/>
            <a:ext cx="1843087" cy="1969770"/>
          </a:xfrm>
          <a:prstGeom prst="rect">
            <a:avLst/>
          </a:prstGeom>
          <a:solidFill>
            <a:schemeClr val="accent2"/>
          </a:solidFill>
        </p:spPr>
        <p:txBody>
          <a:bodyPr wrap="square" rtlCol="0">
            <a:spAutoFit/>
          </a:bodyPr>
          <a:lstStyle/>
          <a:p>
            <a:pPr algn="ctr"/>
            <a:r>
              <a:rPr lang="en-GB" sz="1800" dirty="0">
                <a:solidFill>
                  <a:schemeClr val="bg1"/>
                </a:solidFill>
              </a:rPr>
              <a:t>Download and edit our free policy templates to help you </a:t>
            </a:r>
          </a:p>
          <a:p>
            <a:pPr algn="ctr"/>
            <a:endParaRPr lang="en-GB" sz="1800" dirty="0">
              <a:solidFill>
                <a:schemeClr val="bg1"/>
              </a:solidFill>
            </a:endParaRPr>
          </a:p>
          <a:p>
            <a:pPr algn="ctr"/>
            <a:r>
              <a:rPr lang="en-GB" sz="1800" dirty="0">
                <a:solidFill>
                  <a:schemeClr val="bg1"/>
                </a:solidFill>
              </a:rPr>
              <a:t> </a:t>
            </a:r>
            <a:r>
              <a:rPr lang="en-GB" u="sng" dirty="0">
                <a:solidFill>
                  <a:schemeClr val="bg1"/>
                </a:solidFill>
                <a:hlinkClick r:id="rId8">
                  <a:extLst>
                    <a:ext uri="{A12FA001-AC4F-418D-AE19-62706E023703}">
                      <ahyp:hlinkClr xmlns:ahyp="http://schemas.microsoft.com/office/drawing/2018/hyperlinkcolor" val="tx"/>
                    </a:ext>
                  </a:extLst>
                </a:hlinkClick>
              </a:rPr>
              <a:t>safepolicies.lgfl.net.</a:t>
            </a:r>
            <a:endParaRPr lang="en-GB" dirty="0">
              <a:solidFill>
                <a:schemeClr val="bg1"/>
              </a:solidFill>
            </a:endParaRPr>
          </a:p>
          <a:p>
            <a:pPr algn="ctr"/>
            <a:endParaRPr lang="en-GB"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1"/>
        <p:cNvGrpSpPr/>
        <p:nvPr/>
      </p:nvGrpSpPr>
      <p:grpSpPr>
        <a:xfrm>
          <a:off x="0" y="0"/>
          <a:ext cx="0" cy="0"/>
          <a:chOff x="0" y="0"/>
          <a:chExt cx="0" cy="0"/>
        </a:xfrm>
      </p:grpSpPr>
      <p:pic>
        <p:nvPicPr>
          <p:cNvPr id="202" name="Google Shape;202;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3" name="Google Shape;203;p21" descr="image.png"/>
          <p:cNvPicPr preferRelativeResize="0"/>
          <p:nvPr/>
        </p:nvPicPr>
        <p:blipFill rotWithShape="1">
          <a:blip r:embed="rId4">
            <a:alphaModFix/>
          </a:blip>
          <a:srcRect/>
          <a:stretch/>
        </p:blipFill>
        <p:spPr>
          <a:xfrm>
            <a:off x="762000" y="2309510"/>
            <a:ext cx="3397299" cy="3455495"/>
          </a:xfrm>
          <a:prstGeom prst="rect">
            <a:avLst/>
          </a:prstGeom>
          <a:noFill/>
          <a:ln>
            <a:noFill/>
          </a:ln>
        </p:spPr>
      </p:pic>
      <p:pic>
        <p:nvPicPr>
          <p:cNvPr id="204" name="Google Shape;204;p21" descr="image.png"/>
          <p:cNvPicPr preferRelativeResize="0"/>
          <p:nvPr/>
        </p:nvPicPr>
        <p:blipFill rotWithShape="1">
          <a:blip r:embed="rId5">
            <a:alphaModFix/>
          </a:blip>
          <a:srcRect/>
          <a:stretch/>
        </p:blipFill>
        <p:spPr>
          <a:xfrm>
            <a:off x="4397424" y="2309510"/>
            <a:ext cx="3397299" cy="3455495"/>
          </a:xfrm>
          <a:prstGeom prst="rect">
            <a:avLst/>
          </a:prstGeom>
          <a:noFill/>
          <a:ln>
            <a:noFill/>
          </a:ln>
        </p:spPr>
      </p:pic>
      <p:pic>
        <p:nvPicPr>
          <p:cNvPr id="205" name="Google Shape;205;p21" descr="image.png"/>
          <p:cNvPicPr preferRelativeResize="0"/>
          <p:nvPr/>
        </p:nvPicPr>
        <p:blipFill rotWithShape="1">
          <a:blip r:embed="rId6">
            <a:alphaModFix/>
          </a:blip>
          <a:srcRect/>
          <a:stretch/>
        </p:blipFill>
        <p:spPr>
          <a:xfrm>
            <a:off x="8032849" y="2309510"/>
            <a:ext cx="3397299" cy="3455495"/>
          </a:xfrm>
          <a:prstGeom prst="rect">
            <a:avLst/>
          </a:prstGeom>
          <a:noFill/>
          <a:ln>
            <a:noFill/>
          </a:ln>
        </p:spPr>
      </p:pic>
      <p:pic>
        <p:nvPicPr>
          <p:cNvPr id="206" name="Google Shape;206;p21" descr="image.png"/>
          <p:cNvPicPr preferRelativeResize="0"/>
          <p:nvPr/>
        </p:nvPicPr>
        <p:blipFill rotWithShape="1">
          <a:blip r:embed="rId7">
            <a:alphaModFix/>
          </a:blip>
          <a:srcRect/>
          <a:stretch/>
        </p:blipFill>
        <p:spPr>
          <a:xfrm>
            <a:off x="10501312" y="381000"/>
            <a:ext cx="928687" cy="619125"/>
          </a:xfrm>
          <a:prstGeom prst="rect">
            <a:avLst/>
          </a:prstGeom>
          <a:noFill/>
          <a:ln>
            <a:noFill/>
          </a:ln>
        </p:spPr>
      </p:pic>
      <p:sp>
        <p:nvSpPr>
          <p:cNvPr id="207" name="Google Shape;207;p21"/>
          <p:cNvSpPr txBox="1"/>
          <p:nvPr/>
        </p:nvSpPr>
        <p:spPr>
          <a:xfrm>
            <a:off x="1000125" y="3252486"/>
            <a:ext cx="30671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dirty="0">
                <a:solidFill>
                  <a:srgbClr val="0F172A"/>
                </a:solidFill>
                <a:latin typeface="Poppins SemiBold"/>
                <a:ea typeface="Poppins SemiBold"/>
                <a:cs typeface="Poppins SemiBold"/>
                <a:sym typeface="Poppins SemiBold"/>
              </a:rPr>
              <a:t>Reporting Duty</a:t>
            </a:r>
            <a:endParaRPr sz="2400" dirty="0"/>
          </a:p>
        </p:txBody>
      </p:sp>
      <p:sp>
        <p:nvSpPr>
          <p:cNvPr id="208" name="Google Shape;208;p21"/>
          <p:cNvSpPr txBox="1"/>
          <p:nvPr/>
        </p:nvSpPr>
        <p:spPr>
          <a:xfrm>
            <a:off x="1000125" y="3969246"/>
            <a:ext cx="2921049" cy="1508105"/>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b="0" i="0" u="none" strike="noStrike" cap="none" dirty="0">
                <a:solidFill>
                  <a:srgbClr val="334155"/>
                </a:solidFill>
                <a:latin typeface="Lato"/>
                <a:ea typeface="Lato"/>
                <a:cs typeface="Lato"/>
                <a:sym typeface="Lato"/>
              </a:rPr>
              <a:t>Staff must understand the legal thresholds of the new statutory reporting obligation for child sexual abuse, shifting action from internal policy to law.</a:t>
            </a:r>
            <a:endParaRPr sz="2400" dirty="0"/>
          </a:p>
        </p:txBody>
      </p:sp>
      <p:sp>
        <p:nvSpPr>
          <p:cNvPr id="209" name="Google Shape;209;p21"/>
          <p:cNvSpPr txBox="1"/>
          <p:nvPr/>
        </p:nvSpPr>
        <p:spPr>
          <a:xfrm>
            <a:off x="4635549" y="3252486"/>
            <a:ext cx="30671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F172A"/>
                </a:solidFill>
                <a:latin typeface="Poppins SemiBold"/>
                <a:ea typeface="Poppins SemiBold"/>
                <a:cs typeface="Poppins SemiBold"/>
                <a:sym typeface="Poppins SemiBold"/>
              </a:rPr>
              <a:t>Spotting CCE</a:t>
            </a:r>
            <a:endParaRPr sz="2400"/>
          </a:p>
        </p:txBody>
      </p:sp>
      <p:sp>
        <p:nvSpPr>
          <p:cNvPr id="210" name="Google Shape;210;p21"/>
          <p:cNvSpPr txBox="1"/>
          <p:nvPr/>
        </p:nvSpPr>
        <p:spPr>
          <a:xfrm>
            <a:off x="4635549" y="3969246"/>
            <a:ext cx="2921049" cy="1206484"/>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b="0" i="0" u="none" strike="noStrike" cap="none" dirty="0">
                <a:solidFill>
                  <a:srgbClr val="334155"/>
                </a:solidFill>
                <a:latin typeface="Lato"/>
                <a:ea typeface="Lato"/>
                <a:cs typeface="Lato"/>
                <a:sym typeface="Lato"/>
              </a:rPr>
              <a:t>Train all employees to </a:t>
            </a:r>
            <a:r>
              <a:rPr lang="en-US" b="0" i="0" u="none" strike="noStrike" cap="none" dirty="0" err="1">
                <a:solidFill>
                  <a:srgbClr val="334155"/>
                </a:solidFill>
                <a:latin typeface="Lato"/>
                <a:ea typeface="Lato"/>
                <a:cs typeface="Lato"/>
                <a:sym typeface="Lato"/>
              </a:rPr>
              <a:t>recogni</a:t>
            </a:r>
            <a:r>
              <a:rPr lang="en-US" dirty="0" err="1">
                <a:solidFill>
                  <a:srgbClr val="334155"/>
                </a:solidFill>
                <a:latin typeface="Lato"/>
                <a:ea typeface="Lato"/>
                <a:cs typeface="Lato"/>
                <a:sym typeface="Lato"/>
              </a:rPr>
              <a:t>s</a:t>
            </a:r>
            <a:r>
              <a:rPr lang="en-US" b="0" i="0" u="none" strike="noStrike" cap="none" dirty="0" err="1">
                <a:solidFill>
                  <a:srgbClr val="334155"/>
                </a:solidFill>
                <a:latin typeface="Lato"/>
                <a:ea typeface="Lato"/>
                <a:cs typeface="Lato"/>
                <a:sym typeface="Lato"/>
              </a:rPr>
              <a:t>e</a:t>
            </a:r>
            <a:r>
              <a:rPr lang="en-US" b="0" i="0" u="none" strike="noStrike" cap="none" dirty="0">
                <a:solidFill>
                  <a:srgbClr val="334155"/>
                </a:solidFill>
                <a:latin typeface="Lato"/>
                <a:ea typeface="Lato"/>
                <a:cs typeface="Lato"/>
                <a:sym typeface="Lato"/>
              </a:rPr>
              <a:t> indicators of child criminal exploitation. Training and resources are available at </a:t>
            </a:r>
            <a:r>
              <a:rPr lang="en-US" b="0" i="0" u="none" strike="noStrike" cap="none" dirty="0">
                <a:solidFill>
                  <a:srgbClr val="334155"/>
                </a:solidFill>
                <a:latin typeface="Lato"/>
                <a:ea typeface="Lato"/>
                <a:cs typeface="Lato"/>
                <a:sym typeface="Lato"/>
                <a:hlinkClick r:id="rId8"/>
              </a:rPr>
              <a:t>cce.lgfl.net</a:t>
            </a:r>
            <a:r>
              <a:rPr lang="en-US" b="0" i="0" u="none" strike="noStrike" cap="none" dirty="0">
                <a:solidFill>
                  <a:srgbClr val="334155"/>
                </a:solidFill>
                <a:latin typeface="Lato"/>
                <a:ea typeface="Lato"/>
                <a:cs typeface="Lato"/>
                <a:sym typeface="Lato"/>
              </a:rPr>
              <a:t>.</a:t>
            </a:r>
            <a:endParaRPr sz="2400" dirty="0"/>
          </a:p>
        </p:txBody>
      </p:sp>
      <p:sp>
        <p:nvSpPr>
          <p:cNvPr id="211" name="Google Shape;211;p21"/>
          <p:cNvSpPr txBox="1"/>
          <p:nvPr/>
        </p:nvSpPr>
        <p:spPr>
          <a:xfrm>
            <a:off x="8270974" y="3252486"/>
            <a:ext cx="30671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0" i="0" u="none" strike="noStrike" cap="none">
                <a:solidFill>
                  <a:srgbClr val="0F172A"/>
                </a:solidFill>
                <a:latin typeface="Poppins SemiBold"/>
                <a:ea typeface="Poppins SemiBold"/>
                <a:cs typeface="Poppins SemiBold"/>
                <a:sym typeface="Poppins SemiBold"/>
              </a:rPr>
              <a:t>AI &amp; Tech Harms</a:t>
            </a:r>
            <a:endParaRPr sz="2400"/>
          </a:p>
        </p:txBody>
      </p:sp>
      <p:sp>
        <p:nvSpPr>
          <p:cNvPr id="212" name="Google Shape;212;p21"/>
          <p:cNvSpPr txBox="1"/>
          <p:nvPr/>
        </p:nvSpPr>
        <p:spPr>
          <a:xfrm>
            <a:off x="8270974" y="3969246"/>
            <a:ext cx="2921049" cy="1809726"/>
          </a:xfrm>
          <a:prstGeom prst="rect">
            <a:avLst/>
          </a:prstGeom>
          <a:noFill/>
          <a:ln>
            <a:noFill/>
          </a:ln>
        </p:spPr>
        <p:txBody>
          <a:bodyPr spcFirstLastPara="1" wrap="square" lIns="0" tIns="0" rIns="0" bIns="0" anchor="t" anchorCtr="0">
            <a:spAutoFit/>
          </a:bodyPr>
          <a:lstStyle/>
          <a:p>
            <a:pPr lvl="0">
              <a:lnSpc>
                <a:spcPct val="140019"/>
              </a:lnSpc>
            </a:pPr>
            <a:r>
              <a:rPr lang="en-US" b="0" i="0" u="none" strike="noStrike" cap="none" dirty="0">
                <a:solidFill>
                  <a:srgbClr val="334155"/>
                </a:solidFill>
                <a:latin typeface="Lato"/>
                <a:ea typeface="Lato"/>
                <a:cs typeface="Lato"/>
                <a:sym typeface="Lato"/>
              </a:rPr>
              <a:t>Teach staff to handle disclosures regarding AI non-consensual deepfakes and image manipulation using scenari</a:t>
            </a:r>
            <a:r>
              <a:rPr lang="en-US" dirty="0">
                <a:solidFill>
                  <a:srgbClr val="334155"/>
                </a:solidFill>
                <a:latin typeface="Lato"/>
                <a:ea typeface="Lato"/>
                <a:cs typeface="Lato"/>
                <a:sym typeface="Lato"/>
              </a:rPr>
              <a:t>os. Further CPD and resources are available at</a:t>
            </a:r>
            <a:r>
              <a:rPr lang="en-US" b="0" i="0" u="none" strike="noStrike" cap="none" dirty="0">
                <a:solidFill>
                  <a:srgbClr val="334155"/>
                </a:solidFill>
                <a:latin typeface="Lato"/>
                <a:ea typeface="Lato"/>
                <a:cs typeface="Lato"/>
                <a:sym typeface="Lato"/>
              </a:rPr>
              <a:t> </a:t>
            </a:r>
            <a:r>
              <a:rPr lang="en-US" b="0" i="0" u="none" strike="noStrike" cap="none" dirty="0">
                <a:solidFill>
                  <a:srgbClr val="334155"/>
                </a:solidFill>
                <a:latin typeface="Lato"/>
                <a:ea typeface="Lato"/>
                <a:cs typeface="Lato"/>
                <a:sym typeface="Lato"/>
                <a:hlinkClick r:id="rId9"/>
              </a:rPr>
              <a:t>genai.lgfl.net</a:t>
            </a:r>
            <a:r>
              <a:rPr lang="en-US" b="0" i="0" u="none" strike="noStrike" cap="none" dirty="0">
                <a:solidFill>
                  <a:srgbClr val="334155"/>
                </a:solidFill>
                <a:latin typeface="Lato"/>
                <a:ea typeface="Lato"/>
                <a:cs typeface="Lato"/>
                <a:sym typeface="Lato"/>
              </a:rPr>
              <a:t>.</a:t>
            </a:r>
            <a:endParaRPr sz="2400" dirty="0"/>
          </a:p>
        </p:txBody>
      </p:sp>
      <p:pic>
        <p:nvPicPr>
          <p:cNvPr id="213" name="Google Shape;213;p21" descr="image.png"/>
          <p:cNvPicPr preferRelativeResize="0"/>
          <p:nvPr/>
        </p:nvPicPr>
        <p:blipFill rotWithShape="1">
          <a:blip r:embed="rId10">
            <a:alphaModFix/>
          </a:blip>
          <a:srcRect/>
          <a:stretch/>
        </p:blipFill>
        <p:spPr>
          <a:xfrm>
            <a:off x="1000124" y="2571744"/>
            <a:ext cx="444401" cy="452140"/>
          </a:xfrm>
          <a:prstGeom prst="rect">
            <a:avLst/>
          </a:prstGeom>
          <a:noFill/>
          <a:ln>
            <a:noFill/>
          </a:ln>
        </p:spPr>
      </p:pic>
      <p:pic>
        <p:nvPicPr>
          <p:cNvPr id="214" name="Google Shape;214;p21" descr="image.png"/>
          <p:cNvPicPr preferRelativeResize="0"/>
          <p:nvPr/>
        </p:nvPicPr>
        <p:blipFill rotWithShape="1">
          <a:blip r:embed="rId11">
            <a:alphaModFix/>
          </a:blip>
          <a:srcRect/>
          <a:stretch/>
        </p:blipFill>
        <p:spPr>
          <a:xfrm>
            <a:off x="4635548" y="2571744"/>
            <a:ext cx="444401" cy="452140"/>
          </a:xfrm>
          <a:prstGeom prst="rect">
            <a:avLst/>
          </a:prstGeom>
          <a:noFill/>
          <a:ln>
            <a:noFill/>
          </a:ln>
        </p:spPr>
      </p:pic>
      <p:pic>
        <p:nvPicPr>
          <p:cNvPr id="215" name="Google Shape;215;p21" descr="image.png"/>
          <p:cNvPicPr preferRelativeResize="0"/>
          <p:nvPr/>
        </p:nvPicPr>
        <p:blipFill rotWithShape="1">
          <a:blip r:embed="rId12">
            <a:alphaModFix/>
          </a:blip>
          <a:srcRect/>
          <a:stretch/>
        </p:blipFill>
        <p:spPr>
          <a:xfrm>
            <a:off x="8270973" y="2571744"/>
            <a:ext cx="444401" cy="452140"/>
          </a:xfrm>
          <a:prstGeom prst="rect">
            <a:avLst/>
          </a:prstGeom>
          <a:noFill/>
          <a:ln>
            <a:noFill/>
          </a:ln>
        </p:spPr>
      </p:pic>
      <p:sp>
        <p:nvSpPr>
          <p:cNvPr id="216" name="Google Shape;216;p21"/>
          <p:cNvSpPr txBox="1"/>
          <p:nvPr/>
        </p:nvSpPr>
        <p:spPr>
          <a:xfrm>
            <a:off x="762000" y="571500"/>
            <a:ext cx="8961120" cy="57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a:solidFill>
                  <a:srgbClr val="0F172A"/>
                </a:solidFill>
                <a:latin typeface="Poppins"/>
                <a:ea typeface="Poppins"/>
                <a:cs typeface="Poppins"/>
                <a:sym typeface="Poppins"/>
              </a:rPr>
              <a:t>Action 2: Staff Training &amp; CPD</a:t>
            </a:r>
            <a:endParaRPr/>
          </a:p>
        </p:txBody>
      </p:sp>
      <p:sp>
        <p:nvSpPr>
          <p:cNvPr id="217" name="Google Shape;217;p21"/>
          <p:cNvSpPr/>
          <p:nvPr/>
        </p:nvSpPr>
        <p:spPr>
          <a:xfrm>
            <a:off x="762000" y="1190625"/>
            <a:ext cx="8534400" cy="28575"/>
          </a:xfrm>
          <a:prstGeom prst="rect">
            <a:avLst/>
          </a:prstGeom>
          <a:solidFill>
            <a:srgbClr val="DA29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05;p14">
            <a:extLst>
              <a:ext uri="{FF2B5EF4-FFF2-40B4-BE49-F238E27FC236}">
                <a16:creationId xmlns:a16="http://schemas.microsoft.com/office/drawing/2014/main" id="{B185EA6F-8E97-B1D5-3018-1D84508233BF}"/>
              </a:ext>
            </a:extLst>
          </p:cNvPr>
          <p:cNvPicPr preferRelativeResize="0"/>
          <p:nvPr/>
        </p:nvPicPr>
        <p:blipFill>
          <a:blip r:embed="rId13">
            <a:alphaModFix/>
          </a:blip>
          <a:stretch>
            <a:fillRect/>
          </a:stretch>
        </p:blipFill>
        <p:spPr>
          <a:xfrm>
            <a:off x="9934750" y="119799"/>
            <a:ext cx="2061824" cy="1474900"/>
          </a:xfrm>
          <a:prstGeom prst="rect">
            <a:avLst/>
          </a:prstGeom>
          <a:noFill/>
          <a:ln>
            <a:noFill/>
          </a:ln>
        </p:spPr>
      </p:pic>
      <p:sp>
        <p:nvSpPr>
          <p:cNvPr id="3" name="Google Shape;90;p13">
            <a:extLst>
              <a:ext uri="{FF2B5EF4-FFF2-40B4-BE49-F238E27FC236}">
                <a16:creationId xmlns:a16="http://schemas.microsoft.com/office/drawing/2014/main" id="{896C053C-0350-20C8-AA7E-9EA6DAF1E7E5}"/>
              </a:ext>
            </a:extLst>
          </p:cNvPr>
          <p:cNvSpPr txBox="1"/>
          <p:nvPr/>
        </p:nvSpPr>
        <p:spPr>
          <a:xfrm>
            <a:off x="4742325" y="6190175"/>
            <a:ext cx="44967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u="sng" dirty="0">
                <a:solidFill>
                  <a:schemeClr val="hlink"/>
                </a:solidFill>
                <a:latin typeface="Calibri"/>
                <a:ea typeface="Calibri"/>
                <a:cs typeface="Calibri"/>
                <a:sym typeface="Calibri"/>
                <a:hlinkClick r:id="rId14"/>
              </a:rPr>
              <a:t>safeguarding.lgfl.net</a:t>
            </a:r>
            <a:endParaRPr sz="2700" dirty="0">
              <a:solidFill>
                <a:srgbClr val="DA291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988</Words>
  <Application>Microsoft Office PowerPoint</Application>
  <PresentationFormat>Widescreen</PresentationFormat>
  <Paragraphs>80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Poppins</vt:lpstr>
      <vt:lpstr>Lato</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 Dave</cp:lastModifiedBy>
  <cp:revision>1</cp:revision>
  <dcterms:modified xsi:type="dcterms:W3CDTF">2026-06-05T12:19:38Z</dcterms:modified>
</cp:coreProperties>
</file>